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E9D25-56B3-4043-BAF5-F769310A64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B83502-C866-42B7-985E-A46DCEC9C65A}">
      <dgm:prSet/>
      <dgm:spPr/>
      <dgm:t>
        <a:bodyPr/>
        <a:lstStyle/>
        <a:p>
          <a:r>
            <a:rPr lang="en-US" dirty="0"/>
            <a:t>CI/CD allows us to move our efforts towards value creation instead of bug solving</a:t>
          </a:r>
        </a:p>
      </dgm:t>
    </dgm:pt>
    <dgm:pt modelId="{5B120BFF-1D68-4E6E-A60A-99C496F0B321}" type="parTrans" cxnId="{789AA16E-0A0A-49EE-B237-258308152E7E}">
      <dgm:prSet/>
      <dgm:spPr/>
      <dgm:t>
        <a:bodyPr/>
        <a:lstStyle/>
        <a:p>
          <a:endParaRPr lang="en-US"/>
        </a:p>
      </dgm:t>
    </dgm:pt>
    <dgm:pt modelId="{C1A43BD2-1BFE-4422-8B9F-804D602F2413}" type="sibTrans" cxnId="{789AA16E-0A0A-49EE-B237-258308152E7E}">
      <dgm:prSet/>
      <dgm:spPr/>
      <dgm:t>
        <a:bodyPr/>
        <a:lstStyle/>
        <a:p>
          <a:endParaRPr lang="en-US"/>
        </a:p>
      </dgm:t>
    </dgm:pt>
    <dgm:pt modelId="{32302698-2A53-4569-89C4-3A8D26137180}">
      <dgm:prSet/>
      <dgm:spPr/>
      <dgm:t>
        <a:bodyPr/>
        <a:lstStyle/>
        <a:p>
          <a:r>
            <a:rPr lang="en-US" dirty="0"/>
            <a:t>Even though we must invest in the short term, the mid and long-term benefits are worth the investment compared to the developer costs in a non CI/CD environment</a:t>
          </a:r>
        </a:p>
      </dgm:t>
    </dgm:pt>
    <dgm:pt modelId="{D568B7DC-AE4E-48E4-8CCB-15F58F776BDB}" type="parTrans" cxnId="{02F495D6-9CCB-42BD-BF4E-DA1E6DD5972D}">
      <dgm:prSet/>
      <dgm:spPr/>
      <dgm:t>
        <a:bodyPr/>
        <a:lstStyle/>
        <a:p>
          <a:endParaRPr lang="en-US"/>
        </a:p>
      </dgm:t>
    </dgm:pt>
    <dgm:pt modelId="{AF068966-944F-4D3F-ABF9-5ECCFF69970B}" type="sibTrans" cxnId="{02F495D6-9CCB-42BD-BF4E-DA1E6DD5972D}">
      <dgm:prSet/>
      <dgm:spPr/>
      <dgm:t>
        <a:bodyPr/>
        <a:lstStyle/>
        <a:p>
          <a:endParaRPr lang="en-US"/>
        </a:p>
      </dgm:t>
    </dgm:pt>
    <dgm:pt modelId="{D2B5A4F8-3DBA-4225-B758-06AF68F44E56}" type="pres">
      <dgm:prSet presAssocID="{292E9D25-56B3-4043-BAF5-F769310A641A}" presName="root" presStyleCnt="0">
        <dgm:presLayoutVars>
          <dgm:dir/>
          <dgm:resizeHandles val="exact"/>
        </dgm:presLayoutVars>
      </dgm:prSet>
      <dgm:spPr/>
    </dgm:pt>
    <dgm:pt modelId="{B9C74C8A-987A-4AEB-8631-117AFCA221A6}" type="pres">
      <dgm:prSet presAssocID="{2EB83502-C866-42B7-985E-A46DCEC9C65A}" presName="compNode" presStyleCnt="0"/>
      <dgm:spPr/>
    </dgm:pt>
    <dgm:pt modelId="{273BE098-BC3F-4DDC-BA3D-89941E20994E}" type="pres">
      <dgm:prSet presAssocID="{2EB83502-C866-42B7-985E-A46DCEC9C65A}" presName="bgRect" presStyleLbl="bgShp" presStyleIdx="0" presStyleCnt="2"/>
      <dgm:spPr>
        <a:solidFill>
          <a:srgbClr val="FFD966"/>
        </a:solidFill>
      </dgm:spPr>
    </dgm:pt>
    <dgm:pt modelId="{3818341F-8BFA-4E32-B741-184E95BA10FD}" type="pres">
      <dgm:prSet presAssocID="{2EB83502-C866-42B7-985E-A46DCEC9C6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C8BE25D-A859-4CAD-B883-9D2F8773FF66}" type="pres">
      <dgm:prSet presAssocID="{2EB83502-C866-42B7-985E-A46DCEC9C65A}" presName="spaceRect" presStyleCnt="0"/>
      <dgm:spPr/>
    </dgm:pt>
    <dgm:pt modelId="{FE4A7B35-E48B-4D37-99D1-658B545BC553}" type="pres">
      <dgm:prSet presAssocID="{2EB83502-C866-42B7-985E-A46DCEC9C65A}" presName="parTx" presStyleLbl="revTx" presStyleIdx="0" presStyleCnt="2">
        <dgm:presLayoutVars>
          <dgm:chMax val="0"/>
          <dgm:chPref val="0"/>
        </dgm:presLayoutVars>
      </dgm:prSet>
      <dgm:spPr/>
    </dgm:pt>
    <dgm:pt modelId="{EA43DA2C-7FFC-4D29-80A5-1D04B3F44999}" type="pres">
      <dgm:prSet presAssocID="{C1A43BD2-1BFE-4422-8B9F-804D602F2413}" presName="sibTrans" presStyleCnt="0"/>
      <dgm:spPr/>
    </dgm:pt>
    <dgm:pt modelId="{56DBA5A6-868C-42D0-8BE3-ACEB8A2528B8}" type="pres">
      <dgm:prSet presAssocID="{32302698-2A53-4569-89C4-3A8D26137180}" presName="compNode" presStyleCnt="0"/>
      <dgm:spPr/>
    </dgm:pt>
    <dgm:pt modelId="{7CE14E94-DA48-44A2-AE48-522A113FFCDD}" type="pres">
      <dgm:prSet presAssocID="{32302698-2A53-4569-89C4-3A8D26137180}" presName="bgRect" presStyleLbl="bgShp" presStyleIdx="1" presStyleCnt="2"/>
      <dgm:spPr>
        <a:solidFill>
          <a:srgbClr val="FFD966"/>
        </a:solidFill>
      </dgm:spPr>
    </dgm:pt>
    <dgm:pt modelId="{B3AAB368-A873-488B-9A2B-D141931C6CBB}" type="pres">
      <dgm:prSet presAssocID="{32302698-2A53-4569-89C4-3A8D261371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78F69D1-7BAC-4E29-A506-8AECE67BF443}" type="pres">
      <dgm:prSet presAssocID="{32302698-2A53-4569-89C4-3A8D26137180}" presName="spaceRect" presStyleCnt="0"/>
      <dgm:spPr/>
    </dgm:pt>
    <dgm:pt modelId="{8D6C03AB-31D2-4936-A790-8F1E7145165B}" type="pres">
      <dgm:prSet presAssocID="{32302698-2A53-4569-89C4-3A8D261371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9AA16E-0A0A-49EE-B237-258308152E7E}" srcId="{292E9D25-56B3-4043-BAF5-F769310A641A}" destId="{2EB83502-C866-42B7-985E-A46DCEC9C65A}" srcOrd="0" destOrd="0" parTransId="{5B120BFF-1D68-4E6E-A60A-99C496F0B321}" sibTransId="{C1A43BD2-1BFE-4422-8B9F-804D602F2413}"/>
    <dgm:cxn modelId="{1A978354-CE22-4244-8B09-4E41259A6629}" type="presOf" srcId="{2EB83502-C866-42B7-985E-A46DCEC9C65A}" destId="{FE4A7B35-E48B-4D37-99D1-658B545BC553}" srcOrd="0" destOrd="0" presId="urn:microsoft.com/office/officeart/2018/2/layout/IconVerticalSolidList"/>
    <dgm:cxn modelId="{B89014A0-0B14-4F6C-8A6B-06D8F9F9E42C}" type="presOf" srcId="{292E9D25-56B3-4043-BAF5-F769310A641A}" destId="{D2B5A4F8-3DBA-4225-B758-06AF68F44E56}" srcOrd="0" destOrd="0" presId="urn:microsoft.com/office/officeart/2018/2/layout/IconVerticalSolidList"/>
    <dgm:cxn modelId="{C226B8BD-37D0-48FE-97A7-8FE2DAA18B4F}" type="presOf" srcId="{32302698-2A53-4569-89C4-3A8D26137180}" destId="{8D6C03AB-31D2-4936-A790-8F1E7145165B}" srcOrd="0" destOrd="0" presId="urn:microsoft.com/office/officeart/2018/2/layout/IconVerticalSolidList"/>
    <dgm:cxn modelId="{02F495D6-9CCB-42BD-BF4E-DA1E6DD5972D}" srcId="{292E9D25-56B3-4043-BAF5-F769310A641A}" destId="{32302698-2A53-4569-89C4-3A8D26137180}" srcOrd="1" destOrd="0" parTransId="{D568B7DC-AE4E-48E4-8CCB-15F58F776BDB}" sibTransId="{AF068966-944F-4D3F-ABF9-5ECCFF69970B}"/>
    <dgm:cxn modelId="{7F047BD9-C2E6-47F5-892D-B0CD7DB19CAB}" type="presParOf" srcId="{D2B5A4F8-3DBA-4225-B758-06AF68F44E56}" destId="{B9C74C8A-987A-4AEB-8631-117AFCA221A6}" srcOrd="0" destOrd="0" presId="urn:microsoft.com/office/officeart/2018/2/layout/IconVerticalSolidList"/>
    <dgm:cxn modelId="{EC80378F-0D39-41E5-9BC8-B6DCA8D62464}" type="presParOf" srcId="{B9C74C8A-987A-4AEB-8631-117AFCA221A6}" destId="{273BE098-BC3F-4DDC-BA3D-89941E20994E}" srcOrd="0" destOrd="0" presId="urn:microsoft.com/office/officeart/2018/2/layout/IconVerticalSolidList"/>
    <dgm:cxn modelId="{9F2E29BC-02D3-485A-94CD-C4D7ED48FFF4}" type="presParOf" srcId="{B9C74C8A-987A-4AEB-8631-117AFCA221A6}" destId="{3818341F-8BFA-4E32-B741-184E95BA10FD}" srcOrd="1" destOrd="0" presId="urn:microsoft.com/office/officeart/2018/2/layout/IconVerticalSolidList"/>
    <dgm:cxn modelId="{2743B96E-EE48-4452-8814-F3C11B6D02E2}" type="presParOf" srcId="{B9C74C8A-987A-4AEB-8631-117AFCA221A6}" destId="{9C8BE25D-A859-4CAD-B883-9D2F8773FF66}" srcOrd="2" destOrd="0" presId="urn:microsoft.com/office/officeart/2018/2/layout/IconVerticalSolidList"/>
    <dgm:cxn modelId="{B7D2B83D-8827-4617-93DF-4450629B1632}" type="presParOf" srcId="{B9C74C8A-987A-4AEB-8631-117AFCA221A6}" destId="{FE4A7B35-E48B-4D37-99D1-658B545BC553}" srcOrd="3" destOrd="0" presId="urn:microsoft.com/office/officeart/2018/2/layout/IconVerticalSolidList"/>
    <dgm:cxn modelId="{CF1D4BC5-92E7-4EA5-8F11-C71A1A9A4E01}" type="presParOf" srcId="{D2B5A4F8-3DBA-4225-B758-06AF68F44E56}" destId="{EA43DA2C-7FFC-4D29-80A5-1D04B3F44999}" srcOrd="1" destOrd="0" presId="urn:microsoft.com/office/officeart/2018/2/layout/IconVerticalSolidList"/>
    <dgm:cxn modelId="{0A5E542E-3EDB-4CDE-87A7-626D88C2BB80}" type="presParOf" srcId="{D2B5A4F8-3DBA-4225-B758-06AF68F44E56}" destId="{56DBA5A6-868C-42D0-8BE3-ACEB8A2528B8}" srcOrd="2" destOrd="0" presId="urn:microsoft.com/office/officeart/2018/2/layout/IconVerticalSolidList"/>
    <dgm:cxn modelId="{DFA963CB-A359-4375-8991-D0F84169396D}" type="presParOf" srcId="{56DBA5A6-868C-42D0-8BE3-ACEB8A2528B8}" destId="{7CE14E94-DA48-44A2-AE48-522A113FFCDD}" srcOrd="0" destOrd="0" presId="urn:microsoft.com/office/officeart/2018/2/layout/IconVerticalSolidList"/>
    <dgm:cxn modelId="{77A59C1B-497A-4743-9463-5146898FF536}" type="presParOf" srcId="{56DBA5A6-868C-42D0-8BE3-ACEB8A2528B8}" destId="{B3AAB368-A873-488B-9A2B-D141931C6CBB}" srcOrd="1" destOrd="0" presId="urn:microsoft.com/office/officeart/2018/2/layout/IconVerticalSolidList"/>
    <dgm:cxn modelId="{0B11CA24-73FC-4183-94B3-C8B42AA7D34F}" type="presParOf" srcId="{56DBA5A6-868C-42D0-8BE3-ACEB8A2528B8}" destId="{A78F69D1-7BAC-4E29-A506-8AECE67BF443}" srcOrd="2" destOrd="0" presId="urn:microsoft.com/office/officeart/2018/2/layout/IconVerticalSolidList"/>
    <dgm:cxn modelId="{226EDA66-09AF-4E04-AFA2-B32D90753A34}" type="presParOf" srcId="{56DBA5A6-868C-42D0-8BE3-ACEB8A2528B8}" destId="{8D6C03AB-31D2-4936-A790-8F1E714516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BE098-BC3F-4DDC-BA3D-89941E20994E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rgbClr val="FFD9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8341F-8BFA-4E32-B741-184E95BA10FD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A7B35-E48B-4D37-99D1-658B545BC553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CI/CD allows us to move our efforts towards value creation instead of bug solving</a:t>
          </a:r>
        </a:p>
      </dsp:txBody>
      <dsp:txXfrm>
        <a:off x="1588683" y="745053"/>
        <a:ext cx="8917772" cy="1375483"/>
      </dsp:txXfrm>
    </dsp:sp>
    <dsp:sp modelId="{7CE14E94-DA48-44A2-AE48-522A113FFCDD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rgbClr val="FFD9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AB368-A873-488B-9A2B-D141931C6CBB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C03AB-31D2-4936-A790-8F1E7145165B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Even though we must invest in the short term, the mid and long-term benefits are worth the investment compared to the developer costs in a non CI/CD environment</a:t>
          </a:r>
        </a:p>
      </dsp:txBody>
      <dsp:txXfrm>
        <a:off x="1588683" y="2464408"/>
        <a:ext cx="8917772" cy="137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6C82-3901-428B-9EE9-285CB6A4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9F950-06C0-4847-8D0F-AECF74D6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15A7-B774-4EAF-952D-69BD7DC5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C662-9E99-4962-9311-A65F6ABA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F4D-E82F-47BC-AC2C-D2E11092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D953-6AD7-4449-8C86-DF8FC558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18148-586E-474A-AC83-723947CE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1305-5A88-4824-9E30-ED16C130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1877-3489-4F4D-AD03-A36BA91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AEAD-F1BC-4AE9-A122-B7F9F372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6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FAB55-FA92-4947-8C83-1B696980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7B1F-79DB-4F4E-8192-FFF7F4DC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1F8-77F8-4F1B-A0FB-177F9053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606-5E87-40CD-8B32-6EABA1B2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5E3C-F7A8-4DA8-878D-635E8D58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D62-6AE6-49E2-A57D-94E2147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D891-965F-4CE3-B84F-AE172463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FD09-8A14-44EC-8ECE-89B6A01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CD82-7228-40C7-B710-0A02C75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9D5F-4111-4425-9DBB-64208A46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19D-743C-40CE-BDA3-63C9DAF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CBE7-E0EF-409D-9722-749ACFCE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C901-4465-46B0-9E44-09F0ECC4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6070-E674-47E7-A809-B6C41DB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1C81-5430-4C7F-BFCC-9F74B4EB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2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F1B-EA54-4FBE-8038-7BD3A02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1C65-3A88-40A4-93A4-D68D97DDF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81DC-145A-4384-9FA7-8AA55122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76800-72D1-443F-9DA9-29B4C52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BEE5-E73C-4DB8-B251-8ED60EFB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1AAB-9206-468F-998F-B623D29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3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B335-C109-4EEF-9BC4-1C7EFED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5A5F-5F7A-410D-9529-B09A3C5C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6DE8-BC76-48F6-9ADD-23FFBCCC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2A3E7-EE5C-4B31-AA0B-CB3B1816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69699-4B00-416B-AD8A-5645A651B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0E3CE-CE38-4B60-A26C-57284162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3A6AE-9ED3-4BBF-87AA-C7131D16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161C-314D-4585-B8C4-C94F4768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2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7439-18D8-4D38-9DB5-A7C849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723D-197F-4C67-9EE6-7CC19B15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C50F-82D2-4FBA-BF4D-3D8A589C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0AE4-AF64-43C3-B14C-F465CD1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D3F5E-DB14-4CF7-8295-1E5D6B04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EC546-BBE8-4425-A02C-2DBA37A3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D50E-33AA-48AF-9706-CAAE0FEC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5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FB0-CD81-4032-9BD0-228BB4C0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122F-AB8E-4B45-A8CD-AF740B31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E71A-0395-499C-8C08-CAFEF5B2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5A27-ADD7-493E-B27E-0C0B517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A7E4D-91E3-41F0-A914-F79C3CAE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E8C5-BF14-4BA8-B0AF-992AEE97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5CBF-3168-473E-8B6F-EEE25312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38F73-461F-45DD-B74E-9DFC1F49E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5126C-B92F-4F8C-ABE1-E9FBB782C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A97E-8509-486C-A12D-AAE1C10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CE295-51C9-4239-A493-71D52416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8EB4B-CFA3-4A1E-8C44-C12EDBAE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C56D-86F5-429C-8542-3BE43D3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DCC5-F2A4-4F1E-8C8B-D141E996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38F1-D141-4FEE-BD66-75AE1D25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3DE5-38BC-4C6D-831E-450F4A3DF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3DBD-21F0-484E-BB93-D44FEBD65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BB611-3E43-4C6F-8D30-A1E05447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Why</a:t>
            </a:r>
            <a:r>
              <a:rPr lang="es-CO" sz="6600"/>
              <a:t> CI/CD?</a:t>
            </a:r>
            <a:endParaRPr lang="en-GB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0321-E6C8-4E62-8189-C988A4B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brief description of a business opportunity.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picture of the Udapeople logo.">
            <a:extLst>
              <a:ext uri="{FF2B5EF4-FFF2-40B4-BE49-F238E27FC236}">
                <a16:creationId xmlns:a16="http://schemas.microsoft.com/office/drawing/2014/main" id="{5AF6611C-3280-41F0-AA1E-7B75F4750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" b="-2"/>
          <a:stretch/>
        </p:blipFill>
        <p:spPr bwMode="auto">
          <a:xfrm>
            <a:off x="8134348" y="1005839"/>
            <a:ext cx="3444236" cy="3444236"/>
          </a:xfrm>
          <a:custGeom>
            <a:avLst/>
            <a:gdLst/>
            <a:ahLst/>
            <a:cxnLst/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ADE3-F50A-42D1-9A40-C39F6F45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81C0-E1F8-4B60-8FA0-F648329146D5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Is getting from manual, time consuming, expensive and unreliable development to automatic and reliable development.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9D4BCBE-5D72-49EC-AC6C-D372172B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83" y="3226981"/>
            <a:ext cx="2115274" cy="21152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064096-F13B-4DD9-981C-A54C10295806}"/>
              </a:ext>
            </a:extLst>
          </p:cNvPr>
          <p:cNvSpPr/>
          <p:nvPr/>
        </p:nvSpPr>
        <p:spPr>
          <a:xfrm>
            <a:off x="7886937" y="4181782"/>
            <a:ext cx="1103976" cy="4669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C79902C-077C-4D33-8AB6-8201A9737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1574" y="3279687"/>
            <a:ext cx="2115274" cy="2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67668-9FAC-48FD-96CF-D6D96B1C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we win?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CEED-A9CA-4969-BCCD-E1B6AABA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898" y="3432650"/>
            <a:ext cx="3427283" cy="1977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Less bugs in production</a:t>
            </a:r>
          </a:p>
          <a:p>
            <a:r>
              <a:rPr lang="en-US" sz="2000" dirty="0"/>
              <a:t>Prevent security holes</a:t>
            </a:r>
          </a:p>
          <a:p>
            <a:r>
              <a:rPr lang="en-US" sz="2000" dirty="0"/>
              <a:t>Less human error</a:t>
            </a:r>
          </a:p>
          <a:p>
            <a:r>
              <a:rPr lang="en-US" sz="2000" dirty="0"/>
              <a:t>Faster deployments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FD5BB3-EAC8-4B8E-B69E-A17E7B5035BB}"/>
              </a:ext>
            </a:extLst>
          </p:cNvPr>
          <p:cNvSpPr txBox="1">
            <a:spLocks/>
          </p:cNvSpPr>
          <p:nvPr/>
        </p:nvSpPr>
        <p:spPr>
          <a:xfrm>
            <a:off x="8448562" y="3432650"/>
            <a:ext cx="3903482" cy="230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err="1"/>
              <a:t>Less</a:t>
            </a:r>
            <a:r>
              <a:rPr lang="es-CO" sz="2000" dirty="0"/>
              <a:t> </a:t>
            </a:r>
            <a:r>
              <a:rPr lang="es-CO" sz="2000" dirty="0" err="1"/>
              <a:t>developer</a:t>
            </a:r>
            <a:r>
              <a:rPr lang="es-CO" sz="2000" dirty="0"/>
              <a:t> time </a:t>
            </a:r>
            <a:r>
              <a:rPr lang="es-CO" sz="2000" dirty="0" err="1"/>
              <a:t>on</a:t>
            </a:r>
            <a:r>
              <a:rPr lang="es-CO" sz="2000" dirty="0"/>
              <a:t> </a:t>
            </a:r>
            <a:r>
              <a:rPr lang="es-CO" sz="2000" dirty="0" err="1"/>
              <a:t>issues</a:t>
            </a:r>
            <a:endParaRPr lang="es-CO" sz="2000" dirty="0"/>
          </a:p>
          <a:p>
            <a:r>
              <a:rPr lang="es-CO" sz="2000" dirty="0" err="1"/>
              <a:t>Less</a:t>
            </a:r>
            <a:r>
              <a:rPr lang="es-CO" sz="2000" dirty="0"/>
              <a:t> </a:t>
            </a:r>
            <a:r>
              <a:rPr lang="es-CO" sz="2000" dirty="0" err="1"/>
              <a:t>infrastructure</a:t>
            </a:r>
            <a:r>
              <a:rPr lang="es-CO" sz="2000" dirty="0"/>
              <a:t> </a:t>
            </a:r>
            <a:r>
              <a:rPr lang="es-CO" sz="2000" dirty="0" err="1"/>
              <a:t>costs</a:t>
            </a:r>
            <a:endParaRPr lang="es-CO" sz="2000" dirty="0"/>
          </a:p>
          <a:p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A2E31-DC11-4261-83FE-65490F2E09A8}"/>
              </a:ext>
            </a:extLst>
          </p:cNvPr>
          <p:cNvSpPr txBox="1"/>
          <p:nvPr/>
        </p:nvSpPr>
        <p:spPr>
          <a:xfrm>
            <a:off x="8448562" y="2533402"/>
            <a:ext cx="331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Cost</a:t>
            </a:r>
            <a:r>
              <a:rPr lang="es-CO" sz="4000" dirty="0"/>
              <a:t> </a:t>
            </a:r>
            <a:r>
              <a:rPr lang="es-CO" sz="4000" dirty="0" err="1"/>
              <a:t>Reduction</a:t>
            </a:r>
            <a:endParaRPr lang="en-GB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4C996-3F09-4B93-B634-B9A341B98C6D}"/>
              </a:ext>
            </a:extLst>
          </p:cNvPr>
          <p:cNvSpPr txBox="1"/>
          <p:nvPr/>
        </p:nvSpPr>
        <p:spPr>
          <a:xfrm>
            <a:off x="4411468" y="2533402"/>
            <a:ext cx="3369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Cost</a:t>
            </a:r>
            <a:r>
              <a:rPr lang="es-CO" sz="4000" dirty="0"/>
              <a:t> </a:t>
            </a:r>
            <a:r>
              <a:rPr lang="es-CO" sz="4000" dirty="0" err="1"/>
              <a:t>Avoidance</a:t>
            </a:r>
            <a:endParaRPr lang="en-GB" sz="40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FE0CD2D-69DF-41A0-A474-BC9ABA5CD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8188" y="510207"/>
            <a:ext cx="1875624" cy="187562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2CC739C-4A88-4BFD-AB0E-54BF76933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283" y="510207"/>
            <a:ext cx="1875624" cy="18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67668-9FAC-48FD-96CF-D6D96B1C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we win?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CEED-A9CA-4969-BCCD-E1B6AABA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898" y="3432650"/>
            <a:ext cx="3427283" cy="1977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Less time to market</a:t>
            </a:r>
          </a:p>
          <a:p>
            <a:r>
              <a:rPr lang="en-US" sz="2000" dirty="0"/>
              <a:t>New value-generating features released to market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FD5BB3-EAC8-4B8E-B69E-A17E7B5035BB}"/>
              </a:ext>
            </a:extLst>
          </p:cNvPr>
          <p:cNvSpPr txBox="1">
            <a:spLocks/>
          </p:cNvSpPr>
          <p:nvPr/>
        </p:nvSpPr>
        <p:spPr>
          <a:xfrm>
            <a:off x="8448562" y="3432650"/>
            <a:ext cx="3903482" cy="230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Reduce </a:t>
            </a:r>
            <a:r>
              <a:rPr lang="es-CO" sz="2000" dirty="0" err="1"/>
              <a:t>downtime</a:t>
            </a:r>
            <a:r>
              <a:rPr lang="es-CO" sz="2000" dirty="0"/>
              <a:t> </a:t>
            </a: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deployment</a:t>
            </a:r>
            <a:r>
              <a:rPr lang="es-CO" sz="2000" dirty="0"/>
              <a:t> </a:t>
            </a:r>
            <a:r>
              <a:rPr lang="es-CO" sz="2000" dirty="0" err="1"/>
              <a:t>failures</a:t>
            </a:r>
            <a:endParaRPr lang="es-CO" sz="2000" dirty="0"/>
          </a:p>
          <a:p>
            <a:r>
              <a:rPr lang="es-CO" sz="2000" dirty="0" err="1"/>
              <a:t>Keep</a:t>
            </a:r>
            <a:r>
              <a:rPr lang="es-CO" sz="2000" dirty="0"/>
              <a:t>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production</a:t>
            </a:r>
            <a:r>
              <a:rPr lang="es-CO" sz="2000" dirty="0"/>
              <a:t> </a:t>
            </a:r>
            <a:r>
              <a:rPr lang="es-CO" sz="2000" dirty="0" err="1"/>
              <a:t>application</a:t>
            </a:r>
            <a:r>
              <a:rPr lang="es-CO" sz="2000" dirty="0"/>
              <a:t> </a:t>
            </a:r>
            <a:r>
              <a:rPr lang="es-CO" sz="2000" dirty="0" err="1"/>
              <a:t>working</a:t>
            </a:r>
            <a:endParaRPr lang="es-CO" sz="2000" dirty="0"/>
          </a:p>
          <a:p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A2E31-DC11-4261-83FE-65490F2E09A8}"/>
              </a:ext>
            </a:extLst>
          </p:cNvPr>
          <p:cNvSpPr txBox="1"/>
          <p:nvPr/>
        </p:nvSpPr>
        <p:spPr>
          <a:xfrm>
            <a:off x="8358806" y="2533402"/>
            <a:ext cx="3613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Protect</a:t>
            </a:r>
            <a:r>
              <a:rPr lang="es-CO" sz="4000" dirty="0"/>
              <a:t> </a:t>
            </a:r>
            <a:r>
              <a:rPr lang="es-CO" sz="4000" dirty="0" err="1"/>
              <a:t>Revenue</a:t>
            </a:r>
            <a:endParaRPr lang="en-GB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4C996-3F09-4B93-B634-B9A341B98C6D}"/>
              </a:ext>
            </a:extLst>
          </p:cNvPr>
          <p:cNvSpPr txBox="1"/>
          <p:nvPr/>
        </p:nvSpPr>
        <p:spPr>
          <a:xfrm>
            <a:off x="4287985" y="2555297"/>
            <a:ext cx="384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Increase</a:t>
            </a:r>
            <a:r>
              <a:rPr lang="es-CO" sz="4000" dirty="0"/>
              <a:t> </a:t>
            </a:r>
            <a:r>
              <a:rPr lang="es-CO" sz="4000" dirty="0" err="1"/>
              <a:t>Revenue</a:t>
            </a:r>
            <a:endParaRPr lang="en-GB" sz="4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9F287DF-08B6-480E-AB8F-DE95EBC4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059" y="770401"/>
            <a:ext cx="1571639" cy="15716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CD7ED5C-5AAE-4A08-9497-2C0FBF489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6025" y="579039"/>
            <a:ext cx="1763001" cy="17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EFE70-309E-40CA-8909-5151C65E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s-CO" dirty="0" err="1"/>
              <a:t>Conclusion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9B612-5E64-4825-BE36-798C31D4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9394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63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Why CI/CD?</vt:lpstr>
      <vt:lpstr>What is CI/CD?</vt:lpstr>
      <vt:lpstr>What do we win?</vt:lpstr>
      <vt:lpstr>What do we win?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CI/CD?</dc:title>
  <dc:creator>Juan Manuel Alberto Lovera Lozano</dc:creator>
  <cp:lastModifiedBy>Juan Manuel Alberto Lovera Lozano</cp:lastModifiedBy>
  <cp:revision>1</cp:revision>
  <dcterms:created xsi:type="dcterms:W3CDTF">2020-09-20T18:54:13Z</dcterms:created>
  <dcterms:modified xsi:type="dcterms:W3CDTF">2020-09-20T18:54:56Z</dcterms:modified>
</cp:coreProperties>
</file>