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62" r:id="rId10"/>
    <p:sldId id="267" r:id="rId11"/>
    <p:sldId id="273" r:id="rId12"/>
    <p:sldId id="274" r:id="rId13"/>
    <p:sldId id="275" r:id="rId14"/>
    <p:sldId id="276" r:id="rId15"/>
    <p:sldId id="259" r:id="rId16"/>
    <p:sldId id="261" r:id="rId17"/>
    <p:sldId id="264" r:id="rId18"/>
    <p:sldId id="265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7200" dirty="0" err="1"/>
              <a:t>Elasticsearch</a:t>
            </a:r>
            <a:endParaRPr lang="pl-PL" sz="7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Know, for Search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31821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Basic </a:t>
            </a:r>
            <a:r>
              <a:rPr lang="pl-PL" dirty="0" err="1"/>
              <a:t>terms</a:t>
            </a:r>
            <a:r>
              <a:rPr lang="pl-PL" dirty="0"/>
              <a:t>: </a:t>
            </a:r>
            <a:r>
              <a:rPr lang="pl-PL" b="1" dirty="0" err="1"/>
              <a:t>Replica</a:t>
            </a:r>
            <a:r>
              <a:rPr lang="pl-PL" b="1" dirty="0"/>
              <a:t> </a:t>
            </a:r>
            <a:r>
              <a:rPr lang="pl-PL" b="1" dirty="0" err="1"/>
              <a:t>shard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Copy</a:t>
            </a:r>
            <a:r>
              <a:rPr lang="pl-PL" dirty="0"/>
              <a:t> of </a:t>
            </a:r>
            <a:r>
              <a:rPr lang="pl-PL" dirty="0" err="1"/>
              <a:t>index’s</a:t>
            </a:r>
            <a:r>
              <a:rPr lang="pl-PL" dirty="0"/>
              <a:t> </a:t>
            </a:r>
            <a:r>
              <a:rPr lang="pl-PL" dirty="0" err="1"/>
              <a:t>shard</a:t>
            </a:r>
            <a:endParaRPr lang="pl-PL" dirty="0"/>
          </a:p>
          <a:p>
            <a:r>
              <a:rPr lang="pl-PL" dirty="0" err="1"/>
              <a:t>Failover</a:t>
            </a:r>
            <a:r>
              <a:rPr lang="pl-PL" dirty="0"/>
              <a:t> </a:t>
            </a:r>
            <a:r>
              <a:rPr lang="pl-PL" dirty="0" err="1"/>
              <a:t>mechanism</a:t>
            </a:r>
            <a:r>
              <a:rPr lang="pl-PL" dirty="0"/>
              <a:t> (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off, </a:t>
            </a:r>
            <a:r>
              <a:rPr lang="pl-PL" dirty="0" err="1"/>
              <a:t>shard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</a:t>
            </a:r>
            <a:r>
              <a:rPr lang="pl-PL" dirty="0" err="1"/>
              <a:t>corrupted</a:t>
            </a:r>
            <a:r>
              <a:rPr lang="pl-PL" dirty="0"/>
              <a:t> etc.)</a:t>
            </a:r>
          </a:p>
          <a:p>
            <a:r>
              <a:rPr lang="pl-PL" dirty="0" err="1"/>
              <a:t>Replica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never</a:t>
            </a:r>
            <a:r>
              <a:rPr lang="pl-PL" dirty="0"/>
              <a:t> </a:t>
            </a:r>
            <a:r>
              <a:rPr lang="pl-PL" dirty="0" err="1"/>
              <a:t>allocated</a:t>
            </a:r>
            <a:r>
              <a:rPr lang="pl-PL" dirty="0"/>
              <a:t> on the same </a:t>
            </a:r>
            <a:r>
              <a:rPr lang="pl-PL" dirty="0" err="1"/>
              <a:t>node</a:t>
            </a:r>
            <a:r>
              <a:rPr lang="pl-PL" dirty="0"/>
              <a:t> as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shard</a:t>
            </a:r>
            <a:endParaRPr lang="pl-PL" dirty="0"/>
          </a:p>
          <a:p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shard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down,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replica</a:t>
            </a:r>
            <a:r>
              <a:rPr lang="pl-PL" dirty="0"/>
              <a:t> </a:t>
            </a:r>
            <a:r>
              <a:rPr lang="pl-PL" dirty="0" err="1"/>
              <a:t>starts</a:t>
            </a:r>
            <a:r>
              <a:rPr lang="pl-PL" dirty="0"/>
              <a:t> to </a:t>
            </a:r>
            <a:r>
              <a:rPr lang="pl-PL" dirty="0" err="1"/>
              <a:t>act</a:t>
            </a:r>
            <a:r>
              <a:rPr lang="pl-PL" dirty="0"/>
              <a:t> as the </a:t>
            </a:r>
            <a:r>
              <a:rPr lang="pl-PL" dirty="0" err="1"/>
              <a:t>original</a:t>
            </a:r>
            <a:r>
              <a:rPr lang="pl-PL" dirty="0"/>
              <a:t> </a:t>
            </a:r>
            <a:r>
              <a:rPr lang="pl-PL" dirty="0" err="1"/>
              <a:t>shard</a:t>
            </a:r>
            <a:endParaRPr lang="pl-PL" dirty="0"/>
          </a:p>
          <a:p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replicas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defined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index </a:t>
            </a:r>
            <a:r>
              <a:rPr lang="pl-PL" dirty="0" err="1"/>
              <a:t>creation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and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dynamically</a:t>
            </a:r>
            <a:endParaRPr lang="pl-PL" dirty="0"/>
          </a:p>
          <a:p>
            <a:r>
              <a:rPr lang="pl-PL" dirty="0" err="1"/>
              <a:t>Posibility</a:t>
            </a:r>
            <a:r>
              <a:rPr lang="pl-PL" dirty="0"/>
              <a:t> to </a:t>
            </a:r>
            <a:r>
              <a:rPr lang="pl-PL" dirty="0" err="1"/>
              <a:t>dynamically</a:t>
            </a:r>
            <a:r>
              <a:rPr lang="pl-PL" dirty="0"/>
              <a:t> </a:t>
            </a:r>
            <a:r>
              <a:rPr lang="pl-PL" dirty="0" err="1"/>
              <a:t>adjust</a:t>
            </a:r>
            <a:r>
              <a:rPr lang="pl-PL" dirty="0"/>
              <a:t> numer of </a:t>
            </a:r>
            <a:r>
              <a:rPr lang="pl-PL" dirty="0" err="1"/>
              <a:t>replicas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usefull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topic</a:t>
            </a:r>
            <a:r>
              <a:rPr lang="pl-PL" dirty="0"/>
              <a:t> of </a:t>
            </a:r>
            <a:r>
              <a:rPr lang="pl-PL" dirty="0" err="1"/>
              <a:t>scaling</a:t>
            </a:r>
            <a:r>
              <a:rPr lang="pl-PL" dirty="0"/>
              <a:t> </a:t>
            </a:r>
            <a:r>
              <a:rPr lang="pl-PL" dirty="0" err="1"/>
              <a:t>comes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play</a:t>
            </a:r>
            <a:endParaRPr lang="pl-PL" dirty="0"/>
          </a:p>
          <a:p>
            <a:r>
              <a:rPr lang="pl-PL" dirty="0"/>
              <a:t>By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Elasticsearch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5 </a:t>
            </a:r>
            <a:r>
              <a:rPr lang="pl-PL" dirty="0" err="1"/>
              <a:t>shards</a:t>
            </a:r>
            <a:r>
              <a:rPr lang="pl-PL" dirty="0"/>
              <a:t> per index and one </a:t>
            </a:r>
            <a:r>
              <a:rPr lang="pl-PL" dirty="0" err="1"/>
              <a:t>replica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shard</a:t>
            </a:r>
            <a:r>
              <a:rPr lang="pl-PL" dirty="0"/>
              <a:t> (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gives</a:t>
            </a:r>
            <a:r>
              <a:rPr lang="pl-PL" dirty="0"/>
              <a:t> </a:t>
            </a:r>
            <a:r>
              <a:rPr lang="pl-PL" dirty="0" err="1"/>
              <a:t>total</a:t>
            </a:r>
            <a:r>
              <a:rPr lang="pl-PL" dirty="0"/>
              <a:t> of 10 </a:t>
            </a:r>
            <a:r>
              <a:rPr lang="pl-PL" dirty="0" err="1"/>
              <a:t>shards</a:t>
            </a:r>
            <a:r>
              <a:rPr lang="pl-PL" dirty="0"/>
              <a:t> per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9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Basic </a:t>
            </a:r>
            <a:r>
              <a:rPr lang="pl-PL" dirty="0" err="1"/>
              <a:t>terms</a:t>
            </a:r>
            <a:r>
              <a:rPr lang="pl-PL" dirty="0"/>
              <a:t>: </a:t>
            </a:r>
            <a:r>
              <a:rPr lang="pl-PL" b="1" dirty="0" err="1"/>
              <a:t>Type</a:t>
            </a:r>
            <a:r>
              <a:rPr lang="pl-PL" b="1" dirty="0"/>
              <a:t> and </a:t>
            </a:r>
            <a:r>
              <a:rPr lang="pl-PL" b="1" dirty="0" err="1"/>
              <a:t>Document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Type</a:t>
            </a:r>
            <a:endParaRPr lang="pl-PL" dirty="0"/>
          </a:p>
          <a:p>
            <a:pPr lvl="1"/>
            <a:r>
              <a:rPr lang="pl-PL" dirty="0" err="1"/>
              <a:t>Logical</a:t>
            </a:r>
            <a:r>
              <a:rPr lang="pl-PL" dirty="0"/>
              <a:t> part of index</a:t>
            </a:r>
          </a:p>
          <a:p>
            <a:pPr lvl="1"/>
            <a:r>
              <a:rPr lang="pl-PL" dirty="0"/>
              <a:t>Set of </a:t>
            </a:r>
            <a:r>
              <a:rPr lang="pl-PL" dirty="0" err="1"/>
              <a:t>fields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, </a:t>
            </a:r>
            <a:r>
              <a:rPr lang="pl-PL" dirty="0" err="1"/>
              <a:t>analyzer</a:t>
            </a:r>
            <a:r>
              <a:rPr lang="pl-PL" dirty="0"/>
              <a:t>, </a:t>
            </a:r>
            <a:r>
              <a:rPr lang="pl-PL" dirty="0" err="1"/>
              <a:t>tokenizer</a:t>
            </a:r>
            <a:r>
              <a:rPr lang="pl-PL" dirty="0"/>
              <a:t> etc.</a:t>
            </a:r>
          </a:p>
          <a:p>
            <a:pPr lvl="1"/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obligatory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a </a:t>
            </a:r>
            <a:r>
              <a:rPr lang="pl-PL" dirty="0" err="1"/>
              <a:t>contract</a:t>
            </a:r>
            <a:r>
              <a:rPr lang="pl-PL" dirty="0"/>
              <a:t> for a </a:t>
            </a:r>
            <a:r>
              <a:rPr lang="pl-PL" dirty="0" err="1"/>
              <a:t>type</a:t>
            </a:r>
            <a:endParaRPr lang="pl-PL" dirty="0"/>
          </a:p>
          <a:p>
            <a:r>
              <a:rPr lang="pl-PL" dirty="0" err="1"/>
              <a:t>Document</a:t>
            </a:r>
            <a:endParaRPr lang="pl-PL" dirty="0"/>
          </a:p>
          <a:p>
            <a:pPr lvl="1"/>
            <a:r>
              <a:rPr lang="pl-PL" dirty="0"/>
              <a:t>Basic unit of </a:t>
            </a:r>
            <a:r>
              <a:rPr lang="pl-PL" dirty="0" err="1"/>
              <a:t>information</a:t>
            </a:r>
            <a:endParaRPr lang="pl-PL" dirty="0"/>
          </a:p>
          <a:p>
            <a:pPr lvl="1"/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expressed</a:t>
            </a:r>
            <a:r>
              <a:rPr lang="pl-PL" dirty="0"/>
              <a:t> in JSON format</a:t>
            </a:r>
          </a:p>
          <a:p>
            <a:pPr lvl="1"/>
            <a:r>
              <a:rPr lang="pl-PL" dirty="0"/>
              <a:t>A </a:t>
            </a:r>
            <a:r>
              <a:rPr lang="pl-PL" dirty="0" err="1"/>
              <a:t>document</a:t>
            </a:r>
            <a:r>
              <a:rPr lang="pl-PL" dirty="0"/>
              <a:t>,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indexing</a:t>
            </a:r>
            <a:r>
              <a:rPr lang="pl-PL" dirty="0"/>
              <a:t>,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assigned</a:t>
            </a:r>
            <a:r>
              <a:rPr lang="pl-PL" dirty="0"/>
              <a:t> to a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resides</a:t>
            </a:r>
            <a:r>
              <a:rPr lang="pl-PL" dirty="0"/>
              <a:t> in one of the </a:t>
            </a:r>
            <a:r>
              <a:rPr lang="pl-PL" dirty="0" err="1"/>
              <a:t>indices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489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A12A2-8E8D-47F5-AD73-54F0AD5C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Single </a:t>
            </a:r>
            <a:r>
              <a:rPr lang="pl-PL" dirty="0" err="1"/>
              <a:t>node</a:t>
            </a:r>
            <a:r>
              <a:rPr lang="pl-PL" dirty="0"/>
              <a:t> with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shards</a:t>
            </a:r>
            <a:endParaRPr lang="en-US" dirty="0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1DA4427-5F5D-407E-9262-5BDABD89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784724"/>
            <a:ext cx="7603860" cy="4097757"/>
          </a:xfrm>
        </p:spPr>
      </p:pic>
    </p:spTree>
    <p:extLst>
      <p:ext uri="{BB962C8B-B14F-4D97-AF65-F5344CB8AC3E}">
        <p14:creationId xmlns:p14="http://schemas.microsoft.com/office/powerpoint/2010/main" val="415457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D56F6-7FE8-4D42-952E-B74CB436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09947" cy="1320800"/>
          </a:xfrm>
        </p:spPr>
        <p:txBody>
          <a:bodyPr/>
          <a:lstStyle/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with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shards</a:t>
            </a:r>
            <a:r>
              <a:rPr lang="pl-PL" dirty="0"/>
              <a:t> and </a:t>
            </a:r>
            <a:r>
              <a:rPr lang="pl-PL" dirty="0" err="1"/>
              <a:t>replicas</a:t>
            </a:r>
            <a:endParaRPr lang="en-US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F7E862C-51FF-41CC-B957-BF5512FF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53" y="1782148"/>
            <a:ext cx="7608641" cy="4100334"/>
          </a:xfrm>
        </p:spPr>
      </p:pic>
    </p:spTree>
    <p:extLst>
      <p:ext uri="{BB962C8B-B14F-4D97-AF65-F5344CB8AC3E}">
        <p14:creationId xmlns:p14="http://schemas.microsoft.com/office/powerpoint/2010/main" val="203071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D56F6-7FE8-4D42-952E-B74CB436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09947" cy="1320800"/>
          </a:xfrm>
        </p:spPr>
        <p:txBody>
          <a:bodyPr/>
          <a:lstStyle/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with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shards</a:t>
            </a:r>
            <a:r>
              <a:rPr lang="pl-PL" dirty="0"/>
              <a:t> and </a:t>
            </a:r>
            <a:r>
              <a:rPr lang="pl-PL" dirty="0" err="1"/>
              <a:t>replicas</a:t>
            </a:r>
            <a:endParaRPr lang="en-US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20DB321-D43E-48D2-BDDC-1CEAEE5B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784723"/>
            <a:ext cx="7603861" cy="4097758"/>
          </a:xfrm>
        </p:spPr>
      </p:pic>
    </p:spTree>
    <p:extLst>
      <p:ext uri="{BB962C8B-B14F-4D97-AF65-F5344CB8AC3E}">
        <p14:creationId xmlns:p14="http://schemas.microsoft.com/office/powerpoint/2010/main" val="365355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database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72749"/>
            <a:ext cx="8596668" cy="3868613"/>
          </a:xfrm>
        </p:spPr>
        <p:txBody>
          <a:bodyPr>
            <a:noAutofit/>
          </a:bodyPr>
          <a:lstStyle/>
          <a:p>
            <a:r>
              <a:rPr lang="pl-PL" sz="2000" dirty="0" err="1"/>
              <a:t>Before</a:t>
            </a:r>
            <a:r>
              <a:rPr lang="pl-PL" sz="2000" dirty="0"/>
              <a:t> </a:t>
            </a:r>
            <a:r>
              <a:rPr lang="pl-PL" sz="2000" dirty="0" err="1"/>
              <a:t>saving</a:t>
            </a:r>
            <a:r>
              <a:rPr lang="pl-PL" sz="2000" dirty="0"/>
              <a:t>, </a:t>
            </a:r>
            <a:r>
              <a:rPr lang="pl-PL" sz="2000" dirty="0" err="1"/>
              <a:t>documents</a:t>
            </a:r>
            <a:r>
              <a:rPr lang="pl-PL" sz="2000" dirty="0"/>
              <a:t> </a:t>
            </a:r>
            <a:r>
              <a:rPr lang="pl-PL" sz="2000" dirty="0" err="1"/>
              <a:t>must</a:t>
            </a:r>
            <a:r>
              <a:rPr lang="pl-PL" sz="2000" dirty="0"/>
              <a:t> be</a:t>
            </a:r>
            <a:r>
              <a:rPr lang="en-US" sz="2000" dirty="0"/>
              <a:t> </a:t>
            </a:r>
            <a:r>
              <a:rPr lang="en-US" sz="2000" dirty="0" err="1"/>
              <a:t>denormalized</a:t>
            </a:r>
            <a:endParaRPr lang="pl-PL" sz="2000" dirty="0"/>
          </a:p>
          <a:p>
            <a:r>
              <a:rPr lang="en-US" sz="2000" dirty="0" err="1"/>
              <a:t>Denormalization</a:t>
            </a:r>
            <a:r>
              <a:rPr lang="pl-PL" sz="2000" dirty="0"/>
              <a:t>:</a:t>
            </a:r>
          </a:p>
          <a:p>
            <a:pPr lvl="1"/>
            <a:r>
              <a:rPr lang="en-US" sz="2000" dirty="0"/>
              <a:t>increases retrieval performance (no query joining is necessary)</a:t>
            </a:r>
            <a:endParaRPr lang="pl-PL" sz="2000" dirty="0"/>
          </a:p>
          <a:p>
            <a:pPr lvl="1"/>
            <a:r>
              <a:rPr lang="en-US" sz="2000" dirty="0"/>
              <a:t>uses more space (</a:t>
            </a:r>
            <a:r>
              <a:rPr lang="pl-PL" sz="2000" dirty="0" err="1"/>
              <a:t>infomation</a:t>
            </a:r>
            <a:r>
              <a:rPr lang="pl-PL" sz="2000" dirty="0"/>
              <a:t> </a:t>
            </a:r>
            <a:r>
              <a:rPr lang="en-US" sz="2000" dirty="0"/>
              <a:t>must be stored several times)</a:t>
            </a:r>
            <a:endParaRPr lang="pl-PL" sz="2000" dirty="0"/>
          </a:p>
          <a:p>
            <a:pPr lvl="1"/>
            <a:r>
              <a:rPr lang="en-US" sz="2000" dirty="0"/>
              <a:t>makes keeping things consistent and up-to-date more difficult (any change must be applied to all instances)</a:t>
            </a:r>
            <a:endParaRPr lang="pl-PL" sz="2000" dirty="0"/>
          </a:p>
          <a:p>
            <a:r>
              <a:rPr lang="pl-PL" sz="2000" dirty="0" err="1"/>
              <a:t>Denormalized</a:t>
            </a:r>
            <a:r>
              <a:rPr lang="pl-PL" sz="2000" dirty="0"/>
              <a:t> </a:t>
            </a:r>
            <a:r>
              <a:rPr lang="pl-PL" sz="2000" dirty="0" err="1"/>
              <a:t>documents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great</a:t>
            </a:r>
            <a:r>
              <a:rPr lang="en-US" sz="2000" dirty="0"/>
              <a:t> for write-once-read-many-workloads</a:t>
            </a:r>
            <a:r>
              <a:rPr lang="pl-PL" sz="2000" dirty="0"/>
              <a:t> </a:t>
            </a:r>
            <a:r>
              <a:rPr lang="pl-PL" sz="2000" dirty="0" err="1"/>
              <a:t>strategy</a:t>
            </a:r>
            <a:r>
              <a:rPr lang="en-US" sz="2000" dirty="0"/>
              <a:t> </a:t>
            </a:r>
            <a:endParaRPr lang="pl-PL" sz="2000" dirty="0"/>
          </a:p>
          <a:p>
            <a:r>
              <a:rPr lang="pl-PL" sz="2000" dirty="0" err="1"/>
              <a:t>After</a:t>
            </a:r>
            <a:r>
              <a:rPr lang="pl-PL" sz="2000" dirty="0"/>
              <a:t> </a:t>
            </a:r>
            <a:r>
              <a:rPr lang="pl-PL" sz="2000" dirty="0" err="1"/>
              <a:t>preparing</a:t>
            </a:r>
            <a:r>
              <a:rPr lang="pl-PL" sz="2000" dirty="0"/>
              <a:t> data for </a:t>
            </a:r>
            <a:r>
              <a:rPr lang="en-US" sz="2000" dirty="0"/>
              <a:t>search</a:t>
            </a:r>
            <a:r>
              <a:rPr lang="pl-PL" sz="2000" dirty="0" err="1"/>
              <a:t>ing</a:t>
            </a:r>
            <a:r>
              <a:rPr lang="pl-PL" sz="2000" dirty="0"/>
              <a:t>, </a:t>
            </a:r>
            <a:r>
              <a:rPr lang="pl-PL" sz="2000" dirty="0" err="1"/>
              <a:t>it</a:t>
            </a:r>
            <a:r>
              <a:rPr lang="en-US" sz="2000" dirty="0"/>
              <a:t> needs to be indexed</a:t>
            </a:r>
          </a:p>
        </p:txBody>
      </p:sp>
    </p:spTree>
    <p:extLst>
      <p:ext uri="{BB962C8B-B14F-4D97-AF65-F5344CB8AC3E}">
        <p14:creationId xmlns:p14="http://schemas.microsoft.com/office/powerpoint/2010/main" val="126180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ymbol zastępczy zawartości 2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94" y="438539"/>
            <a:ext cx="7384175" cy="5868955"/>
          </a:xfrm>
        </p:spPr>
      </p:pic>
    </p:spTree>
    <p:extLst>
      <p:ext uri="{BB962C8B-B14F-4D97-AF65-F5344CB8AC3E}">
        <p14:creationId xmlns:p14="http://schemas.microsoft.com/office/powerpoint/2010/main" val="90911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7530"/>
          </a:xfrm>
        </p:spPr>
        <p:txBody>
          <a:bodyPr/>
          <a:lstStyle/>
          <a:p>
            <a:pPr algn="ctr"/>
            <a:r>
              <a:rPr lang="pl-PL" dirty="0" err="1"/>
              <a:t>Elasticsearch</a:t>
            </a:r>
            <a:r>
              <a:rPr lang="pl-PL" dirty="0"/>
              <a:t> - </a:t>
            </a:r>
            <a:r>
              <a:rPr lang="pl-PL" dirty="0" err="1"/>
              <a:t>indexing</a:t>
            </a:r>
            <a:r>
              <a:rPr lang="pl-PL" dirty="0"/>
              <a:t> data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912691"/>
            <a:ext cx="8596668" cy="4363564"/>
          </a:xfrm>
        </p:spPr>
        <p:txBody>
          <a:bodyPr>
            <a:normAutofit fontScale="55000" lnSpcReduction="20000"/>
          </a:bodyPr>
          <a:lstStyle/>
          <a:p>
            <a:r>
              <a:rPr lang="pl-PL" sz="3400" dirty="0"/>
              <a:t>POST </a:t>
            </a:r>
            <a:r>
              <a:rPr lang="en-US" sz="3400" dirty="0"/>
              <a:t>http://127.0.0.1:9200/crm-invoicing/order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l-PL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{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</a:t>
            </a:r>
            <a:r>
              <a:rPr lang="en-US" sz="2500" dirty="0" err="1"/>
              <a:t>order_id</a:t>
            </a:r>
            <a:r>
              <a:rPr lang="en-US" sz="2500" dirty="0"/>
              <a:t>": "34",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</a:t>
            </a:r>
            <a:r>
              <a:rPr lang="en-US" sz="2500" dirty="0" err="1"/>
              <a:t>cient_id</a:t>
            </a:r>
            <a:r>
              <a:rPr lang="en-US" sz="2500" dirty="0"/>
              <a:t>": "1",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"name": "EARP",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"code": "WR-EARP",</a:t>
            </a:r>
            <a:endParaRPr lang="pl-PL" sz="2500" dirty="0"/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"country": "Poland",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"city": "Warszawa",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"date": "2017-06-21"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}</a:t>
            </a:r>
            <a:r>
              <a:rPr lang="pl-PL" sz="2500" dirty="0"/>
              <a:t>,</a:t>
            </a:r>
            <a:endParaRPr lang="en-US" sz="25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{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</a:t>
            </a:r>
            <a:r>
              <a:rPr lang="en-US" sz="2500" dirty="0" err="1"/>
              <a:t>order_id</a:t>
            </a:r>
            <a:r>
              <a:rPr lang="en-US" sz="2500" dirty="0"/>
              <a:t>": "35",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</a:t>
            </a:r>
            <a:r>
              <a:rPr lang="en-US" sz="2500" dirty="0" err="1"/>
              <a:t>cient_id</a:t>
            </a:r>
            <a:r>
              <a:rPr lang="en-US" sz="2500" dirty="0"/>
              <a:t>": "2",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"name": "</a:t>
            </a:r>
            <a:r>
              <a:rPr lang="en-US" sz="2500" dirty="0" err="1"/>
              <a:t>Empirica</a:t>
            </a:r>
            <a:r>
              <a:rPr lang="en-US" sz="2500" dirty="0"/>
              <a:t>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"code": "WR-EMP",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"country": "Poland",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"city": "</a:t>
            </a:r>
            <a:r>
              <a:rPr lang="en-US" sz="2500" dirty="0" err="1"/>
              <a:t>Wro</a:t>
            </a:r>
            <a:r>
              <a:rPr lang="pl-PL" sz="2500" dirty="0"/>
              <a:t>c</a:t>
            </a:r>
            <a:r>
              <a:rPr lang="en-US" sz="2500" dirty="0"/>
              <a:t>law",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"date": "2017-06-16"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88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Elasticsearch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GET </a:t>
            </a:r>
            <a:r>
              <a:rPr lang="en-US" dirty="0"/>
              <a:t>http://127.0.0.1:9200/crm-invoicing/order/_search?q=name=EARP</a:t>
            </a:r>
          </a:p>
          <a:p>
            <a:endParaRPr lang="en-US" dirty="0"/>
          </a:p>
          <a:p>
            <a:r>
              <a:rPr lang="pl-PL" dirty="0"/>
              <a:t>POST </a:t>
            </a:r>
            <a:r>
              <a:rPr lang="en-US" dirty="0"/>
              <a:t>http://127.0.0.1:9200/crm-invoicing/order/_search</a:t>
            </a:r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400050" lvl="1" indent="0">
              <a:buNone/>
            </a:pPr>
            <a:r>
              <a:rPr lang="en-US" sz="1500" dirty="0"/>
              <a:t>"query": {</a:t>
            </a:r>
            <a:endParaRPr lang="pl-PL" sz="1500" dirty="0"/>
          </a:p>
          <a:p>
            <a:pPr marL="1257300" lvl="3" indent="0">
              <a:buNone/>
            </a:pPr>
            <a:r>
              <a:rPr lang="en-US" sz="1500" dirty="0"/>
              <a:t>"bool": {</a:t>
            </a:r>
          </a:p>
          <a:p>
            <a:pPr marL="1714500" lvl="4" indent="0">
              <a:buNone/>
            </a:pPr>
            <a:r>
              <a:rPr lang="en-US" sz="1500" dirty="0"/>
              <a:t>"must": [</a:t>
            </a:r>
          </a:p>
          <a:p>
            <a:pPr marL="2171700" lvl="5" indent="0">
              <a:buNone/>
            </a:pPr>
            <a:r>
              <a:rPr lang="en-US" sz="1500" dirty="0"/>
              <a:t> { "match": { "name": "</a:t>
            </a:r>
            <a:r>
              <a:rPr lang="en-US" sz="1500" dirty="0" err="1"/>
              <a:t>Empirica</a:t>
            </a:r>
            <a:r>
              <a:rPr lang="en-US" sz="1500" dirty="0"/>
              <a:t>" } }</a:t>
            </a:r>
          </a:p>
          <a:p>
            <a:pPr marL="1257300" lvl="3" indent="0">
              <a:buNone/>
            </a:pPr>
            <a:r>
              <a:rPr lang="en-US" sz="1500" dirty="0"/>
              <a:t>]</a:t>
            </a:r>
          </a:p>
          <a:p>
            <a:pPr marL="800100" lvl="2" indent="0">
              <a:buNone/>
            </a:pPr>
            <a:r>
              <a:rPr lang="en-US" sz="1500" dirty="0"/>
              <a:t>}</a:t>
            </a:r>
          </a:p>
          <a:p>
            <a:pPr marL="400050" lvl="1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77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Elasticsearch</a:t>
            </a:r>
            <a:r>
              <a:rPr lang="pl-PL" dirty="0"/>
              <a:t> </a:t>
            </a:r>
            <a:r>
              <a:rPr lang="pl-PL" dirty="0" err="1"/>
              <a:t>response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"took": 2,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"</a:t>
            </a:r>
            <a:r>
              <a:rPr lang="en-US" sz="900" dirty="0" err="1"/>
              <a:t>timed_out</a:t>
            </a:r>
            <a:r>
              <a:rPr lang="en-US" sz="900" dirty="0"/>
              <a:t>": false,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"_shards":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"total": 5,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"successful": 5,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"failed": 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"hits":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"total": 1,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"</a:t>
            </a:r>
            <a:r>
              <a:rPr lang="en-US" sz="900" dirty="0" err="1"/>
              <a:t>max_score</a:t>
            </a:r>
            <a:r>
              <a:rPr lang="en-US" sz="900" dirty="0"/>
              <a:t>": 0.30685282,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"hits":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"_index": "</a:t>
            </a:r>
            <a:r>
              <a:rPr lang="en-US" sz="900" dirty="0" err="1"/>
              <a:t>crm</a:t>
            </a:r>
            <a:r>
              <a:rPr lang="en-US" sz="900" dirty="0"/>
              <a:t>-invoicing",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"_type": "order",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"_id": "AVyxIXacMnetrernk8np",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"_score": 0.30685282,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"_source":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</a:t>
            </a:r>
            <a:r>
              <a:rPr lang="en-US" sz="900" dirty="0" err="1"/>
              <a:t>order_id</a:t>
            </a:r>
            <a:r>
              <a:rPr lang="en-US" sz="900" dirty="0"/>
              <a:t>": "35",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</a:t>
            </a:r>
            <a:r>
              <a:rPr lang="en-US" sz="900" dirty="0" err="1"/>
              <a:t>cient_id</a:t>
            </a:r>
            <a:r>
              <a:rPr lang="en-US" sz="900" dirty="0"/>
              <a:t>": "2",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"name": "</a:t>
            </a:r>
            <a:r>
              <a:rPr lang="en-US" sz="900" dirty="0" err="1"/>
              <a:t>Empirica</a:t>
            </a:r>
            <a:r>
              <a:rPr lang="en-US" sz="900" dirty="0"/>
              <a:t>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"code": "WR-EMP",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"country": "Poland",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"city": "</a:t>
            </a:r>
            <a:r>
              <a:rPr lang="en-US" sz="900" dirty="0" err="1"/>
              <a:t>Wrolaw</a:t>
            </a:r>
            <a:r>
              <a:rPr lang="en-US" sz="900" dirty="0"/>
              <a:t>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    "date": "2017-06-16"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                } }</a:t>
            </a:r>
            <a:r>
              <a:rPr lang="pl-PL" sz="900" dirty="0"/>
              <a:t> </a:t>
            </a:r>
            <a:r>
              <a:rPr lang="en-US" sz="900" dirty="0"/>
              <a:t>]</a:t>
            </a:r>
            <a:r>
              <a:rPr lang="pl-PL" sz="900" dirty="0"/>
              <a:t> </a:t>
            </a:r>
            <a:r>
              <a:rPr lang="en-US" sz="9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52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Elasticsearch</a:t>
            </a:r>
            <a:r>
              <a:rPr lang="pl-PL" sz="3200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highly scalable open-source full-text search and analytics engine</a:t>
            </a:r>
            <a:endParaRPr lang="pl-PL" sz="2400" dirty="0"/>
          </a:p>
          <a:p>
            <a:r>
              <a:rPr lang="en-US" sz="2400" dirty="0"/>
              <a:t>store</a:t>
            </a:r>
            <a:r>
              <a:rPr lang="pl-PL" sz="2400" dirty="0"/>
              <a:t>s</a:t>
            </a:r>
            <a:r>
              <a:rPr lang="en-US" sz="2400" dirty="0"/>
              <a:t>, search</a:t>
            </a:r>
            <a:r>
              <a:rPr lang="pl-PL" sz="2400" dirty="0"/>
              <a:t>es</a:t>
            </a:r>
            <a:r>
              <a:rPr lang="en-US" sz="2400" dirty="0"/>
              <a:t>, and analyze</a:t>
            </a:r>
            <a:r>
              <a:rPr lang="pl-PL" sz="2400" dirty="0"/>
              <a:t>s</a:t>
            </a:r>
            <a:r>
              <a:rPr lang="en-US" sz="2400" dirty="0"/>
              <a:t> big volumes of data quickly and in near real time</a:t>
            </a:r>
            <a:endParaRPr lang="pl-PL" sz="2400" dirty="0"/>
          </a:p>
          <a:p>
            <a:r>
              <a:rPr lang="en-US" sz="2400" dirty="0"/>
              <a:t>underlying engine/technology that powers applications that have complex search features and requirements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0236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6391" y="2740404"/>
            <a:ext cx="8596668" cy="1320800"/>
          </a:xfrm>
        </p:spPr>
        <p:txBody>
          <a:bodyPr/>
          <a:lstStyle/>
          <a:p>
            <a:pPr algn="ctr"/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0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Elasticsearch</a:t>
            </a:r>
            <a:r>
              <a:rPr lang="pl-PL" dirty="0"/>
              <a:t> - </a:t>
            </a:r>
            <a:r>
              <a:rPr lang="pl-PL" dirty="0" err="1"/>
              <a:t>NoSQL</a:t>
            </a:r>
            <a:r>
              <a:rPr lang="pl-PL" dirty="0"/>
              <a:t> Database?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046914"/>
            <a:ext cx="8596668" cy="3994448"/>
          </a:xfrm>
        </p:spPr>
        <p:txBody>
          <a:bodyPr>
            <a:normAutofit/>
          </a:bodyPr>
          <a:lstStyle/>
          <a:p>
            <a:r>
              <a:rPr lang="en-US" sz="2000" dirty="0"/>
              <a:t>Elasticsearch is commonly used </a:t>
            </a:r>
            <a:r>
              <a:rPr lang="en-US" sz="2000" b="1" i="1" dirty="0"/>
              <a:t>in addition</a:t>
            </a:r>
            <a:r>
              <a:rPr lang="en-US" sz="2000" b="1" dirty="0"/>
              <a:t> </a:t>
            </a:r>
            <a:r>
              <a:rPr lang="en-US" sz="2000" dirty="0"/>
              <a:t>to another database</a:t>
            </a:r>
            <a:r>
              <a:rPr lang="pl-PL" sz="2000" dirty="0"/>
              <a:t> (</a:t>
            </a:r>
            <a:r>
              <a:rPr lang="pl-PL" sz="2000" dirty="0" err="1"/>
              <a:t>so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used</a:t>
            </a:r>
            <a:r>
              <a:rPr lang="pl-PL" sz="2000" dirty="0"/>
              <a:t> a </a:t>
            </a:r>
            <a:r>
              <a:rPr lang="pl-PL" sz="2000" dirty="0" err="1"/>
              <a:t>primary</a:t>
            </a:r>
            <a:r>
              <a:rPr lang="pl-PL" sz="2000" dirty="0"/>
              <a:t> </a:t>
            </a:r>
            <a:r>
              <a:rPr lang="pl-PL" sz="2000" dirty="0" err="1"/>
              <a:t>database</a:t>
            </a:r>
            <a:r>
              <a:rPr lang="pl-PL" sz="2000" dirty="0"/>
              <a:t>)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primary</a:t>
            </a:r>
            <a:r>
              <a:rPr lang="en-US" sz="2000" dirty="0"/>
              <a:t> database system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provide</a:t>
            </a:r>
            <a:r>
              <a:rPr lang="pl-PL" sz="2000" dirty="0"/>
              <a:t> </a:t>
            </a:r>
            <a:r>
              <a:rPr lang="en-US" sz="2000" dirty="0"/>
              <a:t>strong focus on constraints, correctness and robustness, and on being readily and </a:t>
            </a:r>
            <a:r>
              <a:rPr lang="en-US" sz="2000" dirty="0" err="1"/>
              <a:t>transactionally</a:t>
            </a:r>
            <a:r>
              <a:rPr lang="en-US" sz="2000" dirty="0"/>
              <a:t> updatable</a:t>
            </a:r>
            <a:endParaRPr lang="pl-PL" sz="2000" dirty="0"/>
          </a:p>
          <a:p>
            <a:r>
              <a:rPr lang="pl-PL" sz="2000" dirty="0"/>
              <a:t>The </a:t>
            </a:r>
            <a:r>
              <a:rPr lang="pl-PL" sz="2000" dirty="0" err="1"/>
              <a:t>records</a:t>
            </a:r>
            <a:r>
              <a:rPr lang="pl-PL" sz="2000" dirty="0"/>
              <a:t> from </a:t>
            </a:r>
            <a:r>
              <a:rPr lang="en-US" sz="2000" dirty="0"/>
              <a:t>master </a:t>
            </a:r>
            <a:r>
              <a:rPr lang="pl-PL" sz="2000" dirty="0" err="1"/>
              <a:t>databse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en-US" sz="2000" dirty="0"/>
              <a:t> then asynchronously pushed to Elasticsearch</a:t>
            </a:r>
            <a:endParaRPr lang="pl-PL" sz="2000" dirty="0"/>
          </a:p>
          <a:p>
            <a:r>
              <a:rPr lang="pl-PL" sz="2000" dirty="0" err="1"/>
              <a:t>Strong</a:t>
            </a:r>
            <a:r>
              <a:rPr lang="pl-PL" sz="2000" dirty="0"/>
              <a:t> </a:t>
            </a:r>
            <a:r>
              <a:rPr lang="pl-PL" sz="2000" dirty="0" err="1"/>
              <a:t>focus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put</a:t>
            </a:r>
            <a:r>
              <a:rPr lang="pl-PL" sz="2000" dirty="0"/>
              <a:t> on k</a:t>
            </a:r>
            <a:r>
              <a:rPr lang="en-US" sz="2000" dirty="0" err="1"/>
              <a:t>eeping</a:t>
            </a:r>
            <a:r>
              <a:rPr lang="en-US" sz="2000" dirty="0"/>
              <a:t> things in sync </a:t>
            </a:r>
            <a:endParaRPr lang="pl-PL" sz="2000" dirty="0"/>
          </a:p>
          <a:p>
            <a:r>
              <a:rPr lang="pl-PL" sz="2000" b="1" dirty="0">
                <a:solidFill>
                  <a:schemeClr val="accent1"/>
                </a:solidFill>
              </a:rPr>
              <a:t>T</a:t>
            </a:r>
            <a:r>
              <a:rPr lang="en-US" sz="2000" b="1" dirty="0">
                <a:solidFill>
                  <a:schemeClr val="accent1"/>
                </a:solidFill>
              </a:rPr>
              <a:t>here's no silver bullet</a:t>
            </a:r>
            <a:r>
              <a:rPr lang="pl-PL" sz="2000" b="1" dirty="0">
                <a:solidFill>
                  <a:schemeClr val="accent1"/>
                </a:solidFill>
              </a:rPr>
              <a:t> - </a:t>
            </a:r>
            <a:r>
              <a:rPr lang="en-US" sz="2000" b="1" dirty="0">
                <a:solidFill>
                  <a:schemeClr val="accent1"/>
                </a:solidFill>
              </a:rPr>
              <a:t>no one </a:t>
            </a:r>
            <a:r>
              <a:rPr lang="pl-PL" sz="2000" b="1" dirty="0" err="1">
                <a:solidFill>
                  <a:schemeClr val="accent1"/>
                </a:solidFill>
              </a:rPr>
              <a:t>solution</a:t>
            </a:r>
            <a:r>
              <a:rPr lang="en-US" sz="2000" b="1" dirty="0">
                <a:solidFill>
                  <a:schemeClr val="accent1"/>
                </a:solidFill>
              </a:rPr>
              <a:t> to rule all</a:t>
            </a:r>
            <a:r>
              <a:rPr lang="pl-PL" sz="2000" b="1" dirty="0">
                <a:solidFill>
                  <a:schemeClr val="accent1"/>
                </a:solidFill>
              </a:rPr>
              <a:t> </a:t>
            </a:r>
            <a:r>
              <a:rPr lang="pl-PL" sz="2000" b="1" dirty="0" err="1">
                <a:solidFill>
                  <a:schemeClr val="accent1"/>
                </a:solidFill>
              </a:rPr>
              <a:t>demands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0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Basic </a:t>
            </a:r>
            <a:r>
              <a:rPr lang="pl-PL" dirty="0" err="1"/>
              <a:t>terms</a:t>
            </a:r>
            <a:r>
              <a:rPr lang="pl-PL" dirty="0"/>
              <a:t>: </a:t>
            </a:r>
            <a:r>
              <a:rPr lang="pl-PL" b="1" dirty="0"/>
              <a:t>Cluster and </a:t>
            </a:r>
            <a:r>
              <a:rPr lang="pl-PL" b="1" dirty="0" err="1"/>
              <a:t>Node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cluster is a collection of servers</a:t>
            </a:r>
            <a:r>
              <a:rPr lang="pl-PL" dirty="0"/>
              <a:t> (</a:t>
            </a:r>
            <a:r>
              <a:rPr lang="pl-PL" dirty="0" err="1"/>
              <a:t>nodes</a:t>
            </a:r>
            <a:r>
              <a:rPr lang="pl-PL" dirty="0"/>
              <a:t>)</a:t>
            </a:r>
          </a:p>
          <a:p>
            <a:r>
              <a:rPr lang="pl-PL" dirty="0"/>
              <a:t>It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consist</a:t>
            </a:r>
            <a:r>
              <a:rPr lang="pl-PL" dirty="0"/>
              <a:t> of </a:t>
            </a:r>
            <a:r>
              <a:rPr lang="en-US" dirty="0"/>
              <a:t>one or more</a:t>
            </a:r>
            <a:r>
              <a:rPr lang="pl-PL" dirty="0"/>
              <a:t> </a:t>
            </a:r>
            <a:r>
              <a:rPr lang="pl-PL" dirty="0" err="1"/>
              <a:t>nodes</a:t>
            </a:r>
            <a:endParaRPr lang="pl-PL" dirty="0"/>
          </a:p>
          <a:p>
            <a:r>
              <a:rPr lang="pl-PL" dirty="0"/>
              <a:t>Cluster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keeping</a:t>
            </a:r>
            <a:r>
              <a:rPr lang="pl-PL" dirty="0"/>
              <a:t> the</a:t>
            </a:r>
            <a:r>
              <a:rPr lang="en-US" dirty="0"/>
              <a:t> entire data and provides indexing</a:t>
            </a:r>
            <a:r>
              <a:rPr lang="pl-PL" dirty="0"/>
              <a:t>, </a:t>
            </a:r>
            <a:r>
              <a:rPr lang="pl-PL" dirty="0" err="1"/>
              <a:t>storage</a:t>
            </a:r>
            <a:r>
              <a:rPr lang="en-US" dirty="0"/>
              <a:t> and search capabilities</a:t>
            </a:r>
            <a:endParaRPr lang="pl-PL" dirty="0"/>
          </a:p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single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participates</a:t>
            </a:r>
            <a:r>
              <a:rPr lang="pl-PL" dirty="0"/>
              <a:t> in </a:t>
            </a:r>
            <a:r>
              <a:rPr lang="pl-PL" dirty="0" err="1"/>
              <a:t>operations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on </a:t>
            </a:r>
            <a:r>
              <a:rPr lang="pl-PL" dirty="0" err="1"/>
              <a:t>cluster</a:t>
            </a:r>
            <a:endParaRPr lang="pl-PL" dirty="0"/>
          </a:p>
          <a:p>
            <a:r>
              <a:rPr lang="pl-PL" dirty="0" err="1"/>
              <a:t>Starting</a:t>
            </a:r>
            <a:r>
              <a:rPr lang="pl-PL" dirty="0"/>
              <a:t> a </a:t>
            </a:r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join</a:t>
            </a:r>
            <a:r>
              <a:rPr lang="pl-PL" dirty="0"/>
              <a:t>. With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discovered</a:t>
            </a:r>
            <a:r>
              <a:rPr lang="pl-PL" dirty="0"/>
              <a:t>.</a:t>
            </a:r>
          </a:p>
          <a:p>
            <a:r>
              <a:rPr lang="pl-PL" dirty="0"/>
              <a:t>By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en-US" sz="1500" dirty="0"/>
              <a:t>{</a:t>
            </a:r>
            <a:r>
              <a:rPr lang="pl-PL" sz="1500" dirty="0"/>
              <a:t>   </a:t>
            </a:r>
            <a:r>
              <a:rPr lang="en-US" sz="1500" dirty="0"/>
              <a:t>"name": "KEM2Lnm",</a:t>
            </a:r>
          </a:p>
          <a:p>
            <a:pPr marL="0" indent="0">
              <a:buNone/>
            </a:pPr>
            <a:r>
              <a:rPr lang="en-US" sz="1500" dirty="0"/>
              <a:t>    "</a:t>
            </a:r>
            <a:r>
              <a:rPr lang="en-US" sz="1500" dirty="0" err="1"/>
              <a:t>cluster_name</a:t>
            </a:r>
            <a:r>
              <a:rPr lang="en-US" sz="1500" dirty="0"/>
              <a:t>": "</a:t>
            </a:r>
            <a:r>
              <a:rPr lang="en-US" sz="1500" dirty="0" err="1"/>
              <a:t>elasticsearch</a:t>
            </a:r>
            <a:r>
              <a:rPr lang="en-US" sz="1500" dirty="0"/>
              <a:t>",</a:t>
            </a:r>
          </a:p>
          <a:p>
            <a:pPr marL="0" indent="0">
              <a:buNone/>
            </a:pPr>
            <a:r>
              <a:rPr lang="en-US" sz="1500" dirty="0"/>
              <a:t>    "</a:t>
            </a:r>
            <a:r>
              <a:rPr lang="en-US" sz="1500" dirty="0" err="1"/>
              <a:t>cluster_uuid</a:t>
            </a:r>
            <a:r>
              <a:rPr lang="en-US" sz="1500" dirty="0"/>
              <a:t>": "7JLViti1RbKmYYwZWyo1JQ",</a:t>
            </a:r>
            <a:r>
              <a:rPr lang="pl-PL" sz="1500" dirty="0"/>
              <a:t> …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1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Basic </a:t>
            </a:r>
            <a:r>
              <a:rPr lang="pl-PL" dirty="0" err="1"/>
              <a:t>terms</a:t>
            </a:r>
            <a:r>
              <a:rPr lang="pl-PL" dirty="0"/>
              <a:t>: </a:t>
            </a:r>
            <a:r>
              <a:rPr lang="pl-PL" b="1" dirty="0"/>
              <a:t>Index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collection</a:t>
            </a:r>
            <a:r>
              <a:rPr lang="pl-PL" dirty="0"/>
              <a:t> of </a:t>
            </a:r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documents</a:t>
            </a:r>
            <a:endParaRPr lang="pl-PL" dirty="0"/>
          </a:p>
          <a:p>
            <a:r>
              <a:rPr lang="pl-PL" dirty="0"/>
              <a:t>Index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identified</a:t>
            </a:r>
            <a:r>
              <a:rPr lang="pl-PL" dirty="0"/>
              <a:t> by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strategies</a:t>
            </a:r>
            <a:r>
              <a:rPr lang="pl-PL" dirty="0"/>
              <a:t> for </a:t>
            </a:r>
            <a:r>
              <a:rPr lang="pl-PL" dirty="0" err="1"/>
              <a:t>distributing</a:t>
            </a:r>
            <a:r>
              <a:rPr lang="pl-PL" dirty="0"/>
              <a:t> data on </a:t>
            </a:r>
            <a:r>
              <a:rPr lang="pl-PL" dirty="0" err="1"/>
              <a:t>indices</a:t>
            </a:r>
            <a:endParaRPr lang="pl-PL" dirty="0"/>
          </a:p>
          <a:p>
            <a:r>
              <a:rPr lang="pl-PL" dirty="0" err="1"/>
              <a:t>Assuming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docuemnt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- </a:t>
            </a:r>
            <a:r>
              <a:rPr lang="pl-PL" dirty="0" err="1"/>
              <a:t>product</a:t>
            </a:r>
            <a:r>
              <a:rPr lang="pl-PL" dirty="0"/>
              <a:t>, </a:t>
            </a:r>
            <a:r>
              <a:rPr lang="pl-PL" dirty="0" err="1"/>
              <a:t>client</a:t>
            </a:r>
            <a:r>
              <a:rPr lang="pl-PL" dirty="0"/>
              <a:t> and order:</a:t>
            </a:r>
          </a:p>
          <a:p>
            <a:pPr lvl="1"/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indices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of </a:t>
            </a:r>
            <a:r>
              <a:rPr lang="en-GB" dirty="0"/>
              <a:t>them</a:t>
            </a:r>
          </a:p>
          <a:p>
            <a:pPr lvl="1"/>
            <a:r>
              <a:rPr lang="pl-PL" dirty="0"/>
              <a:t>But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place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in one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Index –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strategy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744911"/>
            <a:ext cx="8596668" cy="4296452"/>
          </a:xfrm>
        </p:spPr>
        <p:txBody>
          <a:bodyPr>
            <a:normAutofit fontScale="92500" lnSpcReduction="10000"/>
          </a:bodyPr>
          <a:lstStyle/>
          <a:p>
            <a:r>
              <a:rPr lang="pl-PL" u="sng" dirty="0" err="1"/>
              <a:t>Catalog-based</a:t>
            </a:r>
            <a:r>
              <a:rPr lang="pl-PL" u="sng" dirty="0"/>
              <a:t> data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http://localhost:9200/catalog_v1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http://localhost:9200/catalog_v1/_alias/catalog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http://localhost:9200/catalog_v2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 POST http://127.0.0.1:9200/_aliases \</a:t>
            </a:r>
          </a:p>
          <a:p>
            <a:pPr marL="0" indent="0">
              <a:buNone/>
            </a:pPr>
            <a:r>
              <a:rPr lang="pl-PL" dirty="0"/>
              <a:t>  -d '{</a:t>
            </a:r>
          </a:p>
          <a:p>
            <a:pPr marL="0" indent="0">
              <a:buNone/>
            </a:pPr>
            <a:r>
              <a:rPr lang="pl-PL" dirty="0"/>
              <a:t>    "</a:t>
            </a:r>
            <a:r>
              <a:rPr lang="pl-PL" dirty="0" err="1"/>
              <a:t>actions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        { "</a:t>
            </a:r>
            <a:r>
              <a:rPr lang="pl-PL" dirty="0" err="1"/>
              <a:t>remove</a:t>
            </a:r>
            <a:r>
              <a:rPr lang="pl-PL" dirty="0"/>
              <a:t>": { "index": "catalog_v1", "alias": "</a:t>
            </a:r>
            <a:r>
              <a:rPr lang="pl-PL" dirty="0" err="1"/>
              <a:t>catalog</a:t>
            </a:r>
            <a:r>
              <a:rPr lang="pl-PL" dirty="0"/>
              <a:t>" }},</a:t>
            </a:r>
          </a:p>
          <a:p>
            <a:pPr marL="0" indent="0">
              <a:buNone/>
            </a:pPr>
            <a:r>
              <a:rPr lang="pl-PL" dirty="0"/>
              <a:t>        { "</a:t>
            </a:r>
            <a:r>
              <a:rPr lang="pl-PL" dirty="0" err="1"/>
              <a:t>add</a:t>
            </a:r>
            <a:r>
              <a:rPr lang="pl-PL" dirty="0"/>
              <a:t>":    { "index": "catalog_v2", "alias": "</a:t>
            </a:r>
            <a:r>
              <a:rPr lang="pl-PL" dirty="0" err="1"/>
              <a:t>catalog</a:t>
            </a:r>
            <a:r>
              <a:rPr lang="pl-PL" dirty="0"/>
              <a:t>" }}</a:t>
            </a:r>
          </a:p>
          <a:p>
            <a:pPr marL="0" indent="0">
              <a:buNone/>
            </a:pPr>
            <a:r>
              <a:rPr lang="pl-PL" dirty="0"/>
              <a:t>    ]</a:t>
            </a:r>
          </a:p>
          <a:p>
            <a:pPr marL="0" indent="0">
              <a:buNone/>
            </a:pPr>
            <a:r>
              <a:rPr lang="pl-PL" dirty="0"/>
              <a:t>}'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 DELETE http://127.0.0.1:9200/catalog_v1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59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Index –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strategy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744911"/>
            <a:ext cx="8596668" cy="4296452"/>
          </a:xfrm>
        </p:spPr>
        <p:txBody>
          <a:bodyPr>
            <a:normAutofit fontScale="92500" lnSpcReduction="10000"/>
          </a:bodyPr>
          <a:lstStyle/>
          <a:p>
            <a:r>
              <a:rPr lang="pl-PL" u="sng" dirty="0"/>
              <a:t>Index per </a:t>
            </a:r>
            <a:r>
              <a:rPr lang="pl-PL" u="sng" dirty="0" err="1"/>
              <a:t>client</a:t>
            </a:r>
            <a:endParaRPr lang="pl-PL" u="sng" dirty="0"/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http://localhost:9200/catalog_Earp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http://localhost:9200/catalog_Empirica</a:t>
            </a:r>
          </a:p>
          <a:p>
            <a:pPr marL="0" indent="0">
              <a:buNone/>
            </a:pPr>
            <a:endParaRPr lang="pl-PL" u="sng" dirty="0"/>
          </a:p>
          <a:p>
            <a:r>
              <a:rPr lang="pl-PL" u="sng" dirty="0" err="1"/>
              <a:t>Shared</a:t>
            </a:r>
            <a:r>
              <a:rPr lang="pl-PL" u="sng" dirty="0"/>
              <a:t> index + routing</a:t>
            </a:r>
          </a:p>
          <a:p>
            <a:pPr marL="0" indent="0">
              <a:buNone/>
            </a:pPr>
            <a:r>
              <a:rPr lang="pl-PL" dirty="0" err="1"/>
              <a:t>curl</a:t>
            </a:r>
            <a:r>
              <a:rPr lang="pl-PL" dirty="0"/>
              <a:t> -X PUT http://127.0.0.1:9200/catalog \</a:t>
            </a:r>
          </a:p>
          <a:p>
            <a:pPr marL="0" indent="0">
              <a:buNone/>
            </a:pPr>
            <a:r>
              <a:rPr lang="pl-PL" dirty="0"/>
              <a:t>-d '{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mappings</a:t>
            </a:r>
            <a:r>
              <a:rPr lang="pl-PL" dirty="0"/>
              <a:t>": {</a:t>
            </a:r>
          </a:p>
          <a:p>
            <a:pPr marL="0" indent="0">
              <a:buNone/>
            </a:pPr>
            <a:r>
              <a:rPr lang="pl-PL" dirty="0"/>
              <a:t>    "order": {</a:t>
            </a:r>
          </a:p>
          <a:p>
            <a:pPr marL="0" indent="0">
              <a:buNone/>
            </a:pPr>
            <a:r>
              <a:rPr lang="pl-PL" dirty="0"/>
              <a:t>      "</a:t>
            </a:r>
            <a:r>
              <a:rPr lang="pl-PL" dirty="0" err="1"/>
              <a:t>properties</a:t>
            </a:r>
            <a:r>
              <a:rPr lang="pl-PL" dirty="0"/>
              <a:t>": {</a:t>
            </a:r>
          </a:p>
          <a:p>
            <a:pPr marL="0" indent="0">
              <a:buNone/>
            </a:pPr>
            <a:r>
              <a:rPr lang="pl-PL" dirty="0"/>
              <a:t>        "</a:t>
            </a:r>
            <a:r>
              <a:rPr lang="pl-PL" dirty="0" err="1"/>
              <a:t>catalog_id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          "</a:t>
            </a:r>
            <a:r>
              <a:rPr lang="pl-PL" dirty="0" err="1"/>
              <a:t>type</a:t>
            </a:r>
            <a:r>
              <a:rPr lang="pl-PL" dirty="0"/>
              <a:t>":  "string", "index": "</a:t>
            </a:r>
            <a:r>
              <a:rPr lang="pl-PL" dirty="0" err="1"/>
              <a:t>not_analyzed</a:t>
            </a:r>
            <a:r>
              <a:rPr lang="pl-PL" dirty="0"/>
              <a:t>"  }…}'</a:t>
            </a:r>
          </a:p>
        </p:txBody>
      </p:sp>
    </p:spTree>
    <p:extLst>
      <p:ext uri="{BB962C8B-B14F-4D97-AF65-F5344CB8AC3E}">
        <p14:creationId xmlns:p14="http://schemas.microsoft.com/office/powerpoint/2010/main" val="12462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Index –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strategy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26796"/>
            <a:ext cx="8596668" cy="4739780"/>
          </a:xfrm>
        </p:spPr>
        <p:txBody>
          <a:bodyPr>
            <a:normAutofit fontScale="92500" lnSpcReduction="20000"/>
          </a:bodyPr>
          <a:lstStyle/>
          <a:p>
            <a:r>
              <a:rPr lang="pl-PL" u="sng" dirty="0"/>
              <a:t>Time-</a:t>
            </a:r>
            <a:r>
              <a:rPr lang="pl-PL" u="sng" dirty="0" err="1"/>
              <a:t>based</a:t>
            </a:r>
            <a:r>
              <a:rPr lang="pl-PL" u="sng" dirty="0"/>
              <a:t> index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http://localhost:9200/logs_20170620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http://localhost:9200/logs_20170620/_alias/logs</a:t>
            </a:r>
          </a:p>
          <a:p>
            <a:pPr marL="0" indent="0">
              <a:buNone/>
            </a:pPr>
            <a:r>
              <a:rPr lang="pl-PL" dirty="0"/>
              <a:t>// insert </a:t>
            </a:r>
            <a:r>
              <a:rPr lang="pl-PL" dirty="0" err="1"/>
              <a:t>logs</a:t>
            </a:r>
            <a:r>
              <a:rPr lang="pl-PL" dirty="0"/>
              <a:t> &gt;</a:t>
            </a:r>
            <a:r>
              <a:rPr lang="pl-PL" dirty="0" err="1"/>
              <a:t>curl</a:t>
            </a:r>
            <a:r>
              <a:rPr lang="pl-PL" dirty="0"/>
              <a:t> –XPUT http://localhost:9200/logs/log/123456 ...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-XPUT http://localhost:9200/logs_20170621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 POST http://127.0.0.1:9200/_aliases \</a:t>
            </a:r>
          </a:p>
          <a:p>
            <a:pPr marL="0" indent="0">
              <a:buNone/>
            </a:pPr>
            <a:r>
              <a:rPr lang="pl-PL" dirty="0"/>
              <a:t>  -d '{</a:t>
            </a:r>
          </a:p>
          <a:p>
            <a:pPr marL="0" indent="0">
              <a:buNone/>
            </a:pPr>
            <a:r>
              <a:rPr lang="pl-PL" dirty="0"/>
              <a:t>    "</a:t>
            </a:r>
            <a:r>
              <a:rPr lang="pl-PL" dirty="0" err="1"/>
              <a:t>actions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        { "</a:t>
            </a:r>
            <a:r>
              <a:rPr lang="pl-PL" dirty="0" err="1"/>
              <a:t>remove</a:t>
            </a:r>
            <a:r>
              <a:rPr lang="pl-PL" dirty="0"/>
              <a:t>": { "index": "logs_20170620", "alias": "</a:t>
            </a:r>
            <a:r>
              <a:rPr lang="pl-PL" dirty="0" err="1"/>
              <a:t>logs</a:t>
            </a:r>
            <a:r>
              <a:rPr lang="pl-PL" dirty="0"/>
              <a:t>" }},</a:t>
            </a:r>
          </a:p>
          <a:p>
            <a:pPr marL="0" indent="0">
              <a:buNone/>
            </a:pPr>
            <a:r>
              <a:rPr lang="pl-PL" dirty="0"/>
              <a:t>        { "</a:t>
            </a:r>
            <a:r>
              <a:rPr lang="pl-PL" dirty="0" err="1"/>
              <a:t>add</a:t>
            </a:r>
            <a:r>
              <a:rPr lang="pl-PL" dirty="0"/>
              <a:t>":    { "index": "logs_20170621", "alias": "</a:t>
            </a:r>
            <a:r>
              <a:rPr lang="pl-PL" dirty="0" err="1"/>
              <a:t>logs</a:t>
            </a:r>
            <a:r>
              <a:rPr lang="pl-PL" dirty="0"/>
              <a:t>" }}</a:t>
            </a:r>
          </a:p>
          <a:p>
            <a:pPr marL="0" indent="0">
              <a:buNone/>
            </a:pPr>
            <a:r>
              <a:rPr lang="pl-PL" dirty="0"/>
              <a:t>    ]</a:t>
            </a:r>
          </a:p>
          <a:p>
            <a:pPr marL="0" indent="0">
              <a:buNone/>
            </a:pPr>
            <a:r>
              <a:rPr lang="pl-PL" dirty="0"/>
              <a:t>}'</a:t>
            </a:r>
          </a:p>
          <a:p>
            <a:pPr marL="0" indent="0">
              <a:buNone/>
            </a:pPr>
            <a:r>
              <a:rPr lang="pl-PL" dirty="0"/>
              <a:t>&gt;</a:t>
            </a:r>
            <a:r>
              <a:rPr lang="pl-PL" dirty="0" err="1"/>
              <a:t>curl</a:t>
            </a:r>
            <a:r>
              <a:rPr lang="pl-PL" dirty="0"/>
              <a:t> -XPOST http://localhost:9200/logs_20170620/_close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05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Basic </a:t>
            </a:r>
            <a:r>
              <a:rPr lang="pl-PL" dirty="0" err="1"/>
              <a:t>terms</a:t>
            </a:r>
            <a:r>
              <a:rPr lang="pl-PL" dirty="0"/>
              <a:t>: </a:t>
            </a:r>
            <a:r>
              <a:rPr lang="pl-PL" b="1" dirty="0" err="1"/>
              <a:t>Shard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Index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subdivided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smaller</a:t>
            </a:r>
            <a:r>
              <a:rPr lang="pl-PL" dirty="0"/>
              <a:t> </a:t>
            </a:r>
            <a:r>
              <a:rPr lang="pl-PL" dirty="0" err="1"/>
              <a:t>pieces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„</a:t>
            </a:r>
            <a:r>
              <a:rPr lang="pl-PL" dirty="0" err="1"/>
              <a:t>shards</a:t>
            </a:r>
            <a:r>
              <a:rPr lang="pl-PL" dirty="0"/>
              <a:t>”</a:t>
            </a:r>
          </a:p>
          <a:p>
            <a:r>
              <a:rPr lang="pl-PL" dirty="0"/>
              <a:t>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shards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on index </a:t>
            </a:r>
            <a:r>
              <a:rPr lang="pl-PL" dirty="0" err="1"/>
              <a:t>creation</a:t>
            </a:r>
            <a:r>
              <a:rPr lang="pl-PL" dirty="0"/>
              <a:t> </a:t>
            </a:r>
            <a:r>
              <a:rPr lang="pl-PL" dirty="0" err="1"/>
              <a:t>time</a:t>
            </a:r>
            <a:endParaRPr lang="pl-PL" dirty="0"/>
          </a:p>
          <a:p>
            <a:r>
              <a:rPr lang="pl-PL" dirty="0"/>
              <a:t>Single </a:t>
            </a:r>
            <a:r>
              <a:rPr lang="pl-PL" dirty="0" err="1"/>
              <a:t>shard</a:t>
            </a:r>
            <a:r>
              <a:rPr lang="pl-PL" dirty="0"/>
              <a:t> </a:t>
            </a:r>
            <a:r>
              <a:rPr lang="pl-PL" dirty="0" err="1"/>
              <a:t>acts</a:t>
            </a:r>
            <a:r>
              <a:rPr lang="pl-PL" dirty="0"/>
              <a:t> in a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index</a:t>
            </a:r>
          </a:p>
          <a:p>
            <a:r>
              <a:rPr lang="pl-PL" dirty="0" err="1"/>
              <a:t>Shard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of the </a:t>
            </a:r>
            <a:r>
              <a:rPr lang="pl-PL" dirty="0" err="1"/>
              <a:t>cluster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mechanism</a:t>
            </a:r>
            <a:r>
              <a:rPr lang="pl-PL" dirty="0"/>
              <a:t> of </a:t>
            </a:r>
            <a:r>
              <a:rPr lang="pl-PL" dirty="0" err="1"/>
              <a:t>distributing</a:t>
            </a:r>
            <a:r>
              <a:rPr lang="pl-PL" dirty="0"/>
              <a:t> </a:t>
            </a:r>
            <a:r>
              <a:rPr lang="pl-PL" dirty="0" err="1"/>
              <a:t>documents</a:t>
            </a:r>
            <a:r>
              <a:rPr lang="pl-PL" dirty="0"/>
              <a:t>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shards</a:t>
            </a:r>
            <a:r>
              <a:rPr lang="pl-PL" dirty="0"/>
              <a:t> and </a:t>
            </a:r>
            <a:r>
              <a:rPr lang="pl-PL" dirty="0" err="1"/>
              <a:t>preforming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queries</a:t>
            </a:r>
            <a:r>
              <a:rPr lang="pl-PL" dirty="0"/>
              <a:t> on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shards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internally</a:t>
            </a:r>
            <a:r>
              <a:rPr lang="pl-PL" dirty="0"/>
              <a:t> by </a:t>
            </a:r>
            <a:r>
              <a:rPr lang="pl-PL" dirty="0" err="1"/>
              <a:t>Elasticsearch</a:t>
            </a:r>
            <a:endParaRPr lang="pl-PL" dirty="0"/>
          </a:p>
          <a:p>
            <a:r>
              <a:rPr lang="pl-PL" dirty="0"/>
              <a:t>Single </a:t>
            </a:r>
            <a:r>
              <a:rPr lang="pl-PL" dirty="0" err="1"/>
              <a:t>shard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 be </a:t>
            </a:r>
            <a:r>
              <a:rPr lang="pl-PL" dirty="0" err="1"/>
              <a:t>split</a:t>
            </a:r>
            <a:r>
              <a:rPr lang="pl-PL" dirty="0"/>
              <a:t> on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(but single </a:t>
            </a:r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shards</a:t>
            </a:r>
            <a:r>
              <a:rPr lang="pl-PL" dirty="0"/>
              <a:t>)</a:t>
            </a:r>
          </a:p>
          <a:p>
            <a:r>
              <a:rPr lang="pl-PL" dirty="0" err="1"/>
              <a:t>Useful</a:t>
            </a:r>
            <a:r>
              <a:rPr lang="pl-PL" dirty="0"/>
              <a:t> for:</a:t>
            </a:r>
          </a:p>
          <a:p>
            <a:pPr lvl="1"/>
            <a:r>
              <a:rPr lang="pl-PL" sz="1800" dirty="0" err="1"/>
              <a:t>large</a:t>
            </a:r>
            <a:r>
              <a:rPr lang="pl-PL" sz="1800" dirty="0"/>
              <a:t> </a:t>
            </a:r>
            <a:r>
              <a:rPr lang="pl-PL" sz="1800" dirty="0" err="1"/>
              <a:t>amounts</a:t>
            </a:r>
            <a:r>
              <a:rPr lang="pl-PL" sz="1800" dirty="0"/>
              <a:t> of data in order to </a:t>
            </a:r>
            <a:r>
              <a:rPr lang="pl-PL" sz="1800" dirty="0" err="1"/>
              <a:t>horizontally</a:t>
            </a:r>
            <a:r>
              <a:rPr lang="pl-PL" sz="1800" dirty="0"/>
              <a:t> </a:t>
            </a:r>
            <a:r>
              <a:rPr lang="pl-PL" sz="1800" dirty="0" err="1"/>
              <a:t>scale</a:t>
            </a:r>
            <a:r>
              <a:rPr lang="pl-PL" sz="1800" dirty="0"/>
              <a:t> the data </a:t>
            </a:r>
            <a:r>
              <a:rPr lang="pl-PL" sz="1800" dirty="0" err="1"/>
              <a:t>volume</a:t>
            </a:r>
            <a:endParaRPr lang="pl-PL" sz="1800" dirty="0"/>
          </a:p>
          <a:p>
            <a:pPr lvl="1"/>
            <a:r>
              <a:rPr lang="pl-PL" sz="1800" dirty="0" err="1"/>
              <a:t>Distributing</a:t>
            </a:r>
            <a:r>
              <a:rPr lang="pl-PL" sz="1800" dirty="0"/>
              <a:t> and </a:t>
            </a:r>
            <a:r>
              <a:rPr lang="pl-PL" sz="1800" dirty="0" err="1"/>
              <a:t>parallelizing</a:t>
            </a:r>
            <a:r>
              <a:rPr lang="pl-PL" sz="1800" dirty="0"/>
              <a:t> </a:t>
            </a:r>
            <a:r>
              <a:rPr lang="pl-PL" sz="1800" dirty="0" err="1"/>
              <a:t>search</a:t>
            </a:r>
            <a:r>
              <a:rPr lang="pl-PL" sz="1800" dirty="0"/>
              <a:t> </a:t>
            </a:r>
            <a:r>
              <a:rPr lang="pl-PL" sz="1800" dirty="0" err="1"/>
              <a:t>operations</a:t>
            </a:r>
            <a:r>
              <a:rPr lang="pl-PL" sz="1800" dirty="0"/>
              <a:t> for </a:t>
            </a:r>
            <a:r>
              <a:rPr lang="pl-PL" sz="1800" dirty="0" err="1"/>
              <a:t>better</a:t>
            </a:r>
            <a:r>
              <a:rPr lang="pl-PL" sz="1800" dirty="0"/>
              <a:t> performance</a:t>
            </a:r>
          </a:p>
          <a:p>
            <a:pPr lvl="2"/>
            <a:endParaRPr lang="pl-PL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8803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1228</TotalTime>
  <Words>1350</Words>
  <Application>Microsoft Office PowerPoint</Application>
  <PresentationFormat>Panoramiczny</PresentationFormat>
  <Paragraphs>174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Faseta</vt:lpstr>
      <vt:lpstr>Elasticsearch</vt:lpstr>
      <vt:lpstr>What is Elasticsearch?</vt:lpstr>
      <vt:lpstr>Elasticsearch - NoSQL Database? </vt:lpstr>
      <vt:lpstr>Basic terms: Cluster and Node</vt:lpstr>
      <vt:lpstr>Basic terms: Index</vt:lpstr>
      <vt:lpstr>Index – think about strategy</vt:lpstr>
      <vt:lpstr>Index – think about strategy</vt:lpstr>
      <vt:lpstr>Index – think about strategy</vt:lpstr>
      <vt:lpstr>Basic terms: Shard</vt:lpstr>
      <vt:lpstr>Basic terms: Replica shard</vt:lpstr>
      <vt:lpstr>Basic terms: Type and Document</vt:lpstr>
      <vt:lpstr>Single node with three shards</vt:lpstr>
      <vt:lpstr>Two nodes with three shards and replicas</vt:lpstr>
      <vt:lpstr>Two nodes with three shards and replicas</vt:lpstr>
      <vt:lpstr>Document oriented database</vt:lpstr>
      <vt:lpstr>Prezentacja programu PowerPoint</vt:lpstr>
      <vt:lpstr>Elasticsearch - indexing data</vt:lpstr>
      <vt:lpstr>Working with Elasticsearch</vt:lpstr>
      <vt:lpstr>Elasticsearch response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JMa-earp</dc:creator>
  <cp:lastModifiedBy>JMa-earp</cp:lastModifiedBy>
  <cp:revision>63</cp:revision>
  <dcterms:created xsi:type="dcterms:W3CDTF">2017-06-16T10:14:44Z</dcterms:created>
  <dcterms:modified xsi:type="dcterms:W3CDTF">2017-06-20T22:14:10Z</dcterms:modified>
</cp:coreProperties>
</file>