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7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3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4B16E-142B-4D6B-8818-410A5A59E369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ED7C-FAB9-4013-9F54-94DBADF0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81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6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1c: Building dams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95400"/>
            <a:ext cx="5829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1c: Building dams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7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1c: Building dams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0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1c: Building dams and including sedimentation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9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1c: Building dams and including sedimentation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1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1d: “All” human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95400"/>
            <a:ext cx="58293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5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1d: “All” human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1607127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6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1d: “All” human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1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Impact of changing climate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to refine the model to account for complex feedbacks. For example, in the initial model melt rates and evaporation rates didn’t depend on temperature.</a:t>
            </a:r>
          </a:p>
          <a:p>
            <a:endParaRPr lang="en-US" dirty="0"/>
          </a:p>
          <a:p>
            <a:r>
              <a:rPr lang="en-US" dirty="0" smtClean="0"/>
              <a:t>Modification 1: Make global temperature depend on the total amount of water vapor in the atmosphere. The relationship is logarithmic because the greenhouse effect becomes weaker as the greenhouse gas concentration increases.</a:t>
            </a:r>
          </a:p>
          <a:p>
            <a:endParaRPr lang="en-US" dirty="0"/>
          </a:p>
          <a:p>
            <a:r>
              <a:rPr lang="en-US" dirty="0" smtClean="0"/>
              <a:t>Modification 2: Define a temperature feedback that will be used to modify the various flows if the temperature changes from its initial value.</a:t>
            </a:r>
          </a:p>
          <a:p>
            <a:endParaRPr lang="en-US" dirty="0"/>
          </a:p>
          <a:p>
            <a:r>
              <a:rPr lang="en-US" dirty="0" smtClean="0"/>
              <a:t>Modification 3: Change the evaporation flows so that they depend on the temperature feedback.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Impact of changing climate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 4: Have ice melting scale with the temperature feedback raised to the second power. (It depends more strongly on temperature than evaporation.)</a:t>
            </a:r>
          </a:p>
          <a:p>
            <a:endParaRPr lang="en-US" dirty="0"/>
          </a:p>
          <a:p>
            <a:r>
              <a:rPr lang="en-US" dirty="0" smtClean="0"/>
              <a:t>Modification 5: Make snow and rain over land depend on the temperature feedback.</a:t>
            </a:r>
          </a:p>
          <a:p>
            <a:endParaRPr lang="en-US" dirty="0"/>
          </a:p>
          <a:p>
            <a:r>
              <a:rPr lang="en-US" dirty="0" smtClean="0"/>
              <a:t>Modification 6: Modify stream flow to account for the fact that the land/soil has a limited surface capacity. If the amount of water stored on land gets too high, flooding will occur and stream discharge will dramatically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1a: Groundwater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81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Impact of changing climate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8" y="1219200"/>
            <a:ext cx="6761163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6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2a: Brief warming event (1 Kelvin for 1 year)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1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2a: Brief warming event (1 Kelvin for 1 year)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05397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1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2b: </a:t>
            </a:r>
            <a:r>
              <a:rPr lang="en-US" dirty="0"/>
              <a:t>Brief warming event (1 Kelvin for 1 year</a:t>
            </a:r>
            <a:r>
              <a:rPr lang="en-US" dirty="0" smtClean="0"/>
              <a:t>), but with stronger temperature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17518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5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dirty="0" smtClean="0"/>
              <a:t>2b: </a:t>
            </a:r>
            <a:r>
              <a:rPr lang="en-US" dirty="0"/>
              <a:t>Brief warming event (1 Kelvin for 1 year), but with stronger temperature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6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6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2c: Brief cooling event (-1 Kelvin for 1 year)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7127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2c: Brief cooling event (-1 Kelvin for 1 year)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562" y="6336268"/>
            <a:ext cx="843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if the temperature feedback is too strong, this quickly turns into “Snowball Earth”.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1a: Groundwater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3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1a: Groundwater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49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1a: Smaller groundwater 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1a: Smaller groundwater 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1b: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816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00200" y="3929062"/>
            <a:ext cx="2819400" cy="9477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876800"/>
            <a:ext cx="20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stream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1b: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6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1b: Irrigation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600200"/>
            <a:ext cx="78200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6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3 - &amp;quot;Experiment 1a: Groundwater mining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Experiment 1a: Groundwater mining&amp;quot;&quot;/&gt;&lt;property id=&quot;20307&quot; value=&quot;258&quot;/&gt;&lt;/object&gt;&lt;object type=&quot;3&quot; unique_id=&quot;10007&quot;&gt;&lt;property id=&quot;20148&quot; value=&quot;5&quot;/&gt;&lt;property id=&quot;20300&quot; value=&quot;Slide 5 - &amp;quot;Experiment 1a: Smaller groundwater reservoir&amp;quot;&quot;/&gt;&lt;property id=&quot;20307&quot; value=&quot;259&quot;/&gt;&lt;/object&gt;&lt;object type=&quot;3&quot; unique_id=&quot;10056&quot;&gt;&lt;property id=&quot;20148&quot; value=&quot;5&quot;/&gt;&lt;property id=&quot;20300&quot; value=&quot;Slide 6 - &amp;quot;Experiment 1a: Smaller groundwater reservoir&amp;quot;&quot;/&gt;&lt;property id=&quot;20307&quot; value=&quot;260&quot;/&gt;&lt;/object&gt;&lt;object type=&quot;3&quot; unique_id=&quot;10057&quot;&gt;&lt;property id=&quot;20148&quot; value=&quot;5&quot;/&gt;&lt;property id=&quot;20300&quot; value=&quot;Slide 8 - &amp;quot;Experiment 1b: Irrigation&amp;quot;&quot;/&gt;&lt;property id=&quot;20307&quot; value=&quot;261&quot;/&gt;&lt;/object&gt;&lt;object type=&quot;3&quot; unique_id=&quot;10082&quot;&gt;&lt;property id=&quot;20148&quot; value=&quot;5&quot;/&gt;&lt;property id=&quot;20300&quot; value=&quot;Slide 9 - &amp;quot;Exercise 1b: Irrigation&amp;quot;&quot;/&gt;&lt;property id=&quot;20307&quot; value=&quot;262&quot;/&gt;&lt;/object&gt;&lt;object type=&quot;3&quot; unique_id=&quot;10137&quot;&gt;&lt;property id=&quot;20148&quot; value=&quot;5&quot;/&gt;&lt;property id=&quot;20300&quot; value=&quot;Slide 11 - &amp;quot;Experiment 1c: Building dams&amp;quot;&quot;/&gt;&lt;property id=&quot;20307&quot; value=&quot;263&quot;/&gt;&lt;/object&gt;&lt;object type=&quot;3&quot; unique_id=&quot;10138&quot;&gt;&lt;property id=&quot;20148&quot; value=&quot;5&quot;/&gt;&lt;property id=&quot;20300&quot; value=&quot;Slide 12 - &amp;quot;Experiment 1c: Building dams&amp;quot;&quot;/&gt;&lt;property id=&quot;20307&quot; value=&quot;264&quot;/&gt;&lt;/object&gt;&lt;object type=&quot;3&quot; unique_id=&quot;10139&quot;&gt;&lt;property id=&quot;20148&quot; value=&quot;5&quot;/&gt;&lt;property id=&quot;20300&quot; value=&quot;Slide 13 - &amp;quot;Experiment 1c: Building dams and including sedimentation&amp;quot;&quot;/&gt;&lt;property id=&quot;20307&quot; value=&quot;265&quot;/&gt;&lt;/object&gt;&lt;object type=&quot;3&quot; unique_id=&quot;10140&quot;&gt;&lt;property id=&quot;20148&quot; value=&quot;5&quot;/&gt;&lt;property id=&quot;20300&quot; value=&quot;Slide 14 - &amp;quot;Experiment 1c: Building dams and including sedimentation&amp;quot;&quot;/&gt;&lt;property id=&quot;20307&quot; value=&quot;266&quot;/&gt;&lt;/object&gt;&lt;object type=&quot;3&quot; unique_id=&quot;10193&quot;&gt;&lt;property id=&quot;20148&quot; value=&quot;5&quot;/&gt;&lt;property id=&quot;20300&quot; value=&quot;Slide 16 - &amp;quot;Experiment 1d: “All” human impacts&amp;quot;&quot;/&gt;&lt;property id=&quot;20307&quot; value=&quot;267&quot;/&gt;&lt;/object&gt;&lt;object type=&quot;3&quot; unique_id=&quot;10194&quot;&gt;&lt;property id=&quot;20148&quot; value=&quot;5&quot;/&gt;&lt;property id=&quot;20300&quot; value=&quot;Slide 17 - &amp;quot;Experiment 1d: “All” human impacts&amp;quot;&quot;/&gt;&lt;property id=&quot;20307&quot; value=&quot;268&quot;/&gt;&lt;/object&gt;&lt;object type=&quot;3&quot; unique_id=&quot;10255&quot;&gt;&lt;property id=&quot;20148&quot; value=&quot;5&quot;/&gt;&lt;property id=&quot;20300&quot; value=&quot;Slide 1 - &amp;quot;Initial model&amp;quot;&quot;/&gt;&lt;property id=&quot;20307&quot; value=&quot;269&quot;/&gt;&lt;/object&gt;&lt;object type=&quot;3&quot; unique_id=&quot;10256&quot;&gt;&lt;property id=&quot;20148&quot; value=&quot;5&quot;/&gt;&lt;property id=&quot;20300&quot; value=&quot;Slide 2 - &amp;quot;Experiment 1a: Groundwater mining&amp;quot;&quot;/&gt;&lt;property id=&quot;20307&quot; value=&quot;270&quot;/&gt;&lt;/object&gt;&lt;object type=&quot;3&quot; unique_id=&quot;10257&quot;&gt;&lt;property id=&quot;20148&quot; value=&quot;5&quot;/&gt;&lt;property id=&quot;20300&quot; value=&quot;Slide 7 - &amp;quot;Experiment 1b: Irrigation&amp;quot;&quot;/&gt;&lt;property id=&quot;20307&quot; value=&quot;271&quot;/&gt;&lt;/object&gt;&lt;object type=&quot;3&quot; unique_id=&quot;10258&quot;&gt;&lt;property id=&quot;20148&quot; value=&quot;5&quot;/&gt;&lt;property id=&quot;20300&quot; value=&quot;Slide 10 - &amp;quot;Experiment 1c: Building dams&amp;quot;&quot;/&gt;&lt;property id=&quot;20307&quot; value=&quot;272&quot;/&gt;&lt;/object&gt;&lt;object type=&quot;3&quot; unique_id=&quot;10351&quot;&gt;&lt;property id=&quot;20148&quot; value=&quot;5&quot;/&gt;&lt;property id=&quot;20300&quot; value=&quot;Slide 15 - &amp;quot;Experiment 1d: “All” human impacts&amp;quot;&quot;/&gt;&lt;property id=&quot;20307&quot; value=&quot;273&quot;/&gt;&lt;/object&gt;&lt;object type=&quot;3&quot; unique_id=&quot;10352&quot;&gt;&lt;property id=&quot;20148&quot; value=&quot;5&quot;/&gt;&lt;property id=&quot;20300&quot; value=&quot;Slide 18 - &amp;quot;Experiment 2: Impact of changing climate&amp;quot;&quot;/&gt;&lt;property id=&quot;20307&quot; value=&quot;274&quot;/&gt;&lt;/object&gt;&lt;object type=&quot;3&quot; unique_id=&quot;10413&quot;&gt;&lt;property id=&quot;20148&quot; value=&quot;5&quot;/&gt;&lt;property id=&quot;20300&quot; value=&quot;Slide 19 - &amp;quot;Experiment 2: Impact of changing climate&amp;quot;&quot;/&gt;&lt;property id=&quot;20307&quot; value=&quot;275&quot;/&gt;&lt;/object&gt;&lt;object type=&quot;3&quot; unique_id=&quot;10561&quot;&gt;&lt;property id=&quot;20148&quot; value=&quot;5&quot;/&gt;&lt;property id=&quot;20300&quot; value=&quot;Slide 20 - &amp;quot;Experiment 2: Impact of changing climate &amp;quot;&quot;/&gt;&lt;property id=&quot;20307&quot; value=&quot;276&quot;/&gt;&lt;/object&gt;&lt;object type=&quot;3&quot; unique_id=&quot;10562&quot;&gt;&lt;property id=&quot;20148&quot; value=&quot;5&quot;/&gt;&lt;property id=&quot;20300&quot; value=&quot;Slide 21 - &amp;quot;Experiment 2a: Brief warming event (1 Kelvin for 1 year)&amp;quot;&quot;/&gt;&lt;property id=&quot;20307&quot; value=&quot;277&quot;/&gt;&lt;/object&gt;&lt;object type=&quot;3&quot; unique_id=&quot;10563&quot;&gt;&lt;property id=&quot;20148&quot; value=&quot;5&quot;/&gt;&lt;property id=&quot;20300&quot; value=&quot;Slide 22 - &amp;quot;Experiment 2a: Brief warming event (1 Kelvin for 1 year)&amp;quot;&quot;/&gt;&lt;property id=&quot;20307&quot; value=&quot;278&quot;/&gt;&lt;/object&gt;&lt;object type=&quot;3&quot; unique_id=&quot;10564&quot;&gt;&lt;property id=&quot;20148&quot; value=&quot;5&quot;/&gt;&lt;property id=&quot;20300&quot; value=&quot;Slide 23 - &amp;quot;Experiment 2b: Brief warming event (1 Kelvin for 1 year), but with stronger temperature feedback&amp;quot;&quot;/&gt;&lt;property id=&quot;20307&quot; value=&quot;279&quot;/&gt;&lt;/object&gt;&lt;object type=&quot;3&quot; unique_id=&quot;10565&quot;&gt;&lt;property id=&quot;20148&quot; value=&quot;5&quot;/&gt;&lt;property id=&quot;20300&quot; value=&quot;Slide 24 - &amp;quot;Experiment 2b: Brief warming event (1 Kelvin for 1 year), but with stronger temperature feedback&amp;quot;&quot;/&gt;&lt;property id=&quot;20307&quot; value=&quot;280&quot;/&gt;&lt;/object&gt;&lt;object type=&quot;3&quot; unique_id=&quot;10722&quot;&gt;&lt;property id=&quot;20148&quot; value=&quot;5&quot;/&gt;&lt;property id=&quot;20300&quot; value=&quot;Slide 25 - &amp;quot;Experiment 2c: Brief cooling event (-1 Kelvin for 1 year)&amp;quot;&quot;/&gt;&lt;property id=&quot;20307&quot; value=&quot;281&quot;/&gt;&lt;/object&gt;&lt;object type=&quot;3&quot; unique_id=&quot;10723&quot;&gt;&lt;property id=&quot;20148&quot; value=&quot;5&quot;/&gt;&lt;property id=&quot;20300&quot; value=&quot;Slide 26 - &amp;quot;Experiment 2c: Brief cooling event (-1 Kelvin for 1 year)&amp;quot;&quot;/&gt;&lt;property id=&quot;20307&quot; value=&quot;28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415</Words>
  <Application>Microsoft Office PowerPoint</Application>
  <PresentationFormat>On-screen Show (4:3)</PresentationFormat>
  <Paragraphs>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Initial model</vt:lpstr>
      <vt:lpstr>Experiment 1a: Groundwater mining</vt:lpstr>
      <vt:lpstr>Experiment 1a: Groundwater mining</vt:lpstr>
      <vt:lpstr>Experiment 1a: Groundwater mining</vt:lpstr>
      <vt:lpstr>Experiment 1a: Smaller groundwater reservoir</vt:lpstr>
      <vt:lpstr>Experiment 1a: Smaller groundwater reservoir</vt:lpstr>
      <vt:lpstr>Experiment 1b: Irrigation</vt:lpstr>
      <vt:lpstr>Experiment 1b: Irrigation</vt:lpstr>
      <vt:lpstr>Exercise 1b: Irrigation</vt:lpstr>
      <vt:lpstr>Experiment 1c: Building dams</vt:lpstr>
      <vt:lpstr>Experiment 1c: Building dams</vt:lpstr>
      <vt:lpstr>Experiment 1c: Building dams</vt:lpstr>
      <vt:lpstr>Experiment 1c: Building dams and including sedimentation</vt:lpstr>
      <vt:lpstr>Experiment 1c: Building dams and including sedimentation</vt:lpstr>
      <vt:lpstr>Experiment 1d: “All” human impacts</vt:lpstr>
      <vt:lpstr>Experiment 1d: “All” human impacts</vt:lpstr>
      <vt:lpstr>Experiment 1d: “All” human impacts</vt:lpstr>
      <vt:lpstr>Experiment 2: Impact of changing climate</vt:lpstr>
      <vt:lpstr>Experiment 2: Impact of changing climate</vt:lpstr>
      <vt:lpstr>Experiment 2: Impact of changing climate </vt:lpstr>
      <vt:lpstr>Experiment 2a: Brief warming event (1 Kelvin for 1 year)</vt:lpstr>
      <vt:lpstr>Experiment 2a: Brief warming event (1 Kelvin for 1 year)</vt:lpstr>
      <vt:lpstr>Experiment 2b: Brief warming event (1 Kelvin for 1 year), but with stronger temperature feedback</vt:lpstr>
      <vt:lpstr>Experiment 2b: Brief warming event (1 Kelvin for 1 year), but with stronger temperature feedback</vt:lpstr>
      <vt:lpstr>Experiment 2c: Brief cooling event (-1 Kelvin for 1 year)</vt:lpstr>
      <vt:lpstr>Experiment 2c: Brief cooling event (-1 Kelvin for 1 year)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Amundson</dc:creator>
  <cp:lastModifiedBy>Jason Amundson</cp:lastModifiedBy>
  <cp:revision>26</cp:revision>
  <dcterms:created xsi:type="dcterms:W3CDTF">2013-04-05T06:01:56Z</dcterms:created>
  <dcterms:modified xsi:type="dcterms:W3CDTF">2013-04-08T18:10:24Z</dcterms:modified>
</cp:coreProperties>
</file>