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Rubik’s Cube Manipulator</a:t>
            </a:r>
            <a:endParaRPr lang="en-US" dirty="0"/>
          </a:p>
        </p:txBody>
      </p:sp>
      <p:sp>
        <p:nvSpPr>
          <p:cNvPr id="3" name="Subtitle 2"/>
          <p:cNvSpPr>
            <a:spLocks noGrp="1"/>
          </p:cNvSpPr>
          <p:nvPr>
            <p:ph type="subTitle" idx="1"/>
          </p:nvPr>
        </p:nvSpPr>
        <p:spPr/>
        <p:txBody>
          <a:bodyPr/>
          <a:lstStyle/>
          <a:p>
            <a:r>
              <a:rPr lang="en-US" dirty="0" smtClean="0"/>
              <a:t>Jules Manalang</a:t>
            </a:r>
            <a:endParaRPr lang="en-US" dirty="0"/>
          </a:p>
        </p:txBody>
      </p:sp>
    </p:spTree>
    <p:extLst>
      <p:ext uri="{BB962C8B-B14F-4D97-AF65-F5344CB8AC3E}">
        <p14:creationId xmlns:p14="http://schemas.microsoft.com/office/powerpoint/2010/main" val="342598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 </a:t>
            </a:r>
            <a:r>
              <a:rPr lang="en-US" dirty="0" smtClean="0"/>
              <a:t>Turning The Cube.</a:t>
            </a:r>
            <a:endParaRPr lang="en-US" dirty="0"/>
          </a:p>
        </p:txBody>
      </p:sp>
      <p:sp>
        <p:nvSpPr>
          <p:cNvPr id="3" name="Content Placeholder 2"/>
          <p:cNvSpPr>
            <a:spLocks noGrp="1"/>
          </p:cNvSpPr>
          <p:nvPr>
            <p:ph idx="1"/>
          </p:nvPr>
        </p:nvSpPr>
        <p:spPr/>
        <p:txBody>
          <a:bodyPr/>
          <a:lstStyle/>
          <a:p>
            <a:r>
              <a:rPr lang="en-US" dirty="0" smtClean="0"/>
              <a:t>12 </a:t>
            </a:r>
            <a:r>
              <a:rPr lang="en-US" dirty="0" smtClean="0"/>
              <a:t>V Stepper Motor is attached to the base and the cube tray. When the arm is down, the Cube Manipulator turns the bottom face. When the arm is up, the cube can rotate along the Y (vertical axis)</a:t>
            </a:r>
          </a:p>
          <a:p>
            <a:endParaRPr lang="en-US" dirty="0"/>
          </a:p>
        </p:txBody>
      </p:sp>
      <p:pic>
        <p:nvPicPr>
          <p:cNvPr id="4" name="Picture 3"/>
          <p:cNvPicPr>
            <a:picLocks noChangeAspect="1"/>
          </p:cNvPicPr>
          <p:nvPr/>
        </p:nvPicPr>
        <p:blipFill>
          <a:blip r:embed="rId2"/>
          <a:stretch>
            <a:fillRect/>
          </a:stretch>
        </p:blipFill>
        <p:spPr>
          <a:xfrm>
            <a:off x="4333965" y="2953657"/>
            <a:ext cx="3585029" cy="2688772"/>
          </a:xfrm>
          <a:prstGeom prst="rect">
            <a:avLst/>
          </a:prstGeom>
        </p:spPr>
      </p:pic>
    </p:spTree>
    <p:extLst>
      <p:ext uri="{BB962C8B-B14F-4D97-AF65-F5344CB8AC3E}">
        <p14:creationId xmlns:p14="http://schemas.microsoft.com/office/powerpoint/2010/main" val="145836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a:t>
            </a:r>
            <a:r>
              <a:rPr lang="en-US" dirty="0" smtClean="0"/>
              <a:t>- Tilting the cube</a:t>
            </a:r>
            <a:endParaRPr lang="en-US" dirty="0"/>
          </a:p>
        </p:txBody>
      </p:sp>
      <p:sp>
        <p:nvSpPr>
          <p:cNvPr id="3" name="Content Placeholder 2"/>
          <p:cNvSpPr>
            <a:spLocks noGrp="1"/>
          </p:cNvSpPr>
          <p:nvPr>
            <p:ph idx="1"/>
          </p:nvPr>
        </p:nvSpPr>
        <p:spPr/>
        <p:txBody>
          <a:bodyPr/>
          <a:lstStyle/>
          <a:p>
            <a:r>
              <a:rPr lang="en-US" dirty="0" smtClean="0"/>
              <a:t>The Arm is also used to tilt the cube on a different axis. This is by a pulling and pushing motion by the arm to tilt the cube  on the x-axis. </a:t>
            </a:r>
          </a:p>
          <a:p>
            <a:endParaRPr lang="en-US" dirty="0"/>
          </a:p>
        </p:txBody>
      </p:sp>
      <p:pic>
        <p:nvPicPr>
          <p:cNvPr id="5" name="Picture 4"/>
          <p:cNvPicPr>
            <a:picLocks noChangeAspect="1"/>
          </p:cNvPicPr>
          <p:nvPr/>
        </p:nvPicPr>
        <p:blipFill>
          <a:blip r:embed="rId2"/>
          <a:stretch>
            <a:fillRect/>
          </a:stretch>
        </p:blipFill>
        <p:spPr>
          <a:xfrm>
            <a:off x="362857" y="2834640"/>
            <a:ext cx="2598057" cy="1948543"/>
          </a:xfrm>
          <a:prstGeom prst="rect">
            <a:avLst/>
          </a:prstGeom>
        </p:spPr>
      </p:pic>
      <p:pic>
        <p:nvPicPr>
          <p:cNvPr id="6" name="Picture 5"/>
          <p:cNvPicPr>
            <a:picLocks noChangeAspect="1"/>
          </p:cNvPicPr>
          <p:nvPr/>
        </p:nvPicPr>
        <p:blipFill>
          <a:blip r:embed="rId3"/>
          <a:stretch>
            <a:fillRect/>
          </a:stretch>
        </p:blipFill>
        <p:spPr>
          <a:xfrm>
            <a:off x="3231606" y="2829923"/>
            <a:ext cx="2584994" cy="1938746"/>
          </a:xfrm>
          <a:prstGeom prst="rect">
            <a:avLst/>
          </a:prstGeom>
        </p:spPr>
      </p:pic>
      <p:pic>
        <p:nvPicPr>
          <p:cNvPr id="7" name="Picture 6"/>
          <p:cNvPicPr>
            <a:picLocks noChangeAspect="1"/>
          </p:cNvPicPr>
          <p:nvPr/>
        </p:nvPicPr>
        <p:blipFill>
          <a:blip r:embed="rId4"/>
          <a:stretch>
            <a:fillRect/>
          </a:stretch>
        </p:blipFill>
        <p:spPr>
          <a:xfrm>
            <a:off x="6159865" y="2834640"/>
            <a:ext cx="2584994" cy="1938746"/>
          </a:xfrm>
          <a:prstGeom prst="rect">
            <a:avLst/>
          </a:prstGeom>
        </p:spPr>
      </p:pic>
      <p:pic>
        <p:nvPicPr>
          <p:cNvPr id="8" name="Picture 7"/>
          <p:cNvPicPr>
            <a:picLocks noChangeAspect="1"/>
          </p:cNvPicPr>
          <p:nvPr/>
        </p:nvPicPr>
        <p:blipFill>
          <a:blip r:embed="rId5"/>
          <a:stretch>
            <a:fillRect/>
          </a:stretch>
        </p:blipFill>
        <p:spPr>
          <a:xfrm>
            <a:off x="9102636" y="2834640"/>
            <a:ext cx="2567577" cy="1925683"/>
          </a:xfrm>
          <a:prstGeom prst="rect">
            <a:avLst/>
          </a:prstGeom>
        </p:spPr>
      </p:pic>
    </p:spTree>
    <p:extLst>
      <p:ext uri="{BB962C8B-B14F-4D97-AF65-F5344CB8AC3E}">
        <p14:creationId xmlns:p14="http://schemas.microsoft.com/office/powerpoint/2010/main" val="168715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Pseudo Code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the user, were to put in a U2 move to move the top face twice. The Manipulator needs to tilt the cube so the top face on the turning tray. The following functions were implemented.</a:t>
            </a:r>
            <a:br>
              <a:rPr lang="en-US" dirty="0" smtClean="0"/>
            </a:br>
            <a:r>
              <a:rPr lang="en-US" dirty="0" smtClean="0"/>
              <a:t/>
            </a:r>
            <a:br>
              <a:rPr lang="en-US" dirty="0" smtClean="0"/>
            </a:br>
            <a:r>
              <a:rPr lang="en-US" dirty="0" smtClean="0"/>
              <a:t>CW();         </a:t>
            </a:r>
            <a:r>
              <a:rPr lang="en-US" dirty="0" smtClean="0"/>
              <a:t> // </a:t>
            </a:r>
            <a:r>
              <a:rPr lang="en-US" dirty="0" smtClean="0"/>
              <a:t>clockwise turn</a:t>
            </a:r>
            <a:r>
              <a:rPr lang="en-US" dirty="0"/>
              <a:t/>
            </a:r>
            <a:br>
              <a:rPr lang="en-US" dirty="0"/>
            </a:br>
            <a:r>
              <a:rPr lang="en-US" dirty="0" smtClean="0"/>
              <a:t>CCW();      </a:t>
            </a:r>
            <a:r>
              <a:rPr lang="en-US" dirty="0" smtClean="0"/>
              <a:t> // </a:t>
            </a:r>
            <a:r>
              <a:rPr lang="en-US" dirty="0" smtClean="0"/>
              <a:t>counter clockwise </a:t>
            </a:r>
            <a:r>
              <a:rPr lang="en-US" dirty="0" smtClean="0"/>
              <a:t>turn</a:t>
            </a:r>
            <a:br>
              <a:rPr lang="en-US" dirty="0" smtClean="0"/>
            </a:br>
            <a:r>
              <a:rPr lang="en-US" dirty="0" smtClean="0"/>
              <a:t>DT();          // half turn</a:t>
            </a:r>
            <a:br>
              <a:rPr lang="en-US" dirty="0" smtClean="0"/>
            </a:br>
            <a:r>
              <a:rPr lang="en-US" dirty="0" smtClean="0"/>
              <a:t>                  // these function also have a corresponding overdrive function that adds extra steps to make up for the 		      resistance from the cube. </a:t>
            </a:r>
            <a:r>
              <a:rPr lang="en-US" dirty="0"/>
              <a:t/>
            </a:r>
            <a:br>
              <a:rPr lang="en-US" dirty="0"/>
            </a:br>
            <a:r>
              <a:rPr lang="en-US" dirty="0" smtClean="0"/>
              <a:t>tilt();         </a:t>
            </a:r>
            <a:r>
              <a:rPr lang="en-US" dirty="0" smtClean="0"/>
              <a:t>// </a:t>
            </a:r>
            <a:r>
              <a:rPr lang="en-US" dirty="0" smtClean="0"/>
              <a:t>tilt the cube forward or following cube notation doing x’ </a:t>
            </a:r>
            <a:r>
              <a:rPr lang="en-US" dirty="0"/>
              <a:t/>
            </a:r>
            <a:br>
              <a:rPr lang="en-US" dirty="0"/>
            </a:br>
            <a:r>
              <a:rPr lang="en-US" dirty="0" smtClean="0"/>
              <a:t>hold();      </a:t>
            </a:r>
            <a:r>
              <a:rPr lang="en-US" dirty="0" smtClean="0"/>
              <a:t>// </a:t>
            </a:r>
            <a:r>
              <a:rPr lang="en-US" dirty="0" smtClean="0"/>
              <a:t>make the arm hold the cube</a:t>
            </a:r>
            <a:r>
              <a:rPr lang="en-US" dirty="0"/>
              <a:t/>
            </a:r>
            <a:br>
              <a:rPr lang="en-US" dirty="0"/>
            </a:br>
            <a:r>
              <a:rPr lang="en-US" dirty="0" smtClean="0"/>
              <a:t>up();         </a:t>
            </a:r>
            <a:r>
              <a:rPr lang="en-US" dirty="0" smtClean="0"/>
              <a:t>// </a:t>
            </a:r>
            <a:r>
              <a:rPr lang="en-US" dirty="0" smtClean="0"/>
              <a:t>raise the arm so it is not holding the cube.</a:t>
            </a:r>
            <a:br>
              <a:rPr lang="en-US" dirty="0" smtClean="0"/>
            </a:br>
            <a:r>
              <a:rPr lang="en-US" dirty="0" smtClean="0"/>
              <a:t/>
            </a:r>
            <a:br>
              <a:rPr lang="en-US" dirty="0" smtClean="0"/>
            </a:br>
            <a:r>
              <a:rPr lang="en-US" dirty="0" smtClean="0"/>
              <a:t>Using these functions an U2 move would be</a:t>
            </a:r>
            <a:br>
              <a:rPr lang="en-US" dirty="0" smtClean="0"/>
            </a:br>
            <a:r>
              <a:rPr lang="en-US" dirty="0" smtClean="0"/>
              <a:t>tilt();</a:t>
            </a:r>
            <a:br>
              <a:rPr lang="en-US" dirty="0" smtClean="0"/>
            </a:br>
            <a:r>
              <a:rPr lang="en-US" dirty="0" smtClean="0"/>
              <a:t>tilt();            //top is on the turning tray</a:t>
            </a:r>
            <a:br>
              <a:rPr lang="en-US" dirty="0" smtClean="0"/>
            </a:br>
            <a:r>
              <a:rPr lang="en-US" dirty="0" smtClean="0"/>
              <a:t>hold();</a:t>
            </a:r>
            <a:br>
              <a:rPr lang="en-US" dirty="0" smtClean="0"/>
            </a:br>
            <a:r>
              <a:rPr lang="en-US" dirty="0" err="1" smtClean="0"/>
              <a:t>oDT</a:t>
            </a:r>
            <a:r>
              <a:rPr lang="en-US" dirty="0" smtClean="0"/>
              <a:t>();</a:t>
            </a:r>
            <a:r>
              <a:rPr lang="en-US" dirty="0"/>
              <a:t>	</a:t>
            </a:r>
            <a:r>
              <a:rPr lang="en-US" dirty="0" smtClean="0"/>
              <a:t>   </a:t>
            </a:r>
            <a:r>
              <a:rPr lang="en-US" dirty="0" smtClean="0"/>
              <a:t>//top has been turned twice</a:t>
            </a:r>
            <a:br>
              <a:rPr lang="en-US" dirty="0" smtClean="0"/>
            </a:br>
            <a:r>
              <a:rPr lang="en-US" dirty="0" smtClean="0"/>
              <a:t>tilt();</a:t>
            </a:r>
            <a:br>
              <a:rPr lang="en-US" dirty="0" smtClean="0"/>
            </a:br>
            <a:r>
              <a:rPr lang="en-US" dirty="0" smtClean="0"/>
              <a:t>tilt();            //top is returned to the top</a:t>
            </a:r>
            <a:br>
              <a:rPr lang="en-US" dirty="0" smtClean="0"/>
            </a:br>
            <a:r>
              <a:rPr lang="en-US" dirty="0" smtClean="0"/>
              <a:t>up();</a:t>
            </a:r>
            <a:r>
              <a:rPr lang="en-US" dirty="0" smtClean="0"/>
              <a:t/>
            </a:r>
            <a:br>
              <a:rPr lang="en-US" dirty="0" smtClean="0"/>
            </a:br>
            <a:endParaRPr lang="en-US" dirty="0" smtClean="0"/>
          </a:p>
        </p:txBody>
      </p:sp>
    </p:spTree>
    <p:extLst>
      <p:ext uri="{BB962C8B-B14F-4D97-AF65-F5344CB8AC3E}">
        <p14:creationId xmlns:p14="http://schemas.microsoft.com/office/powerpoint/2010/main" val="277336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Words and Thanks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Future of The Cube Manipulator</a:t>
            </a:r>
          </a:p>
          <a:p>
            <a:pPr lvl="1">
              <a:buFont typeface="Arial" panose="020B0604020202020204" pitchFamily="34" charset="0"/>
              <a:buChar char="•"/>
            </a:pPr>
            <a:r>
              <a:rPr lang="en-US" dirty="0" smtClean="0"/>
              <a:t>Gear the stepper motor so it doesn’t have difficulties turning</a:t>
            </a:r>
          </a:p>
          <a:p>
            <a:pPr lvl="1">
              <a:buFont typeface="Arial" panose="020B0604020202020204" pitchFamily="34" charset="0"/>
              <a:buChar char="•"/>
            </a:pPr>
            <a:r>
              <a:rPr lang="en-US" dirty="0" smtClean="0"/>
              <a:t>Attach a camera and implement auto-solving to the Arduino so it takes in color data and generates a solution that it will do itself</a:t>
            </a:r>
          </a:p>
          <a:p>
            <a:pPr lvl="1">
              <a:buFont typeface="Arial" panose="020B0604020202020204" pitchFamily="34" charset="0"/>
              <a:buChar char="•"/>
            </a:pPr>
            <a:r>
              <a:rPr lang="en-US" dirty="0" smtClean="0"/>
              <a:t>Implement Auto scrambling of the cube using a random move generator</a:t>
            </a:r>
          </a:p>
          <a:p>
            <a:pPr>
              <a:buFont typeface="Arial" panose="020B0604020202020204" pitchFamily="34" charset="0"/>
              <a:buChar char="•"/>
            </a:pPr>
            <a:r>
              <a:rPr lang="en-US" dirty="0" smtClean="0"/>
              <a:t>Thanks to CSE321 for finally giving me an excuse to make a  Cube Manipulator, a project that I’ve been wanting to do since I started cubing.</a:t>
            </a:r>
          </a:p>
          <a:p>
            <a:pPr>
              <a:buFont typeface="Arial" panose="020B0604020202020204" pitchFamily="34" charset="0"/>
              <a:buChar char="•"/>
            </a:pPr>
            <a:r>
              <a:rPr lang="en-US" dirty="0" smtClean="0"/>
              <a:t>To </a:t>
            </a:r>
            <a:r>
              <a:rPr lang="en-US" dirty="0" err="1" smtClean="0"/>
              <a:t>Jaap’s</a:t>
            </a:r>
            <a:r>
              <a:rPr lang="en-US" dirty="0" smtClean="0"/>
              <a:t> Puzzle Page for the puzzle images used in this presentation</a:t>
            </a:r>
          </a:p>
          <a:p>
            <a:pPr>
              <a:buFont typeface="Arial" panose="020B0604020202020204" pitchFamily="34" charset="0"/>
              <a:buChar char="•"/>
            </a:pPr>
            <a:r>
              <a:rPr lang="en-US" dirty="0" smtClean="0"/>
              <a:t>To </a:t>
            </a:r>
            <a:r>
              <a:rPr lang="en-US" dirty="0"/>
              <a:t>David </a:t>
            </a:r>
            <a:r>
              <a:rPr lang="en-US" dirty="0" err="1" smtClean="0"/>
              <a:t>Gilday</a:t>
            </a:r>
            <a:r>
              <a:rPr lang="en-US" dirty="0" smtClean="0"/>
              <a:t> for the </a:t>
            </a:r>
            <a:r>
              <a:rPr lang="en-US" dirty="0" err="1" smtClean="0"/>
              <a:t>MindCuber</a:t>
            </a:r>
            <a:r>
              <a:rPr lang="en-US" dirty="0" smtClean="0"/>
              <a:t>, the Lego NTX cube solver that the Cube Manipulator is based on.</a:t>
            </a:r>
          </a:p>
          <a:p>
            <a:pPr>
              <a:buFont typeface="Arial" panose="020B0604020202020204"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121687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Rubik’s Cube Manipulator turns the faces of the cube as directed by the user through the use of the Serial Monitor built into the Arduino IDE. </a:t>
            </a:r>
          </a:p>
          <a:p>
            <a:pPr>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4153301" y="2650958"/>
            <a:ext cx="3946358" cy="2959769"/>
          </a:xfrm>
          <a:prstGeom prst="rect">
            <a:avLst/>
          </a:prstGeom>
        </p:spPr>
      </p:pic>
    </p:spTree>
    <p:extLst>
      <p:ext uri="{BB962C8B-B14F-4D97-AF65-F5344CB8AC3E}">
        <p14:creationId xmlns:p14="http://schemas.microsoft.com/office/powerpoint/2010/main" val="90277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 am a Competitive Rubik’s </a:t>
            </a:r>
            <a:r>
              <a:rPr lang="en-US" dirty="0" err="1" smtClean="0"/>
              <a:t>Cuber</a:t>
            </a:r>
            <a:r>
              <a:rPr lang="en-US" dirty="0"/>
              <a:t> </a:t>
            </a:r>
            <a:r>
              <a:rPr lang="en-US" dirty="0" smtClean="0"/>
              <a:t>– Averages around 10 Seconds</a:t>
            </a:r>
          </a:p>
          <a:p>
            <a:pPr>
              <a:buFont typeface="Arial" panose="020B0604020202020204" pitchFamily="34" charset="0"/>
              <a:buChar char="•"/>
            </a:pPr>
            <a:r>
              <a:rPr lang="en-US" dirty="0" smtClean="0"/>
              <a:t>During practice, a </a:t>
            </a:r>
            <a:r>
              <a:rPr lang="en-US" dirty="0" err="1" smtClean="0"/>
              <a:t>cuber</a:t>
            </a:r>
            <a:r>
              <a:rPr lang="en-US" dirty="0" smtClean="0"/>
              <a:t> scrambles and solves the cube. Extra Work-&gt; Extra Tired-&gt; Less Practice</a:t>
            </a:r>
          </a:p>
          <a:p>
            <a:pPr lvl="1">
              <a:buFont typeface="Arial" panose="020B0604020202020204" pitchFamily="34" charset="0"/>
              <a:buChar char="•"/>
            </a:pPr>
            <a:r>
              <a:rPr lang="en-US" dirty="0" smtClean="0"/>
              <a:t>Some </a:t>
            </a:r>
            <a:r>
              <a:rPr lang="en-US" dirty="0" err="1" smtClean="0"/>
              <a:t>cubers</a:t>
            </a:r>
            <a:r>
              <a:rPr lang="en-US" dirty="0" smtClean="0"/>
              <a:t> do over 1000 solves a day</a:t>
            </a:r>
          </a:p>
          <a:p>
            <a:pPr lvl="1">
              <a:buFont typeface="Arial" panose="020B0604020202020204" pitchFamily="34" charset="0"/>
              <a:buChar char="•"/>
            </a:pPr>
            <a:r>
              <a:rPr lang="en-US" dirty="0" smtClean="0"/>
              <a:t>An average solve takes over 50 moves to solve</a:t>
            </a:r>
          </a:p>
          <a:p>
            <a:pPr lvl="1">
              <a:buFont typeface="Arial" panose="020B0604020202020204" pitchFamily="34" charset="0"/>
              <a:buChar char="•"/>
            </a:pPr>
            <a:r>
              <a:rPr lang="en-US" dirty="0" smtClean="0"/>
              <a:t>An average scramble is 20 moves</a:t>
            </a:r>
          </a:p>
          <a:p>
            <a:pPr lvl="1">
              <a:buFont typeface="Arial" panose="020B0604020202020204" pitchFamily="34" charset="0"/>
              <a:buChar char="•"/>
            </a:pPr>
            <a:r>
              <a:rPr lang="en-US" dirty="0" smtClean="0"/>
              <a:t>That’s around 70,000 turns</a:t>
            </a:r>
          </a:p>
          <a:p>
            <a:pPr>
              <a:buFont typeface="Arial" panose="020B0604020202020204" pitchFamily="34" charset="0"/>
              <a:buChar char="•"/>
            </a:pPr>
            <a:r>
              <a:rPr lang="en-US" dirty="0" smtClean="0"/>
              <a:t>With a cube manipulator that takes in a string input, no wasted effort. </a:t>
            </a:r>
          </a:p>
          <a:p>
            <a:pPr>
              <a:buFont typeface="Arial" panose="020B0604020202020204" pitchFamily="34" charset="0"/>
              <a:buChar char="•"/>
            </a:pPr>
            <a:r>
              <a:rPr lang="en-US" dirty="0" smtClean="0"/>
              <a:t>Simply type the desired moves (text form) into the Cube Manipulator and it does for you</a:t>
            </a:r>
          </a:p>
          <a:p>
            <a:pPr>
              <a:buFont typeface="Arial" panose="020B0604020202020204" pitchFamily="34" charset="0"/>
              <a:buChar char="•"/>
            </a:pPr>
            <a:r>
              <a:rPr lang="en-US" dirty="0" smtClean="0"/>
              <a:t>It doesn’t only scramble the cube, but takes in any valid input</a:t>
            </a:r>
          </a:p>
          <a:p>
            <a:pPr lvl="1">
              <a:buFont typeface="Arial" panose="020B0604020202020204" pitchFamily="34" charset="0"/>
              <a:buChar char="•"/>
            </a:pPr>
            <a:r>
              <a:rPr lang="en-US" dirty="0" smtClean="0"/>
              <a:t>This means it can solve the cube as well if you give it the solution.</a:t>
            </a:r>
          </a:p>
        </p:txBody>
      </p:sp>
    </p:spTree>
    <p:extLst>
      <p:ext uri="{BB962C8B-B14F-4D97-AF65-F5344CB8AC3E}">
        <p14:creationId xmlns:p14="http://schemas.microsoft.com/office/powerpoint/2010/main" val="407562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 and Expansion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Arial" panose="020B0604020202020204" pitchFamily="34" charset="0"/>
              <a:buChar char="•"/>
            </a:pPr>
            <a:r>
              <a:rPr lang="en-US" dirty="0" smtClean="0"/>
              <a:t>The Cube Manipulator could help at Rubik’s Cube competitions.</a:t>
            </a:r>
          </a:p>
          <a:p>
            <a:pPr lvl="1">
              <a:buFont typeface="Arial" panose="020B0604020202020204" pitchFamily="34" charset="0"/>
              <a:buChar char="•"/>
            </a:pPr>
            <a:r>
              <a:rPr lang="en-US" dirty="0" smtClean="0"/>
              <a:t>Replace Human Scramblers with robots – No Human Error</a:t>
            </a:r>
          </a:p>
          <a:p>
            <a:pPr lvl="1">
              <a:buFont typeface="Arial" panose="020B0604020202020204" pitchFamily="34" charset="0"/>
              <a:buChar char="•"/>
            </a:pPr>
            <a:r>
              <a:rPr lang="en-US" dirty="0" smtClean="0"/>
              <a:t>Improved Design – Faster than Human Scramblers</a:t>
            </a:r>
          </a:p>
          <a:p>
            <a:pPr>
              <a:buFont typeface="Arial" panose="020B0604020202020204" pitchFamily="34" charset="0"/>
              <a:buChar char="•"/>
            </a:pPr>
            <a:r>
              <a:rPr lang="en-US" dirty="0" smtClean="0"/>
              <a:t>Adapt to Different Types of Puzzles</a:t>
            </a:r>
          </a:p>
          <a:p>
            <a:pPr>
              <a:buFont typeface="Arial" panose="020B0604020202020204" pitchFamily="34" charset="0"/>
              <a:buChar char="•"/>
            </a:pPr>
            <a:endParaRPr lang="en-US" dirty="0" smtClean="0"/>
          </a:p>
        </p:txBody>
      </p:sp>
      <p:pic>
        <p:nvPicPr>
          <p:cNvPr id="5" name="Picture 4"/>
          <p:cNvPicPr>
            <a:picLocks noChangeAspect="1"/>
          </p:cNvPicPr>
          <p:nvPr/>
        </p:nvPicPr>
        <p:blipFill>
          <a:blip r:embed="rId2"/>
          <a:stretch>
            <a:fillRect/>
          </a:stretch>
        </p:blipFill>
        <p:spPr>
          <a:xfrm>
            <a:off x="1476829" y="3857414"/>
            <a:ext cx="1963057" cy="1963057"/>
          </a:xfrm>
          <a:prstGeom prst="rect">
            <a:avLst/>
          </a:prstGeom>
        </p:spPr>
      </p:pic>
      <p:pic>
        <p:nvPicPr>
          <p:cNvPr id="6" name="Picture 5"/>
          <p:cNvPicPr>
            <a:picLocks noChangeAspect="1"/>
          </p:cNvPicPr>
          <p:nvPr/>
        </p:nvPicPr>
        <p:blipFill>
          <a:blip r:embed="rId3"/>
          <a:stretch>
            <a:fillRect/>
          </a:stretch>
        </p:blipFill>
        <p:spPr>
          <a:xfrm>
            <a:off x="3578679" y="3857414"/>
            <a:ext cx="2386693" cy="2386693"/>
          </a:xfrm>
          <a:prstGeom prst="rect">
            <a:avLst/>
          </a:prstGeom>
        </p:spPr>
      </p:pic>
      <p:pic>
        <p:nvPicPr>
          <p:cNvPr id="7" name="Picture 6"/>
          <p:cNvPicPr>
            <a:picLocks noChangeAspect="1"/>
          </p:cNvPicPr>
          <p:nvPr/>
        </p:nvPicPr>
        <p:blipFill>
          <a:blip r:embed="rId4"/>
          <a:stretch>
            <a:fillRect/>
          </a:stretch>
        </p:blipFill>
        <p:spPr>
          <a:xfrm>
            <a:off x="6104165" y="3857414"/>
            <a:ext cx="2088560" cy="2059040"/>
          </a:xfrm>
          <a:prstGeom prst="rect">
            <a:avLst/>
          </a:prstGeom>
        </p:spPr>
      </p:pic>
      <p:pic>
        <p:nvPicPr>
          <p:cNvPr id="8" name="Picture 7"/>
          <p:cNvPicPr>
            <a:picLocks noChangeAspect="1"/>
          </p:cNvPicPr>
          <p:nvPr/>
        </p:nvPicPr>
        <p:blipFill>
          <a:blip r:embed="rId5"/>
          <a:stretch>
            <a:fillRect/>
          </a:stretch>
        </p:blipFill>
        <p:spPr>
          <a:xfrm>
            <a:off x="8446771" y="3857414"/>
            <a:ext cx="2120054" cy="2120054"/>
          </a:xfrm>
          <a:prstGeom prst="rect">
            <a:avLst/>
          </a:prstGeom>
        </p:spPr>
      </p:pic>
    </p:spTree>
    <p:extLst>
      <p:ext uri="{BB962C8B-B14F-4D97-AF65-F5344CB8AC3E}">
        <p14:creationId xmlns:p14="http://schemas.microsoft.com/office/powerpoint/2010/main" val="103026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Realtime</a:t>
            </a:r>
            <a:r>
              <a:rPr lang="en-US" dirty="0" smtClean="0"/>
              <a:t> and Embedded</a:t>
            </a:r>
            <a:endParaRPr lang="en-US" dirty="0"/>
          </a:p>
        </p:txBody>
      </p:sp>
      <p:sp>
        <p:nvSpPr>
          <p:cNvPr id="3" name="Content Placeholder 2"/>
          <p:cNvSpPr>
            <a:spLocks noGrp="1"/>
          </p:cNvSpPr>
          <p:nvPr>
            <p:ph idx="1"/>
          </p:nvPr>
        </p:nvSpPr>
        <p:spPr/>
        <p:txBody>
          <a:bodyPr/>
          <a:lstStyle/>
          <a:p>
            <a:r>
              <a:rPr lang="en-US" dirty="0" smtClean="0"/>
              <a:t>The Arduino is an </a:t>
            </a:r>
            <a:r>
              <a:rPr lang="en-US" b="1" dirty="0" smtClean="0"/>
              <a:t>embedded system </a:t>
            </a:r>
            <a:r>
              <a:rPr lang="en-US" dirty="0" smtClean="0"/>
              <a:t>containing everything in one package. (Processor, Memory, outputs and inputs)</a:t>
            </a:r>
          </a:p>
          <a:p>
            <a:r>
              <a:rPr lang="en-US" dirty="0" smtClean="0"/>
              <a:t>It is </a:t>
            </a:r>
            <a:r>
              <a:rPr lang="en-US" b="1" dirty="0" err="1" smtClean="0"/>
              <a:t>realtime</a:t>
            </a:r>
            <a:r>
              <a:rPr lang="en-US" b="1" dirty="0" smtClean="0"/>
              <a:t> </a:t>
            </a:r>
            <a:r>
              <a:rPr lang="en-US" dirty="0" smtClean="0"/>
              <a:t>as it takes in data from the user and processes this information as it is entered. </a:t>
            </a:r>
            <a:endParaRPr lang="en-US" b="1" dirty="0"/>
          </a:p>
        </p:txBody>
      </p:sp>
    </p:spTree>
    <p:extLst>
      <p:ext uri="{BB962C8B-B14F-4D97-AF65-F5344CB8AC3E}">
        <p14:creationId xmlns:p14="http://schemas.microsoft.com/office/powerpoint/2010/main" val="132876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Software</a:t>
            </a:r>
            <a:endParaRPr lang="en-US" dirty="0"/>
          </a:p>
        </p:txBody>
      </p:sp>
      <p:pic>
        <p:nvPicPr>
          <p:cNvPr id="6" name="Content Placeholder 5"/>
          <p:cNvPicPr>
            <a:picLocks noGrp="1" noChangeAspect="1"/>
          </p:cNvPicPr>
          <p:nvPr>
            <p:ph idx="1"/>
          </p:nvPr>
        </p:nvPicPr>
        <p:blipFill>
          <a:blip r:embed="rId2"/>
          <a:stretch>
            <a:fillRect/>
          </a:stretch>
        </p:blipFill>
        <p:spPr>
          <a:xfrm>
            <a:off x="3597275" y="2286000"/>
            <a:ext cx="5057775" cy="3143250"/>
          </a:xfrm>
          <a:prstGeom prst="rect">
            <a:avLst/>
          </a:prstGeom>
        </p:spPr>
      </p:pic>
    </p:spTree>
    <p:extLst>
      <p:ext uri="{BB962C8B-B14F-4D97-AF65-F5344CB8AC3E}">
        <p14:creationId xmlns:p14="http://schemas.microsoft.com/office/powerpoint/2010/main" val="377973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 Software (Extra Details)</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Uses Standard Cubing Notations – </a:t>
            </a:r>
          </a:p>
          <a:p>
            <a:pPr lvl="1">
              <a:buFont typeface="Arial" panose="020B0604020202020204" pitchFamily="34" charset="0"/>
              <a:buChar char="•"/>
            </a:pPr>
            <a:r>
              <a:rPr lang="en-US" dirty="0" smtClean="0"/>
              <a:t>U F R L B D U’ F’ R’ L’ B’ D’ U2 F2 R2 L2 B2 D2 x y z x’ y’ z’ x2 y2 z2</a:t>
            </a:r>
          </a:p>
          <a:p>
            <a:pPr>
              <a:buFont typeface="Arial" panose="020B0604020202020204" pitchFamily="34" charset="0"/>
              <a:buChar char="•"/>
            </a:pPr>
            <a:r>
              <a:rPr lang="en-US" dirty="0" smtClean="0"/>
              <a:t>U, U’, U2 =&gt; Top Side Quarter Clockwise, Quarter Counter-clockwise, Half turn.</a:t>
            </a:r>
          </a:p>
          <a:p>
            <a:pPr>
              <a:buFont typeface="Arial" panose="020B0604020202020204" pitchFamily="34" charset="0"/>
              <a:buChar char="•"/>
            </a:pPr>
            <a:r>
              <a:rPr lang="en-US" dirty="0" smtClean="0"/>
              <a:t>F – Front, R – Right, L – Left, B – Back, D – Bottom</a:t>
            </a:r>
          </a:p>
          <a:p>
            <a:pPr>
              <a:buFont typeface="Arial" panose="020B0604020202020204" pitchFamily="34" charset="0"/>
              <a:buChar char="•"/>
            </a:pPr>
            <a:r>
              <a:rPr lang="en-US" dirty="0" smtClean="0"/>
              <a:t>Cube rotations along the axis x y z. </a:t>
            </a:r>
          </a:p>
          <a:p>
            <a:pPr>
              <a:buFont typeface="Arial" panose="020B0604020202020204" pitchFamily="34" charset="0"/>
              <a:buChar char="•"/>
            </a:pPr>
            <a:r>
              <a:rPr lang="en-US" dirty="0" smtClean="0"/>
              <a:t>Motor controls are managed by libraries built into the Arduino IDE</a:t>
            </a:r>
          </a:p>
          <a:p>
            <a:pPr lvl="1">
              <a:buFont typeface="Arial" panose="020B0604020202020204" pitchFamily="34" charset="0"/>
              <a:buChar char="•"/>
            </a:pPr>
            <a:r>
              <a:rPr lang="en-US" dirty="0" err="1" smtClean="0"/>
              <a:t>Servo.h</a:t>
            </a:r>
            <a:endParaRPr lang="en-US" dirty="0" smtClean="0"/>
          </a:p>
          <a:p>
            <a:pPr lvl="1">
              <a:buFont typeface="Arial" panose="020B0604020202020204" pitchFamily="34" charset="0"/>
              <a:buChar char="•"/>
            </a:pPr>
            <a:r>
              <a:rPr lang="en-US" dirty="0" err="1" smtClean="0"/>
              <a:t>Stepper.h</a:t>
            </a:r>
            <a:endParaRPr lang="en-US" dirty="0" smtClean="0"/>
          </a:p>
          <a:p>
            <a:pPr>
              <a:buFont typeface="Arial" panose="020B0604020202020204" pitchFamily="34" charset="0"/>
              <a:buChar char="•"/>
            </a:pPr>
            <a:r>
              <a:rPr lang="en-US" dirty="0" smtClean="0"/>
              <a:t>Inputs are handled through </a:t>
            </a:r>
            <a:r>
              <a:rPr lang="en-US" dirty="0"/>
              <a:t>Serial Communications with the </a:t>
            </a:r>
            <a:r>
              <a:rPr lang="en-US" b="1" dirty="0" err="1" smtClean="0"/>
              <a:t>Serial.readString</a:t>
            </a:r>
            <a:r>
              <a:rPr lang="en-US" b="1" dirty="0" smtClean="0"/>
              <a:t>() </a:t>
            </a:r>
            <a:r>
              <a:rPr lang="en-US" dirty="0" smtClean="0"/>
              <a:t>and is parsed.</a:t>
            </a:r>
          </a:p>
          <a:p>
            <a:pPr>
              <a:buFont typeface="Arial" panose="020B0604020202020204" pitchFamily="34" charset="0"/>
              <a:buChar char="•"/>
            </a:pPr>
            <a:r>
              <a:rPr lang="en-US" dirty="0" smtClean="0"/>
              <a:t>Parsed inputs determined the proper motor movements</a:t>
            </a:r>
            <a:endParaRPr lang="en-US" dirty="0"/>
          </a:p>
        </p:txBody>
      </p:sp>
    </p:spTree>
    <p:extLst>
      <p:ext uri="{BB962C8B-B14F-4D97-AF65-F5344CB8AC3E}">
        <p14:creationId xmlns:p14="http://schemas.microsoft.com/office/powerpoint/2010/main" val="265795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 </a:t>
            </a:r>
            <a:r>
              <a:rPr lang="en-US" dirty="0" smtClean="0"/>
              <a:t>Hardware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Bi-Polar Stepper Motor – Handles the actual turning of the cube </a:t>
            </a:r>
          </a:p>
          <a:p>
            <a:pPr lvl="1">
              <a:buFont typeface="Arial" panose="020B0604020202020204" pitchFamily="34" charset="0"/>
              <a:buChar char="•"/>
            </a:pPr>
            <a:r>
              <a:rPr lang="en-US" dirty="0" smtClean="0"/>
              <a:t>Uses </a:t>
            </a:r>
            <a:r>
              <a:rPr lang="en-US" dirty="0"/>
              <a:t>the </a:t>
            </a:r>
            <a:r>
              <a:rPr lang="en-US" dirty="0" smtClean="0"/>
              <a:t>L293D IC motor controller</a:t>
            </a:r>
          </a:p>
          <a:p>
            <a:pPr lvl="1">
              <a:buFont typeface="Arial" panose="020B0604020202020204" pitchFamily="34" charset="0"/>
              <a:buChar char="•"/>
            </a:pPr>
            <a:r>
              <a:rPr lang="en-US" dirty="0" smtClean="0"/>
              <a:t>Powered from two 9V batteries</a:t>
            </a:r>
          </a:p>
          <a:p>
            <a:pPr>
              <a:buFont typeface="Arial" panose="020B0604020202020204" pitchFamily="34" charset="0"/>
              <a:buChar char="•"/>
            </a:pPr>
            <a:r>
              <a:rPr lang="en-US" dirty="0" smtClean="0"/>
              <a:t>Servo – Controls the arm</a:t>
            </a:r>
          </a:p>
          <a:p>
            <a:pPr lvl="1">
              <a:buFont typeface="Arial" panose="020B0604020202020204" pitchFamily="34" charset="0"/>
              <a:buChar char="•"/>
            </a:pPr>
            <a:r>
              <a:rPr lang="en-US" dirty="0" smtClean="0"/>
              <a:t>The Arm handles – Tilting and holding the cube</a:t>
            </a:r>
          </a:p>
          <a:p>
            <a:pPr lvl="1">
              <a:buFont typeface="Arial" panose="020B0604020202020204" pitchFamily="34" charset="0"/>
              <a:buChar char="•"/>
            </a:pPr>
            <a:r>
              <a:rPr lang="en-US" dirty="0" smtClean="0"/>
              <a:t>Connected Directly into the Arduino</a:t>
            </a:r>
          </a:p>
          <a:p>
            <a:pPr>
              <a:buFont typeface="Arial" panose="020B0604020202020204" pitchFamily="34" charset="0"/>
              <a:buChar char="•"/>
            </a:pPr>
            <a:r>
              <a:rPr lang="en-US" dirty="0" smtClean="0"/>
              <a:t>Arduino – Handles the Input from the user</a:t>
            </a:r>
          </a:p>
          <a:p>
            <a:pPr lvl="1">
              <a:buFont typeface="Arial" panose="020B0604020202020204" pitchFamily="34" charset="0"/>
              <a:buChar char="•"/>
            </a:pPr>
            <a:r>
              <a:rPr lang="en-US" dirty="0" smtClean="0"/>
              <a:t>Powered by Computer</a:t>
            </a:r>
          </a:p>
          <a:p>
            <a:pPr>
              <a:buFont typeface="Arial" panose="020B0604020202020204" pitchFamily="34" charset="0"/>
              <a:buChar char="•"/>
            </a:pPr>
            <a:r>
              <a:rPr lang="en-US" dirty="0" smtClean="0"/>
              <a:t>The cube is manipulated using a series of Tilting and Twisting</a:t>
            </a:r>
            <a:endParaRPr lang="en-US" dirty="0"/>
          </a:p>
        </p:txBody>
      </p:sp>
    </p:spTree>
    <p:extLst>
      <p:ext uri="{BB962C8B-B14F-4D97-AF65-F5344CB8AC3E}">
        <p14:creationId xmlns:p14="http://schemas.microsoft.com/office/powerpoint/2010/main" val="376421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 L293D </a:t>
            </a:r>
          </a:p>
        </p:txBody>
      </p:sp>
      <p:sp>
        <p:nvSpPr>
          <p:cNvPr id="4" name="Content Placeholder 3"/>
          <p:cNvSpPr>
            <a:spLocks noGrp="1"/>
          </p:cNvSpPr>
          <p:nvPr>
            <p:ph idx="1"/>
          </p:nvPr>
        </p:nvSpPr>
        <p:spPr/>
        <p:txBody>
          <a:bodyPr/>
          <a:lstStyle/>
          <a:p>
            <a:pPr>
              <a:buFont typeface="Arial" panose="020B0604020202020204" pitchFamily="34" charset="0"/>
              <a:buChar char="•"/>
            </a:pPr>
            <a:r>
              <a:rPr lang="en-US" dirty="0" smtClean="0"/>
              <a:t>Motor Controller L293D – Dual H-Bridge Motor controller that handles the movement of the motor from the Arduino Input. Pins are attached accordingly to the motor and the Arduino (Pins 8,9,10,11)</a:t>
            </a:r>
          </a:p>
          <a:p>
            <a:pPr>
              <a:buFont typeface="Arial" panose="020B0604020202020204" pitchFamily="34" charset="0"/>
              <a:buChar char="•"/>
            </a:pPr>
            <a:endParaRPr lang="en-US" dirty="0"/>
          </a:p>
        </p:txBody>
      </p:sp>
      <p:pic>
        <p:nvPicPr>
          <p:cNvPr id="6" name="Picture 2" descr="http://maxembedded.files.wordpress.com/2011/06/l293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530" y="2751854"/>
            <a:ext cx="2857899" cy="273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213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1263</TotalTime>
  <Words>717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Rubik’s Cube Manipulator</vt:lpstr>
      <vt:lpstr>Objectives</vt:lpstr>
      <vt:lpstr>Purpose</vt:lpstr>
      <vt:lpstr>Real life application and Expansion</vt:lpstr>
      <vt:lpstr>Realtime and Embedded</vt:lpstr>
      <vt:lpstr>How does it work? - Software</vt:lpstr>
      <vt:lpstr>How does it work? - Software (Extra Details)</vt:lpstr>
      <vt:lpstr>How does it work? - Hardware</vt:lpstr>
      <vt:lpstr>How does it work? - L293D </vt:lpstr>
      <vt:lpstr>How does it work? - Turning The Cube.</vt:lpstr>
      <vt:lpstr>How does it work? - Tilting the cube</vt:lpstr>
      <vt:lpstr>Turning Pseudo Code</vt:lpstr>
      <vt:lpstr>Final Words and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Manipulator</dc:title>
  <dc:creator>Jules Manalang</dc:creator>
  <cp:lastModifiedBy>Jules Manalang</cp:lastModifiedBy>
  <cp:revision>20</cp:revision>
  <dcterms:created xsi:type="dcterms:W3CDTF">2014-12-05T03:52:52Z</dcterms:created>
  <dcterms:modified xsi:type="dcterms:W3CDTF">2014-12-06T23:42:38Z</dcterms:modified>
</cp:coreProperties>
</file>