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3"/>
  </p:notesMasterIdLst>
  <p:sldIdLst>
    <p:sldId id="256" r:id="rId2"/>
  </p:sldIdLst>
  <p:sldSz cx="32918400" cy="27432000"/>
  <p:notesSz cx="6858000" cy="9144000"/>
  <p:defaultTextStyle>
    <a:defPPr>
      <a:defRPr lang="en-US"/>
    </a:defPPr>
    <a:lvl1pPr marL="0" algn="l" defTabSz="1724284" rtl="0" eaLnBrk="1" latinLnBrk="0" hangingPunct="1">
      <a:defRPr sz="6800" kern="1200">
        <a:solidFill>
          <a:schemeClr val="tx1"/>
        </a:solidFill>
        <a:latin typeface="+mn-lt"/>
        <a:ea typeface="+mn-ea"/>
        <a:cs typeface="+mn-cs"/>
      </a:defRPr>
    </a:lvl1pPr>
    <a:lvl2pPr marL="1724284" algn="l" defTabSz="1724284" rtl="0" eaLnBrk="1" latinLnBrk="0" hangingPunct="1">
      <a:defRPr sz="6800" kern="1200">
        <a:solidFill>
          <a:schemeClr val="tx1"/>
        </a:solidFill>
        <a:latin typeface="+mn-lt"/>
        <a:ea typeface="+mn-ea"/>
        <a:cs typeface="+mn-cs"/>
      </a:defRPr>
    </a:lvl2pPr>
    <a:lvl3pPr marL="3448568" algn="l" defTabSz="1724284" rtl="0" eaLnBrk="1" latinLnBrk="0" hangingPunct="1">
      <a:defRPr sz="6800" kern="1200">
        <a:solidFill>
          <a:schemeClr val="tx1"/>
        </a:solidFill>
        <a:latin typeface="+mn-lt"/>
        <a:ea typeface="+mn-ea"/>
        <a:cs typeface="+mn-cs"/>
      </a:defRPr>
    </a:lvl3pPr>
    <a:lvl4pPr marL="5172852" algn="l" defTabSz="1724284" rtl="0" eaLnBrk="1" latinLnBrk="0" hangingPunct="1">
      <a:defRPr sz="6800" kern="1200">
        <a:solidFill>
          <a:schemeClr val="tx1"/>
        </a:solidFill>
        <a:latin typeface="+mn-lt"/>
        <a:ea typeface="+mn-ea"/>
        <a:cs typeface="+mn-cs"/>
      </a:defRPr>
    </a:lvl4pPr>
    <a:lvl5pPr marL="6897136" algn="l" defTabSz="1724284" rtl="0" eaLnBrk="1" latinLnBrk="0" hangingPunct="1">
      <a:defRPr sz="6800" kern="1200">
        <a:solidFill>
          <a:schemeClr val="tx1"/>
        </a:solidFill>
        <a:latin typeface="+mn-lt"/>
        <a:ea typeface="+mn-ea"/>
        <a:cs typeface="+mn-cs"/>
      </a:defRPr>
    </a:lvl5pPr>
    <a:lvl6pPr marL="8621420" algn="l" defTabSz="1724284" rtl="0" eaLnBrk="1" latinLnBrk="0" hangingPunct="1">
      <a:defRPr sz="6800" kern="1200">
        <a:solidFill>
          <a:schemeClr val="tx1"/>
        </a:solidFill>
        <a:latin typeface="+mn-lt"/>
        <a:ea typeface="+mn-ea"/>
        <a:cs typeface="+mn-cs"/>
      </a:defRPr>
    </a:lvl6pPr>
    <a:lvl7pPr marL="10345704" algn="l" defTabSz="1724284" rtl="0" eaLnBrk="1" latinLnBrk="0" hangingPunct="1">
      <a:defRPr sz="6800" kern="1200">
        <a:solidFill>
          <a:schemeClr val="tx1"/>
        </a:solidFill>
        <a:latin typeface="+mn-lt"/>
        <a:ea typeface="+mn-ea"/>
        <a:cs typeface="+mn-cs"/>
      </a:defRPr>
    </a:lvl7pPr>
    <a:lvl8pPr marL="12069989" algn="l" defTabSz="1724284" rtl="0" eaLnBrk="1" latinLnBrk="0" hangingPunct="1">
      <a:defRPr sz="6800" kern="1200">
        <a:solidFill>
          <a:schemeClr val="tx1"/>
        </a:solidFill>
        <a:latin typeface="+mn-lt"/>
        <a:ea typeface="+mn-ea"/>
        <a:cs typeface="+mn-cs"/>
      </a:defRPr>
    </a:lvl8pPr>
    <a:lvl9pPr marL="13794273" algn="l" defTabSz="1724284"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24D"/>
    <a:srgbClr val="F2A900"/>
    <a:srgbClr val="003A70"/>
    <a:srgbClr val="00703A"/>
    <a:srgbClr val="003AFF"/>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5" d="100"/>
          <a:sy n="65" d="100"/>
        </p:scale>
        <p:origin x="-80" y="-88"/>
      </p:cViewPr>
      <p:guideLst>
        <p:guide orient="horz" pos="8640"/>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61A32-5B33-A649-9B4A-2E93691ABA29}" type="datetimeFigureOut">
              <a:rPr lang="en-US" smtClean="0"/>
              <a:t>5/8/14</a:t>
            </a:fld>
            <a:endParaRPr lang="en-US"/>
          </a:p>
        </p:txBody>
      </p:sp>
      <p:sp>
        <p:nvSpPr>
          <p:cNvPr id="4" name="Slide Image Placeholder 3"/>
          <p:cNvSpPr>
            <a:spLocks noGrp="1" noRot="1" noChangeAspect="1"/>
          </p:cNvSpPr>
          <p:nvPr>
            <p:ph type="sldImg" idx="2"/>
          </p:nvPr>
        </p:nvSpPr>
        <p:spPr>
          <a:xfrm>
            <a:off x="1371600" y="685800"/>
            <a:ext cx="4114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B241C-4D92-2F4B-A825-E804D6224265}" type="slidenum">
              <a:rPr lang="en-US" smtClean="0"/>
              <a:t>‹#›</a:t>
            </a:fld>
            <a:endParaRPr lang="en-US"/>
          </a:p>
        </p:txBody>
      </p:sp>
    </p:spTree>
    <p:extLst>
      <p:ext uri="{BB962C8B-B14F-4D97-AF65-F5344CB8AC3E}">
        <p14:creationId xmlns:p14="http://schemas.microsoft.com/office/powerpoint/2010/main" val="34423372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6B241C-4D92-2F4B-A825-E804D6224265}" type="slidenum">
              <a:rPr lang="en-US" smtClean="0"/>
              <a:t>1</a:t>
            </a:fld>
            <a:endParaRPr lang="en-US"/>
          </a:p>
        </p:txBody>
      </p:sp>
    </p:spTree>
    <p:extLst>
      <p:ext uri="{BB962C8B-B14F-4D97-AF65-F5344CB8AC3E}">
        <p14:creationId xmlns:p14="http://schemas.microsoft.com/office/powerpoint/2010/main" val="171154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5CA996-B496-394D-A2BF-40E1B6D9E4AC}"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28437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5CA996-B496-394D-A2BF-40E1B6D9E4AC}"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8985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098554"/>
            <a:ext cx="740664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098554"/>
            <a:ext cx="2167128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5CA996-B496-394D-A2BF-40E1B6D9E4AC}"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131035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5CA996-B496-394D-A2BF-40E1B6D9E4AC}"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32130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CA996-B496-394D-A2BF-40E1B6D9E4AC}"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84990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6400802"/>
            <a:ext cx="14538960" cy="18103852"/>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6400802"/>
            <a:ext cx="14538960" cy="18103852"/>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5CA996-B496-394D-A2BF-40E1B6D9E4AC}" type="datetimeFigureOut">
              <a:rPr lang="en-US" smtClean="0"/>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69066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5CA996-B496-394D-A2BF-40E1B6D9E4AC}" type="datetimeFigureOut">
              <a:rPr lang="en-US" smtClean="0"/>
              <a:t>5/8/14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306968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5CA996-B496-394D-A2BF-40E1B6D9E4AC}" type="datetimeFigureOut">
              <a:rPr lang="en-US" smtClean="0"/>
              <a:t>5/8/14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17677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CA996-B496-394D-A2BF-40E1B6D9E4AC}" type="datetimeFigureOut">
              <a:rPr lang="en-US" smtClean="0"/>
              <a:t>5/8/14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362037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CA996-B496-394D-A2BF-40E1B6D9E4AC}" type="datetimeFigureOut">
              <a:rPr lang="en-US" smtClean="0"/>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8883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CA996-B496-394D-A2BF-40E1B6D9E4AC}" type="datetimeFigureOut">
              <a:rPr lang="en-US" smtClean="0"/>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6AD07-C5D8-F24B-B756-EDA5453BE282}" type="slidenum">
              <a:rPr lang="en-US" smtClean="0"/>
              <a:t>‹#›</a:t>
            </a:fld>
            <a:endParaRPr lang="en-US"/>
          </a:p>
        </p:txBody>
      </p:sp>
    </p:spTree>
    <p:extLst>
      <p:ext uri="{BB962C8B-B14F-4D97-AF65-F5344CB8AC3E}">
        <p14:creationId xmlns:p14="http://schemas.microsoft.com/office/powerpoint/2010/main" val="17289398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AA5CA996-B496-394D-A2BF-40E1B6D9E4AC}" type="datetimeFigureOut">
              <a:rPr lang="en-US" smtClean="0"/>
              <a:t>5/8/14</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9466AD07-C5D8-F24B-B756-EDA5453BE282}" type="slidenum">
              <a:rPr lang="en-US" smtClean="0"/>
              <a:t>‹#›</a:t>
            </a:fld>
            <a:endParaRPr lang="en-US"/>
          </a:p>
        </p:txBody>
      </p:sp>
    </p:spTree>
    <p:extLst>
      <p:ext uri="{BB962C8B-B14F-4D97-AF65-F5344CB8AC3E}">
        <p14:creationId xmlns:p14="http://schemas.microsoft.com/office/powerpoint/2010/main" val="290073624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ctr" defTabSz="1724284"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1724284" rtl="0" eaLnBrk="1" latinLnBrk="0" hangingPunct="1">
        <a:spcBef>
          <a:spcPct val="20000"/>
        </a:spcBef>
        <a:buFont typeface="Arial"/>
        <a:buChar char="•"/>
        <a:defRPr sz="12100" kern="1200">
          <a:solidFill>
            <a:schemeClr val="tx1"/>
          </a:solidFill>
          <a:latin typeface="+mn-lt"/>
          <a:ea typeface="+mn-ea"/>
          <a:cs typeface="+mn-cs"/>
        </a:defRPr>
      </a:lvl1pPr>
      <a:lvl2pPr marL="2801962" indent="-1077678" algn="l" defTabSz="1724284" rtl="0" eaLnBrk="1" latinLnBrk="0" hangingPunct="1">
        <a:spcBef>
          <a:spcPct val="20000"/>
        </a:spcBef>
        <a:buFont typeface="Arial"/>
        <a:buChar char="–"/>
        <a:defRPr sz="10600" kern="1200">
          <a:solidFill>
            <a:schemeClr val="tx1"/>
          </a:solidFill>
          <a:latin typeface="+mn-lt"/>
          <a:ea typeface="+mn-ea"/>
          <a:cs typeface="+mn-cs"/>
        </a:defRPr>
      </a:lvl2pPr>
      <a:lvl3pPr marL="4310710" indent="-862142" algn="l" defTabSz="1724284" rtl="0" eaLnBrk="1" latinLnBrk="0" hangingPunct="1">
        <a:spcBef>
          <a:spcPct val="20000"/>
        </a:spcBef>
        <a:buFont typeface="Arial"/>
        <a:buChar char="•"/>
        <a:defRPr sz="9100" kern="1200">
          <a:solidFill>
            <a:schemeClr val="tx1"/>
          </a:solidFill>
          <a:latin typeface="+mn-lt"/>
          <a:ea typeface="+mn-ea"/>
          <a:cs typeface="+mn-cs"/>
        </a:defRPr>
      </a:lvl3pPr>
      <a:lvl4pPr marL="6034994" indent="-862142" algn="l" defTabSz="1724284" rtl="0" eaLnBrk="1" latinLnBrk="0" hangingPunct="1">
        <a:spcBef>
          <a:spcPct val="20000"/>
        </a:spcBef>
        <a:buFont typeface="Arial"/>
        <a:buChar char="–"/>
        <a:defRPr sz="7500" kern="1200">
          <a:solidFill>
            <a:schemeClr val="tx1"/>
          </a:solidFill>
          <a:latin typeface="+mn-lt"/>
          <a:ea typeface="+mn-ea"/>
          <a:cs typeface="+mn-cs"/>
        </a:defRPr>
      </a:lvl4pPr>
      <a:lvl5pPr marL="7759278" indent="-862142" algn="l" defTabSz="1724284" rtl="0" eaLnBrk="1" latinLnBrk="0" hangingPunct="1">
        <a:spcBef>
          <a:spcPct val="20000"/>
        </a:spcBef>
        <a:buFont typeface="Arial"/>
        <a:buChar char="»"/>
        <a:defRPr sz="7500" kern="1200">
          <a:solidFill>
            <a:schemeClr val="tx1"/>
          </a:solidFill>
          <a:latin typeface="+mn-lt"/>
          <a:ea typeface="+mn-ea"/>
          <a:cs typeface="+mn-cs"/>
        </a:defRPr>
      </a:lvl5pPr>
      <a:lvl6pPr marL="9483562" indent="-862142" algn="l" defTabSz="1724284" rtl="0" eaLnBrk="1" latinLnBrk="0" hangingPunct="1">
        <a:spcBef>
          <a:spcPct val="20000"/>
        </a:spcBef>
        <a:buFont typeface="Arial"/>
        <a:buChar char="•"/>
        <a:defRPr sz="7500" kern="1200">
          <a:solidFill>
            <a:schemeClr val="tx1"/>
          </a:solidFill>
          <a:latin typeface="+mn-lt"/>
          <a:ea typeface="+mn-ea"/>
          <a:cs typeface="+mn-cs"/>
        </a:defRPr>
      </a:lvl6pPr>
      <a:lvl7pPr marL="11207847" indent="-862142" algn="l" defTabSz="1724284" rtl="0" eaLnBrk="1" latinLnBrk="0" hangingPunct="1">
        <a:spcBef>
          <a:spcPct val="20000"/>
        </a:spcBef>
        <a:buFont typeface="Arial"/>
        <a:buChar char="•"/>
        <a:defRPr sz="7500" kern="1200">
          <a:solidFill>
            <a:schemeClr val="tx1"/>
          </a:solidFill>
          <a:latin typeface="+mn-lt"/>
          <a:ea typeface="+mn-ea"/>
          <a:cs typeface="+mn-cs"/>
        </a:defRPr>
      </a:lvl7pPr>
      <a:lvl8pPr marL="12932131" indent="-862142" algn="l" defTabSz="1724284" rtl="0" eaLnBrk="1" latinLnBrk="0" hangingPunct="1">
        <a:spcBef>
          <a:spcPct val="20000"/>
        </a:spcBef>
        <a:buFont typeface="Arial"/>
        <a:buChar char="•"/>
        <a:defRPr sz="7500" kern="1200">
          <a:solidFill>
            <a:schemeClr val="tx1"/>
          </a:solidFill>
          <a:latin typeface="+mn-lt"/>
          <a:ea typeface="+mn-ea"/>
          <a:cs typeface="+mn-cs"/>
        </a:defRPr>
      </a:lvl8pPr>
      <a:lvl9pPr marL="14656415" indent="-862142" algn="l" defTabSz="1724284" rtl="0" eaLnBrk="1" latinLnBrk="0" hangingPunct="1">
        <a:spcBef>
          <a:spcPct val="20000"/>
        </a:spcBef>
        <a:buFont typeface="Arial"/>
        <a:buChar char="•"/>
        <a:defRPr sz="7500" kern="1200">
          <a:solidFill>
            <a:schemeClr val="tx1"/>
          </a:solidFill>
          <a:latin typeface="+mn-lt"/>
          <a:ea typeface="+mn-ea"/>
          <a:cs typeface="+mn-cs"/>
        </a:defRPr>
      </a:lvl9pPr>
    </p:bodyStyle>
    <p:otherStyle>
      <a:defPPr>
        <a:defRPr lang="en-US"/>
      </a:defPPr>
      <a:lvl1pPr marL="0" algn="l" defTabSz="1724284" rtl="0" eaLnBrk="1" latinLnBrk="0" hangingPunct="1">
        <a:defRPr sz="6800" kern="1200">
          <a:solidFill>
            <a:schemeClr val="tx1"/>
          </a:solidFill>
          <a:latin typeface="+mn-lt"/>
          <a:ea typeface="+mn-ea"/>
          <a:cs typeface="+mn-cs"/>
        </a:defRPr>
      </a:lvl1pPr>
      <a:lvl2pPr marL="1724284" algn="l" defTabSz="1724284" rtl="0" eaLnBrk="1" latinLnBrk="0" hangingPunct="1">
        <a:defRPr sz="6800" kern="1200">
          <a:solidFill>
            <a:schemeClr val="tx1"/>
          </a:solidFill>
          <a:latin typeface="+mn-lt"/>
          <a:ea typeface="+mn-ea"/>
          <a:cs typeface="+mn-cs"/>
        </a:defRPr>
      </a:lvl2pPr>
      <a:lvl3pPr marL="3448568" algn="l" defTabSz="1724284" rtl="0" eaLnBrk="1" latinLnBrk="0" hangingPunct="1">
        <a:defRPr sz="6800" kern="1200">
          <a:solidFill>
            <a:schemeClr val="tx1"/>
          </a:solidFill>
          <a:latin typeface="+mn-lt"/>
          <a:ea typeface="+mn-ea"/>
          <a:cs typeface="+mn-cs"/>
        </a:defRPr>
      </a:lvl3pPr>
      <a:lvl4pPr marL="5172852" algn="l" defTabSz="1724284" rtl="0" eaLnBrk="1" latinLnBrk="0" hangingPunct="1">
        <a:defRPr sz="6800" kern="1200">
          <a:solidFill>
            <a:schemeClr val="tx1"/>
          </a:solidFill>
          <a:latin typeface="+mn-lt"/>
          <a:ea typeface="+mn-ea"/>
          <a:cs typeface="+mn-cs"/>
        </a:defRPr>
      </a:lvl4pPr>
      <a:lvl5pPr marL="6897136" algn="l" defTabSz="1724284" rtl="0" eaLnBrk="1" latinLnBrk="0" hangingPunct="1">
        <a:defRPr sz="6800" kern="1200">
          <a:solidFill>
            <a:schemeClr val="tx1"/>
          </a:solidFill>
          <a:latin typeface="+mn-lt"/>
          <a:ea typeface="+mn-ea"/>
          <a:cs typeface="+mn-cs"/>
        </a:defRPr>
      </a:lvl5pPr>
      <a:lvl6pPr marL="8621420" algn="l" defTabSz="1724284" rtl="0" eaLnBrk="1" latinLnBrk="0" hangingPunct="1">
        <a:defRPr sz="6800" kern="1200">
          <a:solidFill>
            <a:schemeClr val="tx1"/>
          </a:solidFill>
          <a:latin typeface="+mn-lt"/>
          <a:ea typeface="+mn-ea"/>
          <a:cs typeface="+mn-cs"/>
        </a:defRPr>
      </a:lvl6pPr>
      <a:lvl7pPr marL="10345704" algn="l" defTabSz="1724284" rtl="0" eaLnBrk="1" latinLnBrk="0" hangingPunct="1">
        <a:defRPr sz="6800" kern="1200">
          <a:solidFill>
            <a:schemeClr val="tx1"/>
          </a:solidFill>
          <a:latin typeface="+mn-lt"/>
          <a:ea typeface="+mn-ea"/>
          <a:cs typeface="+mn-cs"/>
        </a:defRPr>
      </a:lvl7pPr>
      <a:lvl8pPr marL="12069989" algn="l" defTabSz="1724284" rtl="0" eaLnBrk="1" latinLnBrk="0" hangingPunct="1">
        <a:defRPr sz="6800" kern="1200">
          <a:solidFill>
            <a:schemeClr val="tx1"/>
          </a:solidFill>
          <a:latin typeface="+mn-lt"/>
          <a:ea typeface="+mn-ea"/>
          <a:cs typeface="+mn-cs"/>
        </a:defRPr>
      </a:lvl8pPr>
      <a:lvl9pPr marL="13794273" algn="l" defTabSz="1724284"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8933" y="13044963"/>
            <a:ext cx="11859267" cy="7563353"/>
          </a:xfrm>
          <a:prstGeom prst="rect">
            <a:avLst/>
          </a:prstGeom>
          <a:noFill/>
        </p:spPr>
        <p:txBody>
          <a:bodyPr wrap="square" rtlCol="0">
            <a:spAutoFit/>
          </a:bodyPr>
          <a:lstStyle/>
          <a:p>
            <a:pPr>
              <a:lnSpc>
                <a:spcPct val="110000"/>
              </a:lnSpc>
            </a:pPr>
            <a:r>
              <a:rPr lang="en-US" sz="5500" b="1" dirty="0" smtClean="0">
                <a:solidFill>
                  <a:srgbClr val="003A70"/>
                </a:solidFill>
              </a:rPr>
              <a:t>Beer Advocate Data Sets</a:t>
            </a:r>
          </a:p>
          <a:p>
            <a:pPr marL="857250" indent="-857250">
              <a:lnSpc>
                <a:spcPct val="110000"/>
              </a:lnSpc>
              <a:buClr>
                <a:srgbClr val="F2A900"/>
              </a:buClr>
              <a:buFont typeface="Wingdings" charset="2"/>
              <a:buChar char="§"/>
            </a:pPr>
            <a:r>
              <a:rPr lang="en-US" sz="4300" dirty="0" smtClean="0">
                <a:solidFill>
                  <a:srgbClr val="003A70"/>
                </a:solidFill>
              </a:rPr>
              <a:t>A 1.5GB text file with over 1.5 million reviews from Jan 1998 until Nov 2011. </a:t>
            </a:r>
          </a:p>
          <a:p>
            <a:pPr marL="857250" indent="-857250">
              <a:lnSpc>
                <a:spcPct val="110000"/>
              </a:lnSpc>
              <a:buClr>
                <a:srgbClr val="F2A900"/>
              </a:buClr>
              <a:buFont typeface="Wingdings" charset="2"/>
              <a:buChar char="§"/>
            </a:pPr>
            <a:r>
              <a:rPr lang="en-US" sz="4300" dirty="0" smtClean="0">
                <a:solidFill>
                  <a:srgbClr val="003A70"/>
                </a:solidFill>
              </a:rPr>
              <a:t>Data found through Stanford SNAP</a:t>
            </a:r>
            <a:endParaRPr lang="en-US" sz="4300" dirty="0">
              <a:solidFill>
                <a:srgbClr val="003A70"/>
              </a:solidFill>
            </a:endParaRPr>
          </a:p>
          <a:p>
            <a:pPr marL="857250" indent="-857250">
              <a:lnSpc>
                <a:spcPct val="110000"/>
              </a:lnSpc>
              <a:buClr>
                <a:srgbClr val="F2A900"/>
              </a:buClr>
              <a:buFont typeface="Wingdings" charset="2"/>
              <a:buChar char="§"/>
            </a:pPr>
            <a:r>
              <a:rPr lang="en-US" sz="4300" dirty="0" smtClean="0">
                <a:solidFill>
                  <a:srgbClr val="003A70"/>
                </a:solidFill>
              </a:rPr>
              <a:t>Schema for the dataset [beer name, beer id, brewer id, ABV, beer style, apperence score, aroma score, palate score, taste score, profile name, and review text]</a:t>
            </a:r>
          </a:p>
          <a:p>
            <a:pPr marL="857250" indent="-857250">
              <a:lnSpc>
                <a:spcPct val="110000"/>
              </a:lnSpc>
              <a:buClr>
                <a:srgbClr val="F2A900"/>
              </a:buClr>
              <a:buFont typeface="Wingdings" charset="2"/>
              <a:buChar char="§"/>
            </a:pPr>
            <a:r>
              <a:rPr lang="en-US" sz="4300" dirty="0" smtClean="0">
                <a:solidFill>
                  <a:srgbClr val="003A70"/>
                </a:solidFill>
              </a:rPr>
              <a:t>Second dataset was manually collected from beer advocate to find all 39 Bay </a:t>
            </a:r>
            <a:r>
              <a:rPr lang="en-US" sz="4300" dirty="0">
                <a:solidFill>
                  <a:srgbClr val="003A70"/>
                </a:solidFill>
              </a:rPr>
              <a:t>A</a:t>
            </a:r>
            <a:r>
              <a:rPr lang="en-US" sz="4300" dirty="0" smtClean="0">
                <a:solidFill>
                  <a:srgbClr val="003A70"/>
                </a:solidFill>
              </a:rPr>
              <a:t>rea brewers.</a:t>
            </a:r>
          </a:p>
        </p:txBody>
      </p:sp>
      <p:sp>
        <p:nvSpPr>
          <p:cNvPr id="32" name="TextBox 31"/>
          <p:cNvSpPr txBox="1"/>
          <p:nvPr/>
        </p:nvSpPr>
        <p:spPr>
          <a:xfrm>
            <a:off x="408933" y="20498947"/>
            <a:ext cx="11859267" cy="7555915"/>
          </a:xfrm>
          <a:prstGeom prst="rect">
            <a:avLst/>
          </a:prstGeom>
          <a:noFill/>
        </p:spPr>
        <p:txBody>
          <a:bodyPr wrap="square" rtlCol="0">
            <a:spAutoFit/>
          </a:bodyPr>
          <a:lstStyle/>
          <a:p>
            <a:r>
              <a:rPr lang="en-US" sz="5500" b="1" dirty="0" smtClean="0">
                <a:solidFill>
                  <a:srgbClr val="003A70"/>
                </a:solidFill>
              </a:rPr>
              <a:t>Data Cleaning &amp; Integration </a:t>
            </a:r>
            <a:endParaRPr lang="en-US" dirty="0" smtClean="0">
              <a:solidFill>
                <a:srgbClr val="003A70"/>
              </a:solidFill>
            </a:endParaRPr>
          </a:p>
          <a:p>
            <a:pPr marL="857250" indent="-857250">
              <a:buClr>
                <a:srgbClr val="F2A900"/>
              </a:buClr>
              <a:buFont typeface="Wingdings" charset="2"/>
              <a:buChar char="§"/>
            </a:pPr>
            <a:r>
              <a:rPr lang="en-US" sz="4300" dirty="0" smtClean="0">
                <a:solidFill>
                  <a:srgbClr val="003A70"/>
                </a:solidFill>
              </a:rPr>
              <a:t>Created our own script to parse the data text file into a </a:t>
            </a:r>
            <a:r>
              <a:rPr lang="en-US" sz="4300" dirty="0">
                <a:solidFill>
                  <a:srgbClr val="003A70"/>
                </a:solidFill>
              </a:rPr>
              <a:t>proper CSV file.</a:t>
            </a:r>
          </a:p>
          <a:p>
            <a:pPr marL="857250" indent="-857250">
              <a:buClr>
                <a:srgbClr val="F2A900"/>
              </a:buClr>
              <a:buFont typeface="Wingdings" charset="2"/>
              <a:buChar char="§"/>
            </a:pPr>
            <a:r>
              <a:rPr lang="en-US" sz="4300" dirty="0">
                <a:solidFill>
                  <a:srgbClr val="003A70"/>
                </a:solidFill>
              </a:rPr>
              <a:t>Deloveped a parser to handle the large text file, and to help us better analyze the data.</a:t>
            </a:r>
          </a:p>
          <a:p>
            <a:pPr marL="857250" indent="-857250">
              <a:buClr>
                <a:srgbClr val="F2A900"/>
              </a:buClr>
              <a:buFont typeface="Wingdings" charset="2"/>
              <a:buChar char="§"/>
            </a:pPr>
            <a:r>
              <a:rPr lang="en-US" sz="4300" dirty="0">
                <a:solidFill>
                  <a:srgbClr val="003A70"/>
                </a:solidFill>
              </a:rPr>
              <a:t>Our parser helped us clean the data, and discover punctuation in string values of the data that interfered with iPython</a:t>
            </a:r>
            <a:r>
              <a:rPr lang="en-US" sz="4300" dirty="0" smtClean="0">
                <a:solidFill>
                  <a:srgbClr val="003A70"/>
                </a:solidFill>
              </a:rPr>
              <a:t>.</a:t>
            </a:r>
          </a:p>
          <a:p>
            <a:pPr marL="857250" indent="-857250">
              <a:buClr>
                <a:srgbClr val="F2A900"/>
              </a:buClr>
              <a:buFont typeface="Wingdings" charset="2"/>
              <a:buChar char="§"/>
            </a:pPr>
            <a:r>
              <a:rPr lang="en-US" sz="4300" dirty="0" smtClean="0">
                <a:solidFill>
                  <a:srgbClr val="003A70"/>
                </a:solidFill>
              </a:rPr>
              <a:t>OpenRefine help us better understand our data.</a:t>
            </a:r>
            <a:endParaRPr lang="en-US" sz="4300" dirty="0">
              <a:solidFill>
                <a:srgbClr val="003A70"/>
              </a:solidFill>
            </a:endParaRPr>
          </a:p>
          <a:p>
            <a:pPr marL="857250" indent="-857250">
              <a:buClr>
                <a:srgbClr val="F2A900"/>
              </a:buClr>
              <a:buFont typeface="Wingdings" charset="2"/>
              <a:buChar char="§"/>
            </a:pPr>
            <a:endParaRPr lang="en-US" sz="4300" dirty="0" smtClean="0">
              <a:solidFill>
                <a:srgbClr val="003A70"/>
              </a:solidFill>
            </a:endParaRPr>
          </a:p>
          <a:p>
            <a:pPr marL="857250" indent="-857250">
              <a:buClr>
                <a:srgbClr val="F2A900"/>
              </a:buClr>
              <a:buFont typeface="Wingdings" charset="2"/>
              <a:buChar char="§"/>
            </a:pPr>
            <a:endParaRPr lang="en-US" sz="4300" dirty="0" smtClean="0">
              <a:solidFill>
                <a:srgbClr val="003A70"/>
              </a:solidFill>
            </a:endParaRPr>
          </a:p>
        </p:txBody>
      </p:sp>
      <p:sp>
        <p:nvSpPr>
          <p:cNvPr id="43" name="TextBox 42"/>
          <p:cNvSpPr txBox="1"/>
          <p:nvPr/>
        </p:nvSpPr>
        <p:spPr>
          <a:xfrm>
            <a:off x="13462000" y="5156200"/>
            <a:ext cx="184666" cy="1138773"/>
          </a:xfrm>
          <a:prstGeom prst="rect">
            <a:avLst/>
          </a:prstGeom>
          <a:noFill/>
        </p:spPr>
        <p:txBody>
          <a:bodyPr wrap="none" rtlCol="0">
            <a:spAutoFit/>
          </a:bodyPr>
          <a:lstStyle/>
          <a:p>
            <a:endParaRPr lang="en-US" b="1" dirty="0"/>
          </a:p>
        </p:txBody>
      </p:sp>
      <p:sp>
        <p:nvSpPr>
          <p:cNvPr id="44" name="Rectangle 43"/>
          <p:cNvSpPr/>
          <p:nvPr/>
        </p:nvSpPr>
        <p:spPr>
          <a:xfrm>
            <a:off x="16493408" y="2864512"/>
            <a:ext cx="184666" cy="938719"/>
          </a:xfrm>
          <a:prstGeom prst="rect">
            <a:avLst/>
          </a:prstGeom>
        </p:spPr>
        <p:txBody>
          <a:bodyPr wrap="none">
            <a:spAutoFit/>
          </a:bodyPr>
          <a:lstStyle/>
          <a:p>
            <a:pPr lvl="0"/>
            <a:endParaRPr lang="en-US" sz="5500" b="1" dirty="0">
              <a:solidFill>
                <a:srgbClr val="003A70"/>
              </a:solidFill>
            </a:endParaRPr>
          </a:p>
        </p:txBody>
      </p:sp>
      <p:sp>
        <p:nvSpPr>
          <p:cNvPr id="46" name="TextBox 45"/>
          <p:cNvSpPr txBox="1"/>
          <p:nvPr/>
        </p:nvSpPr>
        <p:spPr>
          <a:xfrm>
            <a:off x="15290800" y="5994400"/>
            <a:ext cx="184666" cy="1138773"/>
          </a:xfrm>
          <a:prstGeom prst="rect">
            <a:avLst/>
          </a:prstGeom>
          <a:noFill/>
        </p:spPr>
        <p:txBody>
          <a:bodyPr wrap="none" rtlCol="0">
            <a:spAutoFit/>
          </a:bodyPr>
          <a:lstStyle/>
          <a:p>
            <a:endParaRPr lang="en-US" dirty="0"/>
          </a:p>
        </p:txBody>
      </p:sp>
      <p:sp>
        <p:nvSpPr>
          <p:cNvPr id="61" name="TextBox 60"/>
          <p:cNvSpPr txBox="1"/>
          <p:nvPr/>
        </p:nvSpPr>
        <p:spPr>
          <a:xfrm>
            <a:off x="12462573" y="10724581"/>
            <a:ext cx="12390071" cy="938719"/>
          </a:xfrm>
          <a:prstGeom prst="rect">
            <a:avLst/>
          </a:prstGeom>
          <a:noFill/>
        </p:spPr>
        <p:txBody>
          <a:bodyPr wrap="square" rtlCol="0">
            <a:spAutoFit/>
          </a:bodyPr>
          <a:lstStyle/>
          <a:p>
            <a:pPr algn="ctr"/>
            <a:r>
              <a:rPr lang="en-US" sz="5500" b="1" dirty="0" smtClean="0">
                <a:solidFill>
                  <a:srgbClr val="003A70"/>
                </a:solidFill>
              </a:rPr>
              <a:t>Data Graphs</a:t>
            </a:r>
          </a:p>
        </p:txBody>
      </p:sp>
      <p:sp>
        <p:nvSpPr>
          <p:cNvPr id="62" name="TextBox 61"/>
          <p:cNvSpPr txBox="1"/>
          <p:nvPr/>
        </p:nvSpPr>
        <p:spPr>
          <a:xfrm>
            <a:off x="24658271" y="2585533"/>
            <a:ext cx="8056930" cy="11983027"/>
          </a:xfrm>
          <a:prstGeom prst="rect">
            <a:avLst/>
          </a:prstGeom>
          <a:noFill/>
        </p:spPr>
        <p:txBody>
          <a:bodyPr wrap="square" rtlCol="0">
            <a:spAutoFit/>
          </a:bodyPr>
          <a:lstStyle/>
          <a:p>
            <a:pPr algn="ctr">
              <a:lnSpc>
                <a:spcPct val="110000"/>
              </a:lnSpc>
            </a:pPr>
            <a:r>
              <a:rPr lang="en-US" sz="3700" b="1" dirty="0" smtClean="0">
                <a:solidFill>
                  <a:srgbClr val="003A70"/>
                </a:solidFill>
              </a:rPr>
              <a:t>Challenges &amp; Lessons</a:t>
            </a:r>
          </a:p>
          <a:p>
            <a:pPr marL="685800" indent="-685800">
              <a:lnSpc>
                <a:spcPct val="110000"/>
              </a:lnSpc>
              <a:buClr>
                <a:srgbClr val="F2A900"/>
              </a:buClr>
              <a:buFont typeface="Wingdings" charset="2"/>
              <a:buChar char="§"/>
            </a:pPr>
            <a:r>
              <a:rPr lang="en-US" sz="3700" dirty="0" smtClean="0">
                <a:solidFill>
                  <a:srgbClr val="003A70"/>
                </a:solidFill>
              </a:rPr>
              <a:t>Our large dataset is a 1.2GB text file that kept crashing our VM’s.</a:t>
            </a:r>
          </a:p>
          <a:p>
            <a:pPr marL="685800" indent="-685800">
              <a:lnSpc>
                <a:spcPct val="110000"/>
              </a:lnSpc>
              <a:buClr>
                <a:srgbClr val="F2A900"/>
              </a:buClr>
              <a:buFont typeface="Wingdings" charset="2"/>
              <a:buChar char="§"/>
            </a:pPr>
            <a:r>
              <a:rPr lang="en-US" sz="3700" dirty="0" smtClean="0">
                <a:solidFill>
                  <a:srgbClr val="003A70"/>
                </a:solidFill>
              </a:rPr>
              <a:t>Our dataset is outdated which casued problems, since new beers are constanally being released, and </a:t>
            </a:r>
            <a:r>
              <a:rPr lang="en-US" sz="3700" dirty="0">
                <a:solidFill>
                  <a:srgbClr val="003A70"/>
                </a:solidFill>
              </a:rPr>
              <a:t>old ones are discontinued.</a:t>
            </a:r>
          </a:p>
          <a:p>
            <a:pPr marL="685800" indent="-685800">
              <a:lnSpc>
                <a:spcPct val="110000"/>
              </a:lnSpc>
              <a:buClr>
                <a:srgbClr val="F2A900"/>
              </a:buClr>
              <a:buFont typeface="Wingdings" charset="2"/>
              <a:buChar char="§"/>
            </a:pPr>
            <a:r>
              <a:rPr lang="en-US" sz="3700" dirty="0">
                <a:solidFill>
                  <a:srgbClr val="003A70"/>
                </a:solidFill>
              </a:rPr>
              <a:t>While we all consider ourselves to be decently familiar with broad beer style categories, we soon realized that the level of detail present in Beer Advocate’s classifications were far beyond our understanding. Thus, we had to conduct extensive online research about beer styles so that we could accurately reclassify them into broader, more approachable categories.</a:t>
            </a:r>
          </a:p>
          <a:p>
            <a:pPr marL="685800" indent="-685800">
              <a:lnSpc>
                <a:spcPct val="110000"/>
              </a:lnSpc>
              <a:buClr>
                <a:srgbClr val="F2A900"/>
              </a:buClr>
              <a:buFont typeface="Wingdings" charset="2"/>
              <a:buChar char="§"/>
            </a:pPr>
            <a:endParaRPr lang="en-US" sz="3700" dirty="0" smtClean="0">
              <a:solidFill>
                <a:srgbClr val="003A70"/>
              </a:solidFill>
            </a:endParaRPr>
          </a:p>
        </p:txBody>
      </p:sp>
      <p:pic>
        <p:nvPicPr>
          <p:cNvPr id="10" name="Picture 9" descr="Screen Shot 2014-05-07 at 9.11.09 P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462573" y="3587111"/>
            <a:ext cx="6025786" cy="3783713"/>
          </a:xfrm>
          <a:prstGeom prst="rect">
            <a:avLst/>
          </a:prstGeom>
        </p:spPr>
      </p:pic>
      <p:pic>
        <p:nvPicPr>
          <p:cNvPr id="12" name="Picture 11" descr="Screen Shot 2014-05-07 at 9.02.07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8677994" y="3443712"/>
            <a:ext cx="5805084" cy="4343940"/>
          </a:xfrm>
          <a:prstGeom prst="rect">
            <a:avLst/>
          </a:prstGeom>
        </p:spPr>
      </p:pic>
      <p:sp>
        <p:nvSpPr>
          <p:cNvPr id="13" name="TextBox 12"/>
          <p:cNvSpPr txBox="1"/>
          <p:nvPr/>
        </p:nvSpPr>
        <p:spPr>
          <a:xfrm>
            <a:off x="17293125" y="9278769"/>
            <a:ext cx="184666" cy="1138773"/>
          </a:xfrm>
          <a:prstGeom prst="rect">
            <a:avLst/>
          </a:prstGeom>
          <a:noFill/>
        </p:spPr>
        <p:txBody>
          <a:bodyPr wrap="none" rtlCol="0">
            <a:spAutoFit/>
          </a:bodyPr>
          <a:lstStyle/>
          <a:p>
            <a:endParaRPr lang="en-US" dirty="0"/>
          </a:p>
        </p:txBody>
      </p:sp>
      <p:sp>
        <p:nvSpPr>
          <p:cNvPr id="16" name="Rectangle 15"/>
          <p:cNvSpPr/>
          <p:nvPr/>
        </p:nvSpPr>
        <p:spPr>
          <a:xfrm>
            <a:off x="12462573" y="2583615"/>
            <a:ext cx="12210147" cy="8071183"/>
          </a:xfrm>
          <a:prstGeom prst="rect">
            <a:avLst/>
          </a:prstGeom>
        </p:spPr>
        <p:txBody>
          <a:bodyPr wrap="square">
            <a:spAutoFit/>
          </a:bodyPr>
          <a:lstStyle/>
          <a:p>
            <a:pPr lvl="0" algn="ctr"/>
            <a:r>
              <a:rPr lang="en-US" sz="5500" b="1" dirty="0" smtClean="0">
                <a:solidFill>
                  <a:srgbClr val="003A70"/>
                </a:solidFill>
              </a:rPr>
              <a:t>Application</a:t>
            </a:r>
          </a:p>
          <a:p>
            <a:pPr lvl="0" algn="ctr"/>
            <a:endParaRPr lang="en-US" sz="5500" b="1" dirty="0">
              <a:solidFill>
                <a:srgbClr val="003A70"/>
              </a:solidFill>
            </a:endParaRPr>
          </a:p>
          <a:p>
            <a:pPr lvl="0" algn="ctr"/>
            <a:endParaRPr lang="en-US" sz="5500" b="1" dirty="0" smtClean="0">
              <a:solidFill>
                <a:srgbClr val="003A70"/>
              </a:solidFill>
            </a:endParaRPr>
          </a:p>
          <a:p>
            <a:pPr lvl="0" algn="ctr"/>
            <a:endParaRPr lang="en-US" sz="5500" b="1" dirty="0">
              <a:solidFill>
                <a:srgbClr val="003A70"/>
              </a:solidFill>
            </a:endParaRPr>
          </a:p>
          <a:p>
            <a:pPr lvl="0" algn="ctr"/>
            <a:endParaRPr lang="en-US" sz="5500" b="1" dirty="0" smtClean="0">
              <a:solidFill>
                <a:srgbClr val="003A70"/>
              </a:solidFill>
            </a:endParaRPr>
          </a:p>
          <a:p>
            <a:pPr lvl="0" algn="ctr"/>
            <a:endParaRPr lang="en-US" sz="5500" b="1" dirty="0">
              <a:solidFill>
                <a:srgbClr val="003A70"/>
              </a:solidFill>
            </a:endParaRPr>
          </a:p>
          <a:p>
            <a:pPr marL="685800" indent="-685800">
              <a:lnSpc>
                <a:spcPct val="110000"/>
              </a:lnSpc>
              <a:buClr>
                <a:srgbClr val="F2A900"/>
              </a:buClr>
              <a:buFont typeface="Wingdings" charset="2"/>
              <a:buChar char="§"/>
            </a:pPr>
            <a:r>
              <a:rPr lang="en-US" sz="4300" dirty="0" smtClean="0">
                <a:solidFill>
                  <a:srgbClr val="003A70"/>
                </a:solidFill>
              </a:rPr>
              <a:t>Go beers allows you to find the perfect craft beer based on your preferences at </a:t>
            </a:r>
            <a:r>
              <a:rPr lang="en-US" sz="4300" dirty="0">
                <a:solidFill>
                  <a:srgbClr val="003A70"/>
                </a:solidFill>
              </a:rPr>
              <a:t>SF </a:t>
            </a:r>
            <a:r>
              <a:rPr lang="en-US" sz="4300" dirty="0" smtClean="0">
                <a:solidFill>
                  <a:srgbClr val="003A70"/>
                </a:solidFill>
              </a:rPr>
              <a:t>breweries using a simple survey to find out what you enjoy in a beer.</a:t>
            </a:r>
          </a:p>
          <a:p>
            <a:pPr marL="685800" indent="-685800">
              <a:lnSpc>
                <a:spcPct val="110000"/>
              </a:lnSpc>
              <a:buClr>
                <a:srgbClr val="F2A900"/>
              </a:buClr>
              <a:buFont typeface="Wingdings" charset="2"/>
              <a:buChar char="§"/>
            </a:pPr>
            <a:r>
              <a:rPr lang="en-US" sz="4300" dirty="0" smtClean="0">
                <a:solidFill>
                  <a:srgbClr val="003A70"/>
                </a:solidFill>
              </a:rPr>
              <a:t>Repsonive design to work on any device.</a:t>
            </a:r>
            <a:endParaRPr lang="en-US" sz="4300" dirty="0">
              <a:solidFill>
                <a:srgbClr val="003A70"/>
              </a:solidFill>
            </a:endParaRPr>
          </a:p>
        </p:txBody>
      </p:sp>
      <p:pic>
        <p:nvPicPr>
          <p:cNvPr id="17" name="Picture 16" descr="Screen Shot 2014-05-07 at 8.16.39 PM.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8488360" y="11655535"/>
            <a:ext cx="6773130" cy="7777797"/>
          </a:xfrm>
          <a:prstGeom prst="rect">
            <a:avLst/>
          </a:prstGeom>
        </p:spPr>
      </p:pic>
      <p:pic>
        <p:nvPicPr>
          <p:cNvPr id="19" name="Picture 18" descr="Screen Shot 2014-05-07 at 8.16.25 PM.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2642850" y="16258426"/>
            <a:ext cx="6035144" cy="4240521"/>
          </a:xfrm>
          <a:prstGeom prst="rect">
            <a:avLst/>
          </a:prstGeom>
        </p:spPr>
      </p:pic>
      <p:sp>
        <p:nvSpPr>
          <p:cNvPr id="20" name="TextBox 19"/>
          <p:cNvSpPr txBox="1"/>
          <p:nvPr/>
        </p:nvSpPr>
        <p:spPr>
          <a:xfrm>
            <a:off x="12462573" y="12007859"/>
            <a:ext cx="6413914" cy="5121402"/>
          </a:xfrm>
          <a:prstGeom prst="rect">
            <a:avLst/>
          </a:prstGeom>
          <a:noFill/>
        </p:spPr>
        <p:txBody>
          <a:bodyPr wrap="square" rtlCol="0">
            <a:spAutoFit/>
          </a:bodyPr>
          <a:lstStyle/>
          <a:p>
            <a:pPr marL="571500" indent="-571500">
              <a:lnSpc>
                <a:spcPct val="110000"/>
              </a:lnSpc>
              <a:buClr>
                <a:srgbClr val="F2A900"/>
              </a:buClr>
              <a:buFont typeface="Wingdings" charset="2"/>
              <a:buChar char="§"/>
            </a:pPr>
            <a:r>
              <a:rPr lang="en-US" sz="4300" dirty="0">
                <a:solidFill>
                  <a:srgbClr val="003A70"/>
                </a:solidFill>
              </a:rPr>
              <a:t>Distrubtion of beer</a:t>
            </a:r>
          </a:p>
          <a:p>
            <a:pPr>
              <a:lnSpc>
                <a:spcPct val="110000"/>
              </a:lnSpc>
              <a:buClr>
                <a:srgbClr val="F2A900"/>
              </a:buClr>
            </a:pPr>
            <a:r>
              <a:rPr lang="en-US" sz="4300" dirty="0">
                <a:solidFill>
                  <a:srgbClr val="003A70"/>
                </a:solidFill>
              </a:rPr>
              <a:t> </a:t>
            </a:r>
            <a:r>
              <a:rPr lang="en-US" sz="4300" dirty="0" smtClean="0">
                <a:solidFill>
                  <a:srgbClr val="003A70"/>
                </a:solidFill>
              </a:rPr>
              <a:t>    scores </a:t>
            </a:r>
            <a:r>
              <a:rPr lang="en-US" sz="4300" dirty="0">
                <a:solidFill>
                  <a:srgbClr val="003A70"/>
                </a:solidFill>
              </a:rPr>
              <a:t>for each brewery</a:t>
            </a:r>
            <a:r>
              <a:rPr lang="en-US" sz="4300" dirty="0" smtClean="0">
                <a:solidFill>
                  <a:srgbClr val="003A70"/>
                </a:solidFill>
              </a:rPr>
              <a:t>.</a:t>
            </a:r>
          </a:p>
          <a:p>
            <a:pPr marL="571500" indent="-571500">
              <a:lnSpc>
                <a:spcPct val="110000"/>
              </a:lnSpc>
              <a:buClr>
                <a:srgbClr val="F2A900"/>
              </a:buClr>
              <a:buFont typeface="Wingdings" charset="2"/>
              <a:buChar char="§"/>
            </a:pPr>
            <a:r>
              <a:rPr lang="en-US" sz="4300" dirty="0" smtClean="0">
                <a:solidFill>
                  <a:srgbClr val="003A70"/>
                </a:solidFill>
              </a:rPr>
              <a:t>ABV vs overall average score. Which shows that beers with lower ABV have a greater range.</a:t>
            </a:r>
            <a:endParaRPr lang="en-US" sz="4300" dirty="0">
              <a:solidFill>
                <a:srgbClr val="003A70"/>
              </a:solidFill>
            </a:endParaRPr>
          </a:p>
          <a:p>
            <a:endParaRPr lang="en-US" sz="4300" dirty="0"/>
          </a:p>
        </p:txBody>
      </p:sp>
      <p:sp>
        <p:nvSpPr>
          <p:cNvPr id="29" name="Rectangle 28"/>
          <p:cNvSpPr/>
          <p:nvPr/>
        </p:nvSpPr>
        <p:spPr>
          <a:xfrm>
            <a:off x="408933" y="2906072"/>
            <a:ext cx="11859267" cy="6175023"/>
          </a:xfrm>
          <a:prstGeom prst="rect">
            <a:avLst/>
          </a:prstGeom>
        </p:spPr>
        <p:txBody>
          <a:bodyPr wrap="square">
            <a:spAutoFit/>
          </a:bodyPr>
          <a:lstStyle/>
          <a:p>
            <a:pPr>
              <a:lnSpc>
                <a:spcPct val="110000"/>
              </a:lnSpc>
            </a:pPr>
            <a:r>
              <a:rPr lang="en-US" sz="5500" b="1" dirty="0" smtClean="0">
                <a:solidFill>
                  <a:srgbClr val="003A70"/>
                </a:solidFill>
              </a:rPr>
              <a:t>Why Big Beer Data?</a:t>
            </a:r>
            <a:endParaRPr lang="en-US" sz="5500" b="1" dirty="0">
              <a:solidFill>
                <a:srgbClr val="003A70"/>
              </a:solidFill>
            </a:endParaRPr>
          </a:p>
          <a:p>
            <a:pPr marL="857250" indent="-857250">
              <a:lnSpc>
                <a:spcPct val="110000"/>
              </a:lnSpc>
              <a:buClr>
                <a:srgbClr val="F2A900"/>
              </a:buClr>
              <a:buFont typeface="Wingdings" charset="2"/>
              <a:buChar char="§"/>
            </a:pPr>
            <a:r>
              <a:rPr lang="en-US" sz="4300" dirty="0">
                <a:solidFill>
                  <a:srgbClr val="003A70"/>
                </a:solidFill>
              </a:rPr>
              <a:t>Amidst a declining nationwide beer market, the craft brewing industry has flourished, growing 18% in 2013 alone.</a:t>
            </a:r>
          </a:p>
          <a:p>
            <a:pPr marL="857250" indent="-857250">
              <a:lnSpc>
                <a:spcPct val="110000"/>
              </a:lnSpc>
              <a:buClr>
                <a:srgbClr val="F2A900"/>
              </a:buClr>
              <a:buFont typeface="Wingdings" charset="2"/>
              <a:buChar char="§"/>
            </a:pPr>
            <a:r>
              <a:rPr lang="en-US" sz="4300" dirty="0" smtClean="0">
                <a:solidFill>
                  <a:srgbClr val="003A70"/>
                </a:solidFill>
              </a:rPr>
              <a:t>Our recommendation system aims to expedite this process by suggesting beers tailored to a user’s flavor preferences and that brewery’s specific menu offerings</a:t>
            </a:r>
            <a:endParaRPr lang="en-US" sz="4300" dirty="0">
              <a:solidFill>
                <a:srgbClr val="003A70"/>
              </a:solidFill>
            </a:endParaRPr>
          </a:p>
        </p:txBody>
      </p:sp>
      <p:sp>
        <p:nvSpPr>
          <p:cNvPr id="30" name="TextBox 29"/>
          <p:cNvSpPr txBox="1"/>
          <p:nvPr/>
        </p:nvSpPr>
        <p:spPr>
          <a:xfrm>
            <a:off x="7340600" y="10236200"/>
            <a:ext cx="184666" cy="1138773"/>
          </a:xfrm>
          <a:prstGeom prst="rect">
            <a:avLst/>
          </a:prstGeom>
          <a:noFill/>
        </p:spPr>
        <p:txBody>
          <a:bodyPr wrap="none" rtlCol="0">
            <a:spAutoFit/>
          </a:bodyPr>
          <a:lstStyle/>
          <a:p>
            <a:endParaRPr lang="en-US" dirty="0"/>
          </a:p>
        </p:txBody>
      </p:sp>
      <p:pic>
        <p:nvPicPr>
          <p:cNvPr id="34" name="Picture 33" descr="t.jp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 y="-1918"/>
            <a:ext cx="32982407" cy="2585533"/>
          </a:xfrm>
          <a:prstGeom prst="rect">
            <a:avLst/>
          </a:prstGeom>
        </p:spPr>
      </p:pic>
      <p:sp>
        <p:nvSpPr>
          <p:cNvPr id="41" name="Rectangle 40"/>
          <p:cNvSpPr/>
          <p:nvPr/>
        </p:nvSpPr>
        <p:spPr>
          <a:xfrm>
            <a:off x="402583" y="8900239"/>
            <a:ext cx="12059990" cy="1009251"/>
          </a:xfrm>
          <a:prstGeom prst="rect">
            <a:avLst/>
          </a:prstGeom>
        </p:spPr>
        <p:txBody>
          <a:bodyPr wrap="square">
            <a:spAutoFit/>
          </a:bodyPr>
          <a:lstStyle/>
          <a:p>
            <a:pPr>
              <a:lnSpc>
                <a:spcPct val="110000"/>
              </a:lnSpc>
            </a:pPr>
            <a:endParaRPr lang="en-US" sz="5500" b="1" dirty="0" smtClean="0">
              <a:solidFill>
                <a:srgbClr val="003A70"/>
              </a:solidFill>
            </a:endParaRPr>
          </a:p>
        </p:txBody>
      </p:sp>
      <p:sp>
        <p:nvSpPr>
          <p:cNvPr id="53" name="Rectangle 52"/>
          <p:cNvSpPr/>
          <p:nvPr/>
        </p:nvSpPr>
        <p:spPr>
          <a:xfrm>
            <a:off x="408933" y="9124147"/>
            <a:ext cx="12053640" cy="3991349"/>
          </a:xfrm>
          <a:prstGeom prst="rect">
            <a:avLst/>
          </a:prstGeom>
        </p:spPr>
        <p:txBody>
          <a:bodyPr wrap="square">
            <a:spAutoFit/>
          </a:bodyPr>
          <a:lstStyle/>
          <a:p>
            <a:pPr>
              <a:lnSpc>
                <a:spcPct val="110000"/>
              </a:lnSpc>
            </a:pPr>
            <a:r>
              <a:rPr lang="en-US" sz="5500" b="1" dirty="0">
                <a:solidFill>
                  <a:srgbClr val="003A70"/>
                </a:solidFill>
              </a:rPr>
              <a:t>Competetiors &amp; Tools</a:t>
            </a:r>
          </a:p>
          <a:p>
            <a:pPr marL="857250" indent="-857250">
              <a:lnSpc>
                <a:spcPct val="110000"/>
              </a:lnSpc>
              <a:buClr>
                <a:srgbClr val="F2A900"/>
              </a:buClr>
              <a:buFont typeface="Wingdings" charset="2"/>
              <a:buChar char="§"/>
            </a:pPr>
            <a:r>
              <a:rPr lang="en-US" sz="4400" dirty="0" smtClean="0">
                <a:solidFill>
                  <a:srgbClr val="003A70"/>
                </a:solidFill>
              </a:rPr>
              <a:t>Craftbeers.com offers a similar app, but wasn’t tailored to a users location</a:t>
            </a:r>
          </a:p>
          <a:p>
            <a:pPr marL="857250" indent="-857250">
              <a:lnSpc>
                <a:spcPct val="110000"/>
              </a:lnSpc>
              <a:buClr>
                <a:srgbClr val="F2A900"/>
              </a:buClr>
              <a:buFont typeface="Wingdings" charset="2"/>
              <a:buChar char="§"/>
            </a:pPr>
            <a:r>
              <a:rPr lang="en-US" sz="4400" dirty="0" smtClean="0">
                <a:solidFill>
                  <a:srgbClr val="003A70"/>
                </a:solidFill>
              </a:rPr>
              <a:t>We used OpenRefine, Pandas, and Python to clean and anaylize our data.</a:t>
            </a:r>
            <a:endParaRPr lang="en-US" sz="4400" dirty="0">
              <a:solidFill>
                <a:srgbClr val="003A70"/>
              </a:solidFill>
            </a:endParaRPr>
          </a:p>
        </p:txBody>
      </p:sp>
      <p:sp>
        <p:nvSpPr>
          <p:cNvPr id="63" name="Rectangle 62"/>
          <p:cNvSpPr/>
          <p:nvPr/>
        </p:nvSpPr>
        <p:spPr>
          <a:xfrm>
            <a:off x="24852644" y="13863391"/>
            <a:ext cx="7862557" cy="13862003"/>
          </a:xfrm>
          <a:prstGeom prst="rect">
            <a:avLst/>
          </a:prstGeom>
        </p:spPr>
        <p:txBody>
          <a:bodyPr wrap="square">
            <a:spAutoFit/>
          </a:bodyPr>
          <a:lstStyle/>
          <a:p>
            <a:pPr algn="ctr">
              <a:lnSpc>
                <a:spcPct val="110000"/>
              </a:lnSpc>
              <a:buClr>
                <a:srgbClr val="F2A900"/>
              </a:buClr>
            </a:pPr>
            <a:r>
              <a:rPr lang="en-US" sz="3700" b="1" dirty="0" smtClean="0">
                <a:solidFill>
                  <a:srgbClr val="003A70"/>
                </a:solidFill>
              </a:rPr>
              <a:t>Open </a:t>
            </a:r>
            <a:r>
              <a:rPr lang="en-US" sz="3700" b="1" dirty="0">
                <a:solidFill>
                  <a:srgbClr val="003A70"/>
                </a:solidFill>
              </a:rPr>
              <a:t>Issues &amp; Extensions</a:t>
            </a:r>
          </a:p>
          <a:p>
            <a:pPr marL="685800" indent="-685800">
              <a:lnSpc>
                <a:spcPct val="110000"/>
              </a:lnSpc>
              <a:buClr>
                <a:srgbClr val="F2A900"/>
              </a:buClr>
              <a:buFont typeface="Wingdings" charset="2"/>
              <a:buChar char="§"/>
            </a:pPr>
            <a:r>
              <a:rPr lang="en-US" sz="3700" dirty="0">
                <a:solidFill>
                  <a:srgbClr val="003A70"/>
                </a:solidFill>
              </a:rPr>
              <a:t>With our data being outdated we have no way of knowing if our beers are current without checking the brewers website.</a:t>
            </a:r>
          </a:p>
          <a:p>
            <a:pPr marL="685800" indent="-685800">
              <a:lnSpc>
                <a:spcPct val="110000"/>
              </a:lnSpc>
              <a:buClr>
                <a:srgbClr val="F2A900"/>
              </a:buClr>
              <a:buFont typeface="Wingdings" charset="2"/>
              <a:buChar char="§"/>
            </a:pPr>
            <a:r>
              <a:rPr lang="en-US" sz="3700" dirty="0">
                <a:solidFill>
                  <a:srgbClr val="003A70"/>
                </a:solidFill>
              </a:rPr>
              <a:t>We would love to create a API that would allow breweries to instantly update our app with any changes to their menus. </a:t>
            </a:r>
          </a:p>
          <a:p>
            <a:pPr marL="685800" indent="-685800">
              <a:lnSpc>
                <a:spcPct val="110000"/>
              </a:lnSpc>
              <a:buClr>
                <a:srgbClr val="F2A900"/>
              </a:buClr>
              <a:buFont typeface="Wingdings" charset="2"/>
              <a:buChar char="§"/>
            </a:pPr>
            <a:r>
              <a:rPr lang="en-US" sz="3700" dirty="0">
                <a:solidFill>
                  <a:srgbClr val="003A70"/>
                </a:solidFill>
              </a:rPr>
              <a:t>We would like to extend our app, such as the integration of map and location services to further streamline the recommendation system, and expand to other markets. </a:t>
            </a:r>
          </a:p>
          <a:p>
            <a:pPr marL="685800" indent="-685800">
              <a:lnSpc>
                <a:spcPct val="110000"/>
              </a:lnSpc>
              <a:buClr>
                <a:srgbClr val="F2A900"/>
              </a:buClr>
              <a:buFont typeface="Wingdings" charset="2"/>
              <a:buChar char="§"/>
            </a:pPr>
            <a:r>
              <a:rPr lang="en-US" sz="3700" dirty="0">
                <a:solidFill>
                  <a:srgbClr val="003A70"/>
                </a:solidFill>
              </a:rPr>
              <a:t>Also we would like to use machine learning techniques to refine our results based on a user’s prior selections and avoid recommending beers that the user has tried and disliked. </a:t>
            </a:r>
          </a:p>
          <a:p>
            <a:pPr marL="685800" indent="-685800">
              <a:lnSpc>
                <a:spcPct val="110000"/>
              </a:lnSpc>
              <a:buClr>
                <a:srgbClr val="F2A900"/>
              </a:buClr>
              <a:buFont typeface="Wingdings" charset="2"/>
              <a:buChar char="§"/>
            </a:pPr>
            <a:endParaRPr lang="en-US" sz="3700" dirty="0">
              <a:solidFill>
                <a:srgbClr val="003A70"/>
              </a:solidFill>
            </a:endParaRPr>
          </a:p>
        </p:txBody>
      </p:sp>
      <p:pic>
        <p:nvPicPr>
          <p:cNvPr id="69" name="Picture 68" descr="Screen Shot 2014-05-08 at 12.49.13 AM.pn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3253991" y="21711881"/>
            <a:ext cx="10468735" cy="5338180"/>
          </a:xfrm>
          <a:prstGeom prst="rect">
            <a:avLst/>
          </a:prstGeom>
        </p:spPr>
      </p:pic>
      <p:sp>
        <p:nvSpPr>
          <p:cNvPr id="71" name="TextBox 70"/>
          <p:cNvSpPr txBox="1"/>
          <p:nvPr/>
        </p:nvSpPr>
        <p:spPr>
          <a:xfrm>
            <a:off x="13253991" y="20273188"/>
            <a:ext cx="11598653" cy="1537087"/>
          </a:xfrm>
          <a:prstGeom prst="rect">
            <a:avLst/>
          </a:prstGeom>
          <a:noFill/>
        </p:spPr>
        <p:txBody>
          <a:bodyPr wrap="square" rtlCol="0">
            <a:spAutoFit/>
          </a:bodyPr>
          <a:lstStyle/>
          <a:p>
            <a:pPr marL="571500" indent="-571500">
              <a:lnSpc>
                <a:spcPct val="110000"/>
              </a:lnSpc>
              <a:buClr>
                <a:srgbClr val="F2A900"/>
              </a:buClr>
              <a:buFont typeface="Wingdings" charset="2"/>
              <a:buChar char="§"/>
            </a:pPr>
            <a:r>
              <a:rPr lang="en-US" sz="4300" dirty="0">
                <a:solidFill>
                  <a:srgbClr val="003A70"/>
                </a:solidFill>
              </a:rPr>
              <a:t>50 most frequently used words in beer reviews from Bay Area brewers</a:t>
            </a:r>
          </a:p>
        </p:txBody>
      </p:sp>
    </p:spTree>
    <p:extLst>
      <p:ext uri="{BB962C8B-B14F-4D97-AF65-F5344CB8AC3E}">
        <p14:creationId xmlns:p14="http://schemas.microsoft.com/office/powerpoint/2010/main" val="36421636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1472</TotalTime>
  <Words>519</Words>
  <Application>Microsoft Macintosh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Driscoll</dc:creator>
  <cp:lastModifiedBy>h</cp:lastModifiedBy>
  <cp:revision>111</cp:revision>
  <cp:lastPrinted>2013-12-08T02:18:23Z</cp:lastPrinted>
  <dcterms:created xsi:type="dcterms:W3CDTF">2012-04-27T02:20:41Z</dcterms:created>
  <dcterms:modified xsi:type="dcterms:W3CDTF">2014-05-08T09:16:36Z</dcterms:modified>
</cp:coreProperties>
</file>