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70" r:id="rId12"/>
    <p:sldId id="271" r:id="rId13"/>
    <p:sldId id="267" r:id="rId14"/>
    <p:sldId id="265" r:id="rId15"/>
    <p:sldId id="268" r:id="rId16"/>
    <p:sldId id="269" r:id="rId17"/>
    <p:sldId id="272" r:id="rId18"/>
    <p:sldId id="274" r:id="rId19"/>
    <p:sldId id="280" r:id="rId20"/>
    <p:sldId id="275" r:id="rId21"/>
    <p:sldId id="276" r:id="rId22"/>
    <p:sldId id="273" r:id="rId23"/>
    <p:sldId id="281" r:id="rId24"/>
    <p:sldId id="282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an bassino" initials="fb" lastIdx="1" clrIdx="0">
    <p:extLst>
      <p:ext uri="{19B8F6BF-5375-455C-9EA6-DF929625EA0E}">
        <p15:presenceInfo xmlns:p15="http://schemas.microsoft.com/office/powerpoint/2012/main" userId="f28ca5c0f4edcb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FDA24-0CE1-42F7-AD98-6B010497D70F}" v="8" dt="2022-08-15T21:16:08.878"/>
    <p1510:client id="{4B4FDCFE-6EB7-4701-988F-6BA3D66DE04E}" v="4" dt="2022-08-15T21:38:23.337"/>
    <p1510:client id="{777BA099-72A4-4019-BA08-0FC49947E89A}" v="9" dt="2022-08-15T21:13:26.767"/>
    <p1510:client id="{C8512D4F-220B-455B-9376-6B2DD7C4E427}" v="10" dt="2022-08-15T20:50:49.159"/>
    <p1510:client id="{C956FFA5-834B-4679-9584-3F0D2B57A3EC}" v="97" dt="2022-08-15T21:34:52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91" autoAdjust="0"/>
  </p:normalViewPr>
  <p:slideViewPr>
    <p:cSldViewPr snapToGrid="0">
      <p:cViewPr varScale="1">
        <p:scale>
          <a:sx n="85" d="100"/>
          <a:sy n="85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bassino" userId="f28ca5c0f4edcb0e" providerId="Windows Live" clId="Web-{C956FFA5-834B-4679-9584-3F0D2B57A3EC}"/>
    <pc:docChg chg="addSld modSld sldOrd">
      <pc:chgData name="fabian bassino" userId="f28ca5c0f4edcb0e" providerId="Windows Live" clId="Web-{C956FFA5-834B-4679-9584-3F0D2B57A3EC}" dt="2022-08-15T21:34:52.203" v="90" actId="1076"/>
      <pc:docMkLst>
        <pc:docMk/>
      </pc:docMkLst>
      <pc:sldChg chg="modSp">
        <pc:chgData name="fabian bassino" userId="f28ca5c0f4edcb0e" providerId="Windows Live" clId="Web-{C956FFA5-834B-4679-9584-3F0D2B57A3EC}" dt="2022-08-15T21:24:44.718" v="65" actId="20577"/>
        <pc:sldMkLst>
          <pc:docMk/>
          <pc:sldMk cId="2406273178" sldId="256"/>
        </pc:sldMkLst>
        <pc:spChg chg="mod">
          <ac:chgData name="fabian bassino" userId="f28ca5c0f4edcb0e" providerId="Windows Live" clId="Web-{C956FFA5-834B-4679-9584-3F0D2B57A3EC}" dt="2022-08-15T21:24:44.718" v="65" actId="2057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fabian bassino" userId="f28ca5c0f4edcb0e" providerId="Windows Live" clId="Web-{C956FFA5-834B-4679-9584-3F0D2B57A3EC}" dt="2022-08-15T21:23:40.560" v="61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modSp">
        <pc:chgData name="fabian bassino" userId="f28ca5c0f4edcb0e" providerId="Windows Live" clId="Web-{C956FFA5-834B-4679-9584-3F0D2B57A3EC}" dt="2022-08-15T21:26:44.706" v="75" actId="20577"/>
        <pc:sldMkLst>
          <pc:docMk/>
          <pc:sldMk cId="59683100" sldId="257"/>
        </pc:sldMkLst>
        <pc:spChg chg="mod">
          <ac:chgData name="fabian bassino" userId="f28ca5c0f4edcb0e" providerId="Windows Live" clId="Web-{C956FFA5-834B-4679-9584-3F0D2B57A3EC}" dt="2022-08-15T21:26:14.736" v="70" actId="1076"/>
          <ac:spMkLst>
            <pc:docMk/>
            <pc:sldMk cId="59683100" sldId="257"/>
            <ac:spMk id="2" creationId="{BA577177-CFE0-E7A3-31E7-94A4F67A1180}"/>
          </ac:spMkLst>
        </pc:spChg>
        <pc:spChg chg="mod">
          <ac:chgData name="fabian bassino" userId="f28ca5c0f4edcb0e" providerId="Windows Live" clId="Web-{C956FFA5-834B-4679-9584-3F0D2B57A3EC}" dt="2022-08-15T21:26:44.706" v="75" actId="20577"/>
          <ac:spMkLst>
            <pc:docMk/>
            <pc:sldMk cId="59683100" sldId="257"/>
            <ac:spMk id="4" creationId="{EDB8EC49-2520-F8F4-143D-7999D5B10FBE}"/>
          </ac:spMkLst>
        </pc:spChg>
      </pc:sldChg>
      <pc:sldChg chg="addSp modSp new ord">
        <pc:chgData name="fabian bassino" userId="f28ca5c0f4edcb0e" providerId="Windows Live" clId="Web-{C956FFA5-834B-4679-9584-3F0D2B57A3EC}" dt="2022-08-15T21:34:52.203" v="90" actId="1076"/>
        <pc:sldMkLst>
          <pc:docMk/>
          <pc:sldMk cId="507654690" sldId="258"/>
        </pc:sldMkLst>
        <pc:spChg chg="add mod">
          <ac:chgData name="fabian bassino" userId="f28ca5c0f4edcb0e" providerId="Windows Live" clId="Web-{C956FFA5-834B-4679-9584-3F0D2B57A3EC}" dt="2022-08-15T21:34:52.203" v="90" actId="1076"/>
          <ac:spMkLst>
            <pc:docMk/>
            <pc:sldMk cId="507654690" sldId="258"/>
            <ac:spMk id="2" creationId="{5FAFBE80-9C6D-B10E-24B4-D8F20BAE8DAF}"/>
          </ac:spMkLst>
        </pc:spChg>
      </pc:sldChg>
    </pc:docChg>
  </pc:docChgLst>
  <pc:docChgLst>
    <pc:chgData name="fabian bassino" userId="f28ca5c0f4edcb0e" providerId="Windows Live" clId="Web-{343FDA24-0CE1-42F7-AD98-6B010497D70F}"/>
    <pc:docChg chg="modSld">
      <pc:chgData name="fabian bassino" userId="f28ca5c0f4edcb0e" providerId="Windows Live" clId="Web-{343FDA24-0CE1-42F7-AD98-6B010497D70F}" dt="2022-08-15T21:16:08.878" v="7" actId="14100"/>
      <pc:docMkLst>
        <pc:docMk/>
      </pc:docMkLst>
      <pc:sldChg chg="addSp delSp modSp">
        <pc:chgData name="fabian bassino" userId="f28ca5c0f4edcb0e" providerId="Windows Live" clId="Web-{343FDA24-0CE1-42F7-AD98-6B010497D70F}" dt="2022-08-15T21:16:08.878" v="7" actId="14100"/>
        <pc:sldMkLst>
          <pc:docMk/>
          <pc:sldMk cId="59683100" sldId="257"/>
        </pc:sldMkLst>
        <pc:spChg chg="add del mod">
          <ac:chgData name="fabian bassino" userId="f28ca5c0f4edcb0e" providerId="Windows Live" clId="Web-{343FDA24-0CE1-42F7-AD98-6B010497D70F}" dt="2022-08-15T21:16:08.878" v="7" actId="14100"/>
          <ac:spMkLst>
            <pc:docMk/>
            <pc:sldMk cId="59683100" sldId="257"/>
            <ac:spMk id="2" creationId="{BA577177-CFE0-E7A3-31E7-94A4F67A1180}"/>
          </ac:spMkLst>
        </pc:spChg>
        <pc:spChg chg="mod">
          <ac:chgData name="fabian bassino" userId="f28ca5c0f4edcb0e" providerId="Windows Live" clId="Web-{343FDA24-0CE1-42F7-AD98-6B010497D70F}" dt="2022-08-15T21:15:59.081" v="4" actId="20577"/>
          <ac:spMkLst>
            <pc:docMk/>
            <pc:sldMk cId="59683100" sldId="257"/>
            <ac:spMk id="4" creationId="{EDB8EC49-2520-F8F4-143D-7999D5B10FBE}"/>
          </ac:spMkLst>
        </pc:spChg>
      </pc:sldChg>
    </pc:docChg>
  </pc:docChgLst>
  <pc:docChgLst>
    <pc:chgData name="fabian bassino" userId="f28ca5c0f4edcb0e" providerId="Windows Live" clId="Web-{4B4FDCFE-6EB7-4701-988F-6BA3D66DE04E}"/>
    <pc:docChg chg="modSld">
      <pc:chgData name="fabian bassino" userId="f28ca5c0f4edcb0e" providerId="Windows Live" clId="Web-{4B4FDCFE-6EB7-4701-988F-6BA3D66DE04E}" dt="2022-08-15T21:38:23.337" v="2" actId="14100"/>
      <pc:docMkLst>
        <pc:docMk/>
      </pc:docMkLst>
      <pc:sldChg chg="modSp">
        <pc:chgData name="fabian bassino" userId="f28ca5c0f4edcb0e" providerId="Windows Live" clId="Web-{4B4FDCFE-6EB7-4701-988F-6BA3D66DE04E}" dt="2022-08-15T21:38:23.337" v="2" actId="14100"/>
        <pc:sldMkLst>
          <pc:docMk/>
          <pc:sldMk cId="507654690" sldId="258"/>
        </pc:sldMkLst>
        <pc:spChg chg="mod">
          <ac:chgData name="fabian bassino" userId="f28ca5c0f4edcb0e" providerId="Windows Live" clId="Web-{4B4FDCFE-6EB7-4701-988F-6BA3D66DE04E}" dt="2022-08-15T21:38:23.337" v="2" actId="14100"/>
          <ac:spMkLst>
            <pc:docMk/>
            <pc:sldMk cId="507654690" sldId="258"/>
            <ac:spMk id="2" creationId="{5FAFBE80-9C6D-B10E-24B4-D8F20BAE8DA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17BB4-9E63-4489-862E-C6B6B3E002EA}" type="datetimeFigureOut">
              <a:rPr lang="es-AR" smtClean="0"/>
              <a:t>22/8/2022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33752-0BCA-4746-BA91-E5A90A135D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7585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233752-0BCA-4746-BA91-E5A90A135DFC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2377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22/08/2022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7170" y="2229419"/>
            <a:ext cx="9144000" cy="23876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aporte de Chico Mello  al  libro, es una versión reducida del Capítulo III de su tesis de doctorado </a:t>
            </a:r>
            <a:r>
              <a:rPr lang="es-ES" sz="2400" i="1" dirty="0">
                <a:latin typeface="Arial" panose="020B0604020202020204" pitchFamily="34" charset="0"/>
                <a:cs typeface="Arial" panose="020B0604020202020204" pitchFamily="34" charset="0"/>
              </a:rPr>
              <a:t>"Mimesis y construcción musical"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. Partiendo de un enfoque teórico sobre el desarrollo de la identidad compositiva y la identidad cultural en la música latinoamericana contemporánea, Mello propone un análisis de la obra </a:t>
            </a:r>
            <a:r>
              <a:rPr lang="es-ES" sz="2400" i="1" dirty="0">
                <a:latin typeface="Arial" panose="020B0604020202020204" pitchFamily="34" charset="0"/>
                <a:cs typeface="Arial" panose="020B0604020202020204" pitchFamily="34" charset="0"/>
              </a:rPr>
              <a:t>"Los </a:t>
            </a:r>
            <a:r>
              <a:rPr lang="es-E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cadadías</a:t>
            </a:r>
            <a:r>
              <a:rPr lang="es-ES" sz="2400" i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(1980) vinculando aspectos técnicos compositivos de la obra con intenciones expresivas, ideológicas y políticas implícitas y explícitas. 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40302" y="640302"/>
            <a:ext cx="8639578" cy="8615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800" dirty="0">
                <a:ea typeface="Calibri"/>
                <a:cs typeface="Calibri"/>
              </a:rPr>
              <a:t>. “</a:t>
            </a:r>
            <a:r>
              <a:rPr lang="es-ES" sz="2800" dirty="0" err="1">
                <a:ea typeface="Calibri"/>
                <a:cs typeface="Calibri"/>
              </a:rPr>
              <a:t>Coriún</a:t>
            </a:r>
            <a:r>
              <a:rPr lang="es-ES" sz="2800" dirty="0">
                <a:ea typeface="Calibri"/>
                <a:cs typeface="Calibri"/>
              </a:rPr>
              <a:t> </a:t>
            </a:r>
            <a:r>
              <a:rPr lang="es-ES" sz="2800" dirty="0" err="1">
                <a:ea typeface="Calibri"/>
                <a:cs typeface="Calibri"/>
              </a:rPr>
              <a:t>Aharonián</a:t>
            </a:r>
            <a:r>
              <a:rPr lang="es-ES" sz="2800" dirty="0">
                <a:ea typeface="Calibri"/>
                <a:cs typeface="Calibri"/>
              </a:rPr>
              <a:t> y la mimesis a la constitución cultural latinoamericana”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6A4113C-3E6F-41AE-A245-308575D45348}"/>
              </a:ext>
            </a:extLst>
          </p:cNvPr>
          <p:cNvSpPr txBox="1"/>
          <p:nvPr/>
        </p:nvSpPr>
        <p:spPr>
          <a:xfrm>
            <a:off x="2219168" y="150518"/>
            <a:ext cx="7788814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2000" dirty="0"/>
              <a:t> El aspecto mimético de su música puede ser observado en varios niveles:</a:t>
            </a:r>
            <a:endParaRPr lang="es-AR" sz="2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2F559AA-48E4-421C-B36F-583D37F40D9C}"/>
              </a:ext>
            </a:extLst>
          </p:cNvPr>
          <p:cNvSpPr txBox="1"/>
          <p:nvPr/>
        </p:nvSpPr>
        <p:spPr>
          <a:xfrm>
            <a:off x="3410369" y="1511355"/>
            <a:ext cx="1943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Referencia a lo social</a:t>
            </a:r>
            <a:endParaRPr lang="es-AR" sz="16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34D31FC-BF23-494A-BFF0-0A49E1C8C42E}"/>
              </a:ext>
            </a:extLst>
          </p:cNvPr>
          <p:cNvSpPr txBox="1"/>
          <p:nvPr/>
        </p:nvSpPr>
        <p:spPr>
          <a:xfrm>
            <a:off x="3419839" y="3148952"/>
            <a:ext cx="2570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/>
              <a:t>como signos de una música </a:t>
            </a:r>
          </a:p>
          <a:p>
            <a:pPr algn="just"/>
            <a:r>
              <a:rPr lang="es-MX" sz="1600" dirty="0"/>
              <a:t>       ya no más presente</a:t>
            </a:r>
            <a:endParaRPr lang="es-AR" sz="1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AFC5D09-1BA8-46FB-8698-713D6169AA46}"/>
              </a:ext>
            </a:extLst>
          </p:cNvPr>
          <p:cNvSpPr txBox="1"/>
          <p:nvPr/>
        </p:nvSpPr>
        <p:spPr>
          <a:xfrm>
            <a:off x="10069946" y="4953953"/>
            <a:ext cx="1880515" cy="83099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es-MX" sz="1600" dirty="0"/>
          </a:p>
          <a:p>
            <a:pPr algn="just"/>
            <a:r>
              <a:rPr lang="es-MX" sz="1600" dirty="0"/>
              <a:t>La música originaria </a:t>
            </a:r>
          </a:p>
          <a:p>
            <a:pPr algn="just"/>
            <a:r>
              <a:rPr lang="es-MX" sz="1600" dirty="0"/>
              <a:t>está ausente.</a:t>
            </a:r>
            <a:endParaRPr lang="es-AR" sz="16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0C21F45-3084-488B-9B12-9C23ED75F69F}"/>
              </a:ext>
            </a:extLst>
          </p:cNvPr>
          <p:cNvSpPr txBox="1"/>
          <p:nvPr/>
        </p:nvSpPr>
        <p:spPr>
          <a:xfrm>
            <a:off x="6283870" y="5200175"/>
            <a:ext cx="3751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La historia se revela tempranamente: </a:t>
            </a:r>
          </a:p>
          <a:p>
            <a:r>
              <a:rPr lang="es-MX" sz="1600" dirty="0"/>
              <a:t>se sabe  lo que es, pero no cómo continúa.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15C85D6-0F0A-4528-8029-D1E8E4A30B53}"/>
              </a:ext>
            </a:extLst>
          </p:cNvPr>
          <p:cNvSpPr txBox="1"/>
          <p:nvPr/>
        </p:nvSpPr>
        <p:spPr>
          <a:xfrm>
            <a:off x="4088455" y="874577"/>
            <a:ext cx="347152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Sobre las ESTRUCTURAS Y FIGURAS</a:t>
            </a:r>
            <a:endParaRPr lang="es-AR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FAD0410-B7F5-47E1-83F0-E16F0675DE7A}"/>
              </a:ext>
            </a:extLst>
          </p:cNvPr>
          <p:cNvSpPr txBox="1"/>
          <p:nvPr/>
        </p:nvSpPr>
        <p:spPr>
          <a:xfrm>
            <a:off x="3410369" y="2030611"/>
            <a:ext cx="2520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Diversos materiales funcionan como actores sociales y culturales</a:t>
            </a:r>
            <a:endParaRPr lang="es-AR" sz="16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5F1926E-F132-48AA-932E-DE0867205239}"/>
              </a:ext>
            </a:extLst>
          </p:cNvPr>
          <p:cNvSpPr txBox="1"/>
          <p:nvPr/>
        </p:nvSpPr>
        <p:spPr>
          <a:xfrm>
            <a:off x="260846" y="2001815"/>
            <a:ext cx="141253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Metáfora</a:t>
            </a:r>
            <a:endParaRPr lang="es-AR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9910C62-A7B9-4AB1-A804-5D2E1D0844BF}"/>
              </a:ext>
            </a:extLst>
          </p:cNvPr>
          <p:cNvSpPr txBox="1"/>
          <p:nvPr/>
        </p:nvSpPr>
        <p:spPr>
          <a:xfrm>
            <a:off x="241539" y="3354839"/>
            <a:ext cx="1593385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Duplicaciones 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93F74B2-3411-4876-99BD-06F40B61F709}"/>
              </a:ext>
            </a:extLst>
          </p:cNvPr>
          <p:cNvSpPr txBox="1"/>
          <p:nvPr/>
        </p:nvSpPr>
        <p:spPr>
          <a:xfrm>
            <a:off x="241539" y="5261859"/>
            <a:ext cx="2529347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El estatismo y repetición 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E0C180F-CD6D-49B9-BE87-60E9B0FC0F2E}"/>
              </a:ext>
            </a:extLst>
          </p:cNvPr>
          <p:cNvSpPr txBox="1"/>
          <p:nvPr/>
        </p:nvSpPr>
        <p:spPr>
          <a:xfrm>
            <a:off x="3504481" y="4292364"/>
            <a:ext cx="2074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/>
              <a:t>“fotografía sonora”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983262C-CF9C-458B-B04F-F76AF8F20CBB}"/>
              </a:ext>
            </a:extLst>
          </p:cNvPr>
          <p:cNvSpPr txBox="1"/>
          <p:nvPr/>
        </p:nvSpPr>
        <p:spPr>
          <a:xfrm>
            <a:off x="3504481" y="4699143"/>
            <a:ext cx="1822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El silencio y la</a:t>
            </a:r>
          </a:p>
          <a:p>
            <a:r>
              <a:rPr lang="es-MX" sz="1600" dirty="0"/>
              <a:t>       dinámica piano </a:t>
            </a:r>
            <a:endParaRPr lang="es-AR" sz="16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D7304C3-0713-4F4A-94AF-05D59DD2895B}"/>
              </a:ext>
            </a:extLst>
          </p:cNvPr>
          <p:cNvSpPr txBox="1"/>
          <p:nvPr/>
        </p:nvSpPr>
        <p:spPr>
          <a:xfrm>
            <a:off x="3488726" y="5288312"/>
            <a:ext cx="3166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       crea una atmósfera de</a:t>
            </a:r>
          </a:p>
          <a:p>
            <a:r>
              <a:rPr lang="es-MX" sz="1600" dirty="0"/>
              <a:t>       ausencia, de nostalgia</a:t>
            </a:r>
            <a:endParaRPr lang="es-AR" sz="16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50EB314-48CB-4024-A92F-8285CF32EDA3}"/>
              </a:ext>
            </a:extLst>
          </p:cNvPr>
          <p:cNvSpPr txBox="1"/>
          <p:nvPr/>
        </p:nvSpPr>
        <p:spPr>
          <a:xfrm>
            <a:off x="3473232" y="6085185"/>
            <a:ext cx="2216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1600" dirty="0"/>
              <a:t>Alternancia de pocos</a:t>
            </a:r>
          </a:p>
          <a:p>
            <a:r>
              <a:rPr lang="es-AR" sz="1600" dirty="0"/>
              <a:t>      bloques estáticos</a:t>
            </a:r>
          </a:p>
        </p:txBody>
      </p:sp>
      <p:sp>
        <p:nvSpPr>
          <p:cNvPr id="32" name="Abrir llave 31">
            <a:extLst>
              <a:ext uri="{FF2B5EF4-FFF2-40B4-BE49-F238E27FC236}">
                <a16:creationId xmlns:a16="http://schemas.microsoft.com/office/drawing/2014/main" id="{39D75DDC-9EAE-4B6E-8F44-7124367347B4}"/>
              </a:ext>
            </a:extLst>
          </p:cNvPr>
          <p:cNvSpPr/>
          <p:nvPr/>
        </p:nvSpPr>
        <p:spPr>
          <a:xfrm>
            <a:off x="3013057" y="4292364"/>
            <a:ext cx="461203" cy="235448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s-AR"/>
          </a:p>
        </p:txBody>
      </p:sp>
      <p:sp>
        <p:nvSpPr>
          <p:cNvPr id="33" name="Flecha: a la derecha 32">
            <a:extLst>
              <a:ext uri="{FF2B5EF4-FFF2-40B4-BE49-F238E27FC236}">
                <a16:creationId xmlns:a16="http://schemas.microsoft.com/office/drawing/2014/main" id="{EFD782DB-8622-4135-9F38-0FBDC7345DF1}"/>
              </a:ext>
            </a:extLst>
          </p:cNvPr>
          <p:cNvSpPr/>
          <p:nvPr/>
        </p:nvSpPr>
        <p:spPr>
          <a:xfrm>
            <a:off x="2003853" y="3541590"/>
            <a:ext cx="12225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Abrir llave 33">
            <a:extLst>
              <a:ext uri="{FF2B5EF4-FFF2-40B4-BE49-F238E27FC236}">
                <a16:creationId xmlns:a16="http://schemas.microsoft.com/office/drawing/2014/main" id="{A5BB2349-73AB-4EBE-AE4E-D4F5F9979417}"/>
              </a:ext>
            </a:extLst>
          </p:cNvPr>
          <p:cNvSpPr/>
          <p:nvPr/>
        </p:nvSpPr>
        <p:spPr>
          <a:xfrm>
            <a:off x="3182390" y="1511355"/>
            <a:ext cx="227979" cy="135025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s-AR"/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75FAFB69-B810-4D82-AEA4-730A277F19E5}"/>
              </a:ext>
            </a:extLst>
          </p:cNvPr>
          <p:cNvCxnSpPr/>
          <p:nvPr/>
        </p:nvCxnSpPr>
        <p:spPr>
          <a:xfrm flipH="1">
            <a:off x="1946390" y="2186481"/>
            <a:ext cx="11263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brir llave 36">
            <a:extLst>
              <a:ext uri="{FF2B5EF4-FFF2-40B4-BE49-F238E27FC236}">
                <a16:creationId xmlns:a16="http://schemas.microsoft.com/office/drawing/2014/main" id="{621F60F0-4C0A-42AA-98FF-15BCFB6D61D9}"/>
              </a:ext>
            </a:extLst>
          </p:cNvPr>
          <p:cNvSpPr/>
          <p:nvPr/>
        </p:nvSpPr>
        <p:spPr>
          <a:xfrm>
            <a:off x="3265344" y="3102786"/>
            <a:ext cx="154495" cy="89360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Cerrar llave 37">
            <a:extLst>
              <a:ext uri="{FF2B5EF4-FFF2-40B4-BE49-F238E27FC236}">
                <a16:creationId xmlns:a16="http://schemas.microsoft.com/office/drawing/2014/main" id="{4137025E-83AC-4E51-9EC4-CC0C9B631820}"/>
              </a:ext>
            </a:extLst>
          </p:cNvPr>
          <p:cNvSpPr/>
          <p:nvPr/>
        </p:nvSpPr>
        <p:spPr>
          <a:xfrm>
            <a:off x="5593618" y="4280065"/>
            <a:ext cx="461203" cy="243270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9751401-36A2-47D5-90C1-6FE1C1B76B4B}"/>
              </a:ext>
            </a:extLst>
          </p:cNvPr>
          <p:cNvSpPr txBox="1"/>
          <p:nvPr/>
        </p:nvSpPr>
        <p:spPr>
          <a:xfrm>
            <a:off x="6054421" y="3622273"/>
            <a:ext cx="1278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Signos icónicos</a:t>
            </a:r>
            <a:endParaRPr lang="es-AR" sz="1400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D234EF4-72A9-4980-A99E-D3835EFD90ED}"/>
              </a:ext>
            </a:extLst>
          </p:cNvPr>
          <p:cNvCxnSpPr/>
          <p:nvPr/>
        </p:nvCxnSpPr>
        <p:spPr>
          <a:xfrm>
            <a:off x="5579152" y="3797480"/>
            <a:ext cx="411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15588334-339F-4051-BF50-02467CD8025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1010203" y="3797480"/>
            <a:ext cx="1" cy="1156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003B7BB-F728-40C9-AA2D-6D9A6B37CA43}"/>
              </a:ext>
            </a:extLst>
          </p:cNvPr>
          <p:cNvCxnSpPr/>
          <p:nvPr/>
        </p:nvCxnSpPr>
        <p:spPr>
          <a:xfrm flipH="1">
            <a:off x="7434470" y="3776161"/>
            <a:ext cx="3575733" cy="213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90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CEAF7147-E7D4-444A-9B99-9F6BD185A26C}"/>
              </a:ext>
            </a:extLst>
          </p:cNvPr>
          <p:cNvSpPr txBox="1"/>
          <p:nvPr/>
        </p:nvSpPr>
        <p:spPr>
          <a:xfrm>
            <a:off x="3793520" y="686904"/>
            <a:ext cx="372046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Sobre la REPRESENTACIÓN MIMETICA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ED10804-6D69-4DB3-B1F3-76883FD3D925}"/>
              </a:ext>
            </a:extLst>
          </p:cNvPr>
          <p:cNvSpPr txBox="1"/>
          <p:nvPr/>
        </p:nvSpPr>
        <p:spPr>
          <a:xfrm>
            <a:off x="4009759" y="1775382"/>
            <a:ext cx="3277201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La reducción de los materiales y</a:t>
            </a:r>
          </a:p>
          <a:p>
            <a:r>
              <a:rPr lang="es-MX" dirty="0"/>
              <a:t> de los medios de estructuración </a:t>
            </a:r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50629C5-9669-4452-8FED-6C92F8AEA4FB}"/>
              </a:ext>
            </a:extLst>
          </p:cNvPr>
          <p:cNvSpPr txBox="1"/>
          <p:nvPr/>
        </p:nvSpPr>
        <p:spPr>
          <a:xfrm>
            <a:off x="4544051" y="3048095"/>
            <a:ext cx="220861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Un programa estético</a:t>
            </a:r>
          </a:p>
          <a:p>
            <a:r>
              <a:rPr lang="es-MX" dirty="0"/>
              <a:t>y político</a:t>
            </a:r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7308A29-A348-4D15-94D0-3F4891F674DF}"/>
              </a:ext>
            </a:extLst>
          </p:cNvPr>
          <p:cNvSpPr txBox="1"/>
          <p:nvPr/>
        </p:nvSpPr>
        <p:spPr>
          <a:xfrm>
            <a:off x="3793520" y="4433521"/>
            <a:ext cx="4091524" cy="9233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dirty="0"/>
              <a:t>Discrepancia entre el desarrollo</a:t>
            </a:r>
          </a:p>
          <a:p>
            <a:r>
              <a:rPr lang="es-MX" dirty="0"/>
              <a:t>tecnológico y la creciente pobreza en </a:t>
            </a:r>
          </a:p>
          <a:p>
            <a:r>
              <a:rPr lang="es-MX" dirty="0"/>
              <a:t>América Latina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1520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FB0EED5-5787-482F-83F5-CF1A98F78A38}"/>
              </a:ext>
            </a:extLst>
          </p:cNvPr>
          <p:cNvSpPr txBox="1"/>
          <p:nvPr/>
        </p:nvSpPr>
        <p:spPr>
          <a:xfrm>
            <a:off x="5914926" y="1192851"/>
            <a:ext cx="5563217" cy="584775"/>
          </a:xfrm>
          <a:prstGeom prst="rect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1600" dirty="0"/>
              <a:t> La referencia a la música de los </a:t>
            </a:r>
            <a:r>
              <a:rPr lang="es-MX" sz="1600" dirty="0">
                <a:solidFill>
                  <a:schemeClr val="accent1"/>
                </a:solidFill>
              </a:rPr>
              <a:t>otros</a:t>
            </a:r>
            <a:r>
              <a:rPr lang="es-MX" sz="1600" dirty="0"/>
              <a:t> no se da a través</a:t>
            </a:r>
          </a:p>
          <a:p>
            <a:pPr algn="just"/>
            <a:r>
              <a:rPr lang="es-MX" sz="1600" dirty="0"/>
              <a:t>de citas literales</a:t>
            </a:r>
            <a:endParaRPr lang="es-AR" sz="16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77ACE5F-B2D7-4FDC-B72E-99E3F7C7A9E5}"/>
              </a:ext>
            </a:extLst>
          </p:cNvPr>
          <p:cNvSpPr txBox="1"/>
          <p:nvPr/>
        </p:nvSpPr>
        <p:spPr>
          <a:xfrm>
            <a:off x="5914926" y="2321914"/>
            <a:ext cx="5592533" cy="1569660"/>
          </a:xfrm>
          <a:prstGeom prst="rect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s-MX" sz="1600" dirty="0"/>
              <a:t>A través del contacto empático con sus autores </a:t>
            </a:r>
          </a:p>
          <a:p>
            <a:pPr marL="342900" indent="-342900">
              <a:buAutoNum type="arabicParenR"/>
            </a:pPr>
            <a:r>
              <a:rPr lang="es-MX" sz="1600" dirty="0"/>
              <a:t> A través de la recontextualización de su memoria emocional propia</a:t>
            </a:r>
          </a:p>
          <a:p>
            <a:pPr marL="342900" indent="-342900">
              <a:buAutoNum type="arabicParenR"/>
            </a:pPr>
            <a:r>
              <a:rPr lang="es-MX" sz="1600" dirty="0"/>
              <a:t>A través del montaje de música latinoamericana de muy distintos orígenes y construye en el nivel simbólico su propia latinoamericanidad.</a:t>
            </a:r>
            <a:endParaRPr lang="es-AR" sz="1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C703673-9293-4ABA-BEC1-129DE4B5E5BC}"/>
              </a:ext>
            </a:extLst>
          </p:cNvPr>
          <p:cNvSpPr txBox="1"/>
          <p:nvPr/>
        </p:nvSpPr>
        <p:spPr>
          <a:xfrm>
            <a:off x="5914927" y="4382701"/>
            <a:ext cx="5563216" cy="584775"/>
          </a:xfrm>
          <a:prstGeom prst="rect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MX" sz="1600" dirty="0"/>
              <a:t>Su actividad compositiva sirve a una reflexión estética sobre su</a:t>
            </a:r>
          </a:p>
          <a:p>
            <a:r>
              <a:rPr lang="es-MX" sz="1600" dirty="0"/>
              <a:t>constitución social.</a:t>
            </a:r>
            <a:endParaRPr lang="es-AR" sz="1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1380C64-E800-4AFF-9AF4-6A97C7ADF4B6}"/>
              </a:ext>
            </a:extLst>
          </p:cNvPr>
          <p:cNvSpPr txBox="1"/>
          <p:nvPr/>
        </p:nvSpPr>
        <p:spPr>
          <a:xfrm>
            <a:off x="5944246" y="5153297"/>
            <a:ext cx="5563216" cy="830997"/>
          </a:xfrm>
          <a:prstGeom prst="rect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MX" sz="1600" dirty="0"/>
              <a:t>Su música culta es fuertemente regional, dado que el aspecto occidental “internacional” es direccionado a la música y a lo sonoro de su entorno cercano.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BB23363-CA2D-4058-9A49-C6456D8CDDE3}"/>
              </a:ext>
            </a:extLst>
          </p:cNvPr>
          <p:cNvSpPr txBox="1"/>
          <p:nvPr/>
        </p:nvSpPr>
        <p:spPr>
          <a:xfrm>
            <a:off x="3011495" y="1076138"/>
            <a:ext cx="2597791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1600" dirty="0"/>
              <a:t>D</a:t>
            </a:r>
            <a:r>
              <a:rPr lang="es-AR" sz="1600" dirty="0"/>
              <a:t>OBLE MIMESIS</a:t>
            </a:r>
          </a:p>
          <a:p>
            <a:r>
              <a:rPr lang="es-AR" sz="1600" dirty="0"/>
              <a:t>citas “inventadas”</a:t>
            </a:r>
          </a:p>
          <a:p>
            <a:endParaRPr lang="es-AR" sz="1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F11D6D4-5B7E-4FDA-9507-57B3F6C7EA3D}"/>
              </a:ext>
            </a:extLst>
          </p:cNvPr>
          <p:cNvSpPr txBox="1"/>
          <p:nvPr/>
        </p:nvSpPr>
        <p:spPr>
          <a:xfrm>
            <a:off x="2894192" y="2691246"/>
            <a:ext cx="2715106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/>
              <a:t> Se acerca a documentos </a:t>
            </a:r>
          </a:p>
          <a:p>
            <a:r>
              <a:rPr lang="es-AR" sz="1600" dirty="0"/>
              <a:t>históricos musicales en múltiples sentidos miméticos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BB0FC62-7150-43DF-B1FE-B237C64EAFAC}"/>
              </a:ext>
            </a:extLst>
          </p:cNvPr>
          <p:cNvSpPr txBox="1"/>
          <p:nvPr/>
        </p:nvSpPr>
        <p:spPr>
          <a:xfrm>
            <a:off x="313523" y="2922079"/>
            <a:ext cx="1787601" cy="36933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EL COMPOSITOR</a:t>
            </a:r>
            <a:endParaRPr lang="es-AR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7AEA08D-28FE-4C74-99E2-E4C742FFF951}"/>
              </a:ext>
            </a:extLst>
          </p:cNvPr>
          <p:cNvCxnSpPr>
            <a:cxnSpLocks/>
          </p:cNvCxnSpPr>
          <p:nvPr/>
        </p:nvCxnSpPr>
        <p:spPr>
          <a:xfrm>
            <a:off x="1270369" y="3291411"/>
            <a:ext cx="0" cy="22773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7EB598FE-240B-4606-846F-DE28A27AB6B0}"/>
              </a:ext>
            </a:extLst>
          </p:cNvPr>
          <p:cNvCxnSpPr>
            <a:cxnSpLocks/>
          </p:cNvCxnSpPr>
          <p:nvPr/>
        </p:nvCxnSpPr>
        <p:spPr>
          <a:xfrm>
            <a:off x="1270369" y="4675088"/>
            <a:ext cx="45923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15D1D79-0C58-44E5-96BE-D3C720979A33}"/>
              </a:ext>
            </a:extLst>
          </p:cNvPr>
          <p:cNvCxnSpPr>
            <a:cxnSpLocks/>
          </p:cNvCxnSpPr>
          <p:nvPr/>
        </p:nvCxnSpPr>
        <p:spPr>
          <a:xfrm>
            <a:off x="1270369" y="5568795"/>
            <a:ext cx="45923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0CDD171-CC02-4253-A531-F8D6535DC441}"/>
              </a:ext>
            </a:extLst>
          </p:cNvPr>
          <p:cNvCxnSpPr>
            <a:cxnSpLocks/>
          </p:cNvCxnSpPr>
          <p:nvPr/>
        </p:nvCxnSpPr>
        <p:spPr>
          <a:xfrm flipV="1">
            <a:off x="1270369" y="1476249"/>
            <a:ext cx="0" cy="14458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4B7FA676-0E40-4051-928A-48A89842160F}"/>
              </a:ext>
            </a:extLst>
          </p:cNvPr>
          <p:cNvSpPr/>
          <p:nvPr/>
        </p:nvSpPr>
        <p:spPr>
          <a:xfrm>
            <a:off x="5609298" y="1538390"/>
            <a:ext cx="252576" cy="100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4D57ECC7-F9BE-4680-AD5C-72E7ADB3AB08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270369" y="1491637"/>
            <a:ext cx="1741126" cy="85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B4CA35D5-B15E-47BE-B502-5FDDD77F601F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101124" y="3106745"/>
            <a:ext cx="7930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brir llave 35">
            <a:extLst>
              <a:ext uri="{FF2B5EF4-FFF2-40B4-BE49-F238E27FC236}">
                <a16:creationId xmlns:a16="http://schemas.microsoft.com/office/drawing/2014/main" id="{A121611C-9227-420E-90A5-D21642A64251}"/>
              </a:ext>
            </a:extLst>
          </p:cNvPr>
          <p:cNvSpPr/>
          <p:nvPr/>
        </p:nvSpPr>
        <p:spPr>
          <a:xfrm>
            <a:off x="5729638" y="2321914"/>
            <a:ext cx="252576" cy="1569650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1837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CC7FF35-0B21-4BAB-AC1D-E4559A1B0E07}"/>
              </a:ext>
            </a:extLst>
          </p:cNvPr>
          <p:cNvSpPr txBox="1"/>
          <p:nvPr/>
        </p:nvSpPr>
        <p:spPr>
          <a:xfrm>
            <a:off x="274494" y="5826923"/>
            <a:ext cx="6612964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Los rasgos culturales  son tratados y utilizados por los compositores de forma individual y  diferente</a:t>
            </a: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E7DCBCA-A46E-4B5F-926F-0ED03E93CC79}"/>
              </a:ext>
            </a:extLst>
          </p:cNvPr>
          <p:cNvSpPr txBox="1"/>
          <p:nvPr/>
        </p:nvSpPr>
        <p:spPr>
          <a:xfrm>
            <a:off x="506437" y="156785"/>
            <a:ext cx="3404381" cy="95410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2800" dirty="0" err="1"/>
              <a:t>Contra-modelo</a:t>
            </a:r>
            <a:r>
              <a:rPr lang="es-MX" sz="2800" dirty="0"/>
              <a:t> estético de </a:t>
            </a:r>
            <a:r>
              <a:rPr lang="es-MX" sz="2800" dirty="0" err="1"/>
              <a:t>Aharonián</a:t>
            </a:r>
            <a:r>
              <a:rPr lang="es-MX" sz="2800" dirty="0"/>
              <a:t> </a:t>
            </a:r>
            <a:endParaRPr lang="es-AR" sz="2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D962F66-A2C1-47DD-96F9-792CC9458701}"/>
              </a:ext>
            </a:extLst>
          </p:cNvPr>
          <p:cNvSpPr txBox="1"/>
          <p:nvPr/>
        </p:nvSpPr>
        <p:spPr>
          <a:xfrm>
            <a:off x="506437" y="1713234"/>
            <a:ext cx="3404381" cy="1200329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Opone resistencia en la medida en</a:t>
            </a:r>
          </a:p>
          <a:p>
            <a:r>
              <a:rPr lang="es-MX" dirty="0"/>
              <a:t>que sus</a:t>
            </a:r>
            <a:r>
              <a:rPr lang="es-MX" b="1" i="1" dirty="0">
                <a:solidFill>
                  <a:srgbClr val="FF0000"/>
                </a:solidFill>
              </a:rPr>
              <a:t> elementos </a:t>
            </a:r>
            <a:r>
              <a:rPr lang="es-MX" dirty="0"/>
              <a:t>son pasibles de ser reconocidos como símbolos de las culturas oprimidas. 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D9422D6-A34F-4D9A-8B2E-36B4BC1EAA34}"/>
              </a:ext>
            </a:extLst>
          </p:cNvPr>
          <p:cNvSpPr txBox="1"/>
          <p:nvPr/>
        </p:nvSpPr>
        <p:spPr>
          <a:xfrm>
            <a:off x="5072599" y="2092349"/>
            <a:ext cx="6612964" cy="36933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Se apropia de estos </a:t>
            </a:r>
            <a:r>
              <a:rPr lang="es-MX" i="1" dirty="0">
                <a:solidFill>
                  <a:srgbClr val="FF0000"/>
                </a:solidFill>
              </a:rPr>
              <a:t>elementos</a:t>
            </a:r>
            <a:r>
              <a:rPr lang="es-MX" dirty="0"/>
              <a:t>, como alguien de dentro de la cultura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42873B8-2882-45B5-92EF-661CC049BFB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208628" y="1230695"/>
            <a:ext cx="0" cy="4825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35507B87-92BE-480D-9CA6-C6F6577AD055}"/>
              </a:ext>
            </a:extLst>
          </p:cNvPr>
          <p:cNvSpPr txBox="1"/>
          <p:nvPr/>
        </p:nvSpPr>
        <p:spPr>
          <a:xfrm>
            <a:off x="5072599" y="3015679"/>
            <a:ext cx="6612964" cy="36933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Comprime, reduce, filtra, procesa las características esenciales de los</a:t>
            </a:r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AF90BFD-CB37-4BAE-97A4-EC493224AEAE}"/>
              </a:ext>
            </a:extLst>
          </p:cNvPr>
          <p:cNvSpPr txBox="1"/>
          <p:nvPr/>
        </p:nvSpPr>
        <p:spPr>
          <a:xfrm>
            <a:off x="9170512" y="4591134"/>
            <a:ext cx="22958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1"/>
                </a:solidFill>
              </a:rPr>
              <a:t>  modelos europeos 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64CC003-73F4-4457-96E0-CF4ECD4EC1F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023360" y="2277015"/>
            <a:ext cx="104923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DFADFC8-4F65-4EFC-8FDD-1A71C7B99440}"/>
              </a:ext>
            </a:extLst>
          </p:cNvPr>
          <p:cNvCxnSpPr/>
          <p:nvPr/>
        </p:nvCxnSpPr>
        <p:spPr>
          <a:xfrm>
            <a:off x="10119971" y="2544231"/>
            <a:ext cx="0" cy="3693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167C28B-EEAB-4A54-9A94-7BE878B410FB}"/>
              </a:ext>
            </a:extLst>
          </p:cNvPr>
          <p:cNvCxnSpPr>
            <a:cxnSpLocks/>
          </p:cNvCxnSpPr>
          <p:nvPr/>
        </p:nvCxnSpPr>
        <p:spPr>
          <a:xfrm>
            <a:off x="10102438" y="3429000"/>
            <a:ext cx="0" cy="10369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58498DF-E169-46A5-9920-E161121612D8}"/>
              </a:ext>
            </a:extLst>
          </p:cNvPr>
          <p:cNvSpPr txBox="1"/>
          <p:nvPr/>
        </p:nvSpPr>
        <p:spPr>
          <a:xfrm>
            <a:off x="274494" y="4580985"/>
            <a:ext cx="6612964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las características esenciales se convierten en símbolos índice de</a:t>
            </a:r>
          </a:p>
          <a:p>
            <a:r>
              <a:rPr lang="es-MX" dirty="0"/>
              <a:t>estas culturas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B0D88642-D8D5-4D06-8FFE-D95D457A30DB}"/>
              </a:ext>
            </a:extLst>
          </p:cNvPr>
          <p:cNvCxnSpPr>
            <a:cxnSpLocks/>
          </p:cNvCxnSpPr>
          <p:nvPr/>
        </p:nvCxnSpPr>
        <p:spPr>
          <a:xfrm>
            <a:off x="2208627" y="5227316"/>
            <a:ext cx="0" cy="5996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D048C67-F64F-495C-9226-9FA4C4889F3E}"/>
              </a:ext>
            </a:extLst>
          </p:cNvPr>
          <p:cNvCxnSpPr/>
          <p:nvPr/>
        </p:nvCxnSpPr>
        <p:spPr>
          <a:xfrm>
            <a:off x="2208627" y="3015679"/>
            <a:ext cx="0" cy="14503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E050A725-2541-4630-8998-48A1FFAA2172}"/>
              </a:ext>
            </a:extLst>
          </p:cNvPr>
          <p:cNvSpPr/>
          <p:nvPr/>
        </p:nvSpPr>
        <p:spPr>
          <a:xfrm rot="10800000">
            <a:off x="6887457" y="4704520"/>
            <a:ext cx="2283053" cy="14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9594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B616D2C-B355-4F66-B988-1B2C45D8A85B}"/>
              </a:ext>
            </a:extLst>
          </p:cNvPr>
          <p:cNvSpPr txBox="1"/>
          <p:nvPr/>
        </p:nvSpPr>
        <p:spPr>
          <a:xfrm>
            <a:off x="312821" y="404404"/>
            <a:ext cx="3829895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 err="1"/>
              <a:t>Aharonián</a:t>
            </a:r>
            <a:endParaRPr lang="es-MX" dirty="0"/>
          </a:p>
          <a:p>
            <a:r>
              <a:rPr lang="es-MX" dirty="0"/>
              <a:t>distingue las siguientes características </a:t>
            </a:r>
          </a:p>
          <a:p>
            <a:r>
              <a:rPr lang="es-MX" dirty="0"/>
              <a:t>en la música latinoamericana: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76C387C-AE54-4F9C-808A-546A8AFE5954}"/>
              </a:ext>
            </a:extLst>
          </p:cNvPr>
          <p:cNvSpPr txBox="1"/>
          <p:nvPr/>
        </p:nvSpPr>
        <p:spPr>
          <a:xfrm>
            <a:off x="5416299" y="148945"/>
            <a:ext cx="6775701" cy="1477328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 Secuencias temporales cortas y concentradas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 Tendencia a un alto y riguroso aprovechamiento de sus elementos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 Construcción no discursiva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 Sensualidad de la organización rítmica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 Reiteración, que no debe confundirse con la repetición mecánica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F4E9940-6BA5-4492-9F39-EAE45A979CBD}"/>
              </a:ext>
            </a:extLst>
          </p:cNvPr>
          <p:cNvSpPr txBox="1"/>
          <p:nvPr/>
        </p:nvSpPr>
        <p:spPr>
          <a:xfrm>
            <a:off x="6590047" y="4364440"/>
            <a:ext cx="5601953" cy="120032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Todas estas características se pueden entender como</a:t>
            </a:r>
          </a:p>
          <a:p>
            <a:r>
              <a:rPr lang="es-MX" dirty="0"/>
              <a:t>una transposición mimética de</a:t>
            </a:r>
            <a:r>
              <a:rPr lang="es-MX" dirty="0">
                <a:solidFill>
                  <a:srgbClr val="FF0000"/>
                </a:solidFill>
              </a:rPr>
              <a:t> elementos </a:t>
            </a:r>
            <a:r>
              <a:rPr lang="es-MX" dirty="0"/>
              <a:t>musicales de la</a:t>
            </a:r>
          </a:p>
          <a:p>
            <a:r>
              <a:rPr lang="es-MX" dirty="0"/>
              <a:t>música no europea al campo de la música contemporánea.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8ADFE68-8CA1-4EAC-B029-5B6F30BFEC16}"/>
              </a:ext>
            </a:extLst>
          </p:cNvPr>
          <p:cNvSpPr txBox="1"/>
          <p:nvPr/>
        </p:nvSpPr>
        <p:spPr>
          <a:xfrm>
            <a:off x="69288" y="3343932"/>
            <a:ext cx="593157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 Reducidos elementos interactúan de forma reiterativa en la música africana e indígena </a:t>
            </a:r>
          </a:p>
          <a:p>
            <a:r>
              <a:rPr lang="es-MX" dirty="0"/>
              <a:t> </a:t>
            </a:r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1C761DF-1520-4AA7-9F3B-B8312EFB1DDE}"/>
              </a:ext>
            </a:extLst>
          </p:cNvPr>
          <p:cNvSpPr txBox="1"/>
          <p:nvPr/>
        </p:nvSpPr>
        <p:spPr>
          <a:xfrm>
            <a:off x="69288" y="4364441"/>
            <a:ext cx="593157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 Renuncia al desarrollo </a:t>
            </a:r>
            <a:r>
              <a:rPr lang="es-MX" dirty="0" err="1"/>
              <a:t>motívico</a:t>
            </a:r>
            <a:r>
              <a:rPr lang="es-MX" dirty="0"/>
              <a:t> y se relaciona más con una  mímesis a la corporalidad que a conceptos formales</a:t>
            </a:r>
          </a:p>
          <a:p>
            <a:r>
              <a:rPr lang="es-MX" dirty="0"/>
              <a:t>       matemáticos</a:t>
            </a:r>
            <a:endParaRPr lang="es-AR" dirty="0"/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1B5C0152-12F5-4437-931E-7F2E9810FE2D}"/>
              </a:ext>
            </a:extLst>
          </p:cNvPr>
          <p:cNvSpPr/>
          <p:nvPr/>
        </p:nvSpPr>
        <p:spPr>
          <a:xfrm>
            <a:off x="4302249" y="202426"/>
            <a:ext cx="1114049" cy="1370366"/>
          </a:xfrm>
          <a:prstGeom prst="leftBrace">
            <a:avLst>
              <a:gd name="adj1" fmla="val 8333"/>
              <a:gd name="adj2" fmla="val 5217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9F0AD1C-074C-4CC7-ABEB-067DF7F83596}"/>
              </a:ext>
            </a:extLst>
          </p:cNvPr>
          <p:cNvSpPr txBox="1"/>
          <p:nvPr/>
        </p:nvSpPr>
        <p:spPr>
          <a:xfrm>
            <a:off x="69288" y="5661949"/>
            <a:ext cx="593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Sirven a una especie de etnología del propio cuerpo mestizo.</a:t>
            </a:r>
            <a:endParaRPr lang="es-AR" dirty="0"/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75A6CA83-B583-47EB-8027-235ACFB2DBF0}"/>
              </a:ext>
            </a:extLst>
          </p:cNvPr>
          <p:cNvSpPr/>
          <p:nvPr/>
        </p:nvSpPr>
        <p:spPr>
          <a:xfrm rot="5400000">
            <a:off x="8269171" y="-1173118"/>
            <a:ext cx="1035312" cy="6741059"/>
          </a:xfrm>
          <a:prstGeom prst="rightBrace">
            <a:avLst>
              <a:gd name="adj1" fmla="val 8333"/>
              <a:gd name="adj2" fmla="val 4958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errar llave 11">
            <a:extLst>
              <a:ext uri="{FF2B5EF4-FFF2-40B4-BE49-F238E27FC236}">
                <a16:creationId xmlns:a16="http://schemas.microsoft.com/office/drawing/2014/main" id="{D82DEADF-1E67-40A9-B3AC-DB743AF6BB94}"/>
              </a:ext>
            </a:extLst>
          </p:cNvPr>
          <p:cNvSpPr/>
          <p:nvPr/>
        </p:nvSpPr>
        <p:spPr>
          <a:xfrm>
            <a:off x="5975739" y="3343932"/>
            <a:ext cx="430809" cy="29643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5829A19-06D1-4DC0-B358-68724BB7B1CF}"/>
              </a:ext>
            </a:extLst>
          </p:cNvPr>
          <p:cNvCxnSpPr/>
          <p:nvPr/>
        </p:nvCxnSpPr>
        <p:spPr>
          <a:xfrm>
            <a:off x="8834511" y="2869809"/>
            <a:ext cx="0" cy="13974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785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24BAFDD-7578-44D4-8334-F4E3C8A6EE42}"/>
              </a:ext>
            </a:extLst>
          </p:cNvPr>
          <p:cNvSpPr txBox="1"/>
          <p:nvPr/>
        </p:nvSpPr>
        <p:spPr>
          <a:xfrm>
            <a:off x="2372768" y="33762"/>
            <a:ext cx="7446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Acercamiento analítico: mímesis del cuerpo</a:t>
            </a:r>
            <a:endParaRPr lang="es-AR" sz="32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907D9D9-65AD-4068-B52A-7FDF0C48D5B9}"/>
              </a:ext>
            </a:extLst>
          </p:cNvPr>
          <p:cNvSpPr txBox="1"/>
          <p:nvPr/>
        </p:nvSpPr>
        <p:spPr>
          <a:xfrm>
            <a:off x="581473" y="814011"/>
            <a:ext cx="9800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i="1" dirty="0"/>
              <a:t>Con el análisis de la pieza Los </a:t>
            </a:r>
            <a:r>
              <a:rPr lang="es-MX" sz="2000" i="1" dirty="0" err="1"/>
              <a:t>cadadías</a:t>
            </a:r>
            <a:r>
              <a:rPr lang="es-MX" sz="2000" i="1" dirty="0"/>
              <a:t> (1980), para clarinete,</a:t>
            </a:r>
          </a:p>
          <a:p>
            <a:r>
              <a:rPr lang="es-MX" sz="2000" i="1" dirty="0"/>
              <a:t>trombón, piano y violoncello, se puede llegar a una clara imagen de cómo se unen estos elementos</a:t>
            </a:r>
            <a:endParaRPr lang="es-AR" sz="2000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3E40A4F-CE7D-4A3E-AC94-5F9E70686A46}"/>
              </a:ext>
            </a:extLst>
          </p:cNvPr>
          <p:cNvSpPr txBox="1"/>
          <p:nvPr/>
        </p:nvSpPr>
        <p:spPr>
          <a:xfrm>
            <a:off x="0" y="2051425"/>
            <a:ext cx="12191999" cy="313932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MX" dirty="0"/>
              <a:t>Reducido material y  brevedad de la pieza (5’18")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dirty="0" err="1"/>
              <a:t>Unica</a:t>
            </a:r>
            <a:r>
              <a:rPr lang="es-MX" dirty="0"/>
              <a:t> altura (Re)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dirty="0" err="1"/>
              <a:t>Ostinato</a:t>
            </a:r>
            <a:r>
              <a:rPr lang="es-MX" dirty="0"/>
              <a:t> de piano (La#, Si, Do),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dirty="0"/>
              <a:t>Pizzicato Bartók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dirty="0"/>
              <a:t>Violoncello chicharra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dirty="0"/>
              <a:t>Limitación a una única altura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dirty="0"/>
              <a:t>Primer plano del ritmo y el timbre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dirty="0"/>
              <a:t>Matices de las figuras rítmicas del </a:t>
            </a:r>
            <a:r>
              <a:rPr lang="es-MX" dirty="0" err="1"/>
              <a:t>ostinato</a:t>
            </a:r>
            <a:r>
              <a:rPr lang="es-MX" dirty="0"/>
              <a:t> del piano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dirty="0"/>
              <a:t>Contravención de pasar por alto el metro estandarizado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dirty="0"/>
              <a:t>Los materiales  no se desarrollan</a:t>
            </a:r>
          </a:p>
          <a:p>
            <a:pPr marL="342900" indent="-342900" algn="just">
              <a:buFont typeface="+mj-lt"/>
              <a:buAutoNum type="arabicPeriod"/>
            </a:pP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5D3725D-B5A5-4782-B3CC-3E3526799CA5}"/>
              </a:ext>
            </a:extLst>
          </p:cNvPr>
          <p:cNvSpPr txBox="1"/>
          <p:nvPr/>
        </p:nvSpPr>
        <p:spPr>
          <a:xfrm>
            <a:off x="7352669" y="3351260"/>
            <a:ext cx="348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Desplazamiento cultural del acento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247F840-CDA3-418C-9655-9163F390B54B}"/>
              </a:ext>
            </a:extLst>
          </p:cNvPr>
          <p:cNvCxnSpPr>
            <a:cxnSpLocks/>
          </p:cNvCxnSpPr>
          <p:nvPr/>
        </p:nvCxnSpPr>
        <p:spPr>
          <a:xfrm>
            <a:off x="4262511" y="3526537"/>
            <a:ext cx="2855741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9BA6DD56-071B-43A9-8D87-33D8F1993E4C}"/>
              </a:ext>
            </a:extLst>
          </p:cNvPr>
          <p:cNvSpPr txBox="1"/>
          <p:nvPr/>
        </p:nvSpPr>
        <p:spPr>
          <a:xfrm>
            <a:off x="7310500" y="3621086"/>
            <a:ext cx="3917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Segundo plano en la tradición europea </a:t>
            </a:r>
            <a:endParaRPr lang="es-AR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4FF6470-02FD-4441-B392-785F3368971B}"/>
              </a:ext>
            </a:extLst>
          </p:cNvPr>
          <p:cNvCxnSpPr>
            <a:cxnSpLocks/>
          </p:cNvCxnSpPr>
          <p:nvPr/>
        </p:nvCxnSpPr>
        <p:spPr>
          <a:xfrm>
            <a:off x="4271939" y="3896751"/>
            <a:ext cx="2846313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64CA68A-1FD1-464B-88A5-57DB5D3A7547}"/>
              </a:ext>
            </a:extLst>
          </p:cNvPr>
          <p:cNvSpPr txBox="1"/>
          <p:nvPr/>
        </p:nvSpPr>
        <p:spPr>
          <a:xfrm>
            <a:off x="7352669" y="3976214"/>
            <a:ext cx="284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raíz africana: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4EC9A66-47D4-486B-ADD5-54A07F306EFF}"/>
              </a:ext>
            </a:extLst>
          </p:cNvPr>
          <p:cNvCxnSpPr>
            <a:cxnSpLocks/>
          </p:cNvCxnSpPr>
          <p:nvPr/>
        </p:nvCxnSpPr>
        <p:spPr>
          <a:xfrm>
            <a:off x="5444197" y="4160880"/>
            <a:ext cx="1674055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E79508F-8C2D-4793-8DAD-8B203477A0D3}"/>
              </a:ext>
            </a:extLst>
          </p:cNvPr>
          <p:cNvSpPr txBox="1"/>
          <p:nvPr/>
        </p:nvSpPr>
        <p:spPr>
          <a:xfrm>
            <a:off x="7352669" y="4275806"/>
            <a:ext cx="164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música africana</a:t>
            </a:r>
            <a:endParaRPr lang="es-AR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B6FD3F2-ABA6-44EA-B69B-16B5A2D23975}"/>
              </a:ext>
            </a:extLst>
          </p:cNvPr>
          <p:cNvCxnSpPr/>
          <p:nvPr/>
        </p:nvCxnSpPr>
        <p:spPr>
          <a:xfrm>
            <a:off x="5924798" y="4501662"/>
            <a:ext cx="1427871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61F442E-2D1C-42B5-A52E-E04A25B10C7B}"/>
              </a:ext>
            </a:extLst>
          </p:cNvPr>
          <p:cNvSpPr txBox="1"/>
          <p:nvPr/>
        </p:nvSpPr>
        <p:spPr>
          <a:xfrm>
            <a:off x="7310500" y="3059668"/>
            <a:ext cx="288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 indicios de gestos de baile  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1C632F12-54DB-4D15-85E2-90A1A1E3CB11}"/>
              </a:ext>
            </a:extLst>
          </p:cNvPr>
          <p:cNvCxnSpPr/>
          <p:nvPr/>
        </p:nvCxnSpPr>
        <p:spPr>
          <a:xfrm flipV="1">
            <a:off x="2546252" y="3303658"/>
            <a:ext cx="4445391" cy="2780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715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0557D0D-5C45-4CFF-BA52-FA94A116C323}"/>
              </a:ext>
            </a:extLst>
          </p:cNvPr>
          <p:cNvSpPr txBox="1"/>
          <p:nvPr/>
        </p:nvSpPr>
        <p:spPr>
          <a:xfrm>
            <a:off x="2530221" y="96696"/>
            <a:ext cx="7920113" cy="830997"/>
          </a:xfrm>
          <a:prstGeom prst="rect">
            <a:avLst/>
          </a:prstGeom>
          <a:solidFill>
            <a:srgbClr val="FFFF00"/>
          </a:solidFill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MX" sz="2400" dirty="0"/>
              <a:t>En la obra Los </a:t>
            </a:r>
            <a:r>
              <a:rPr lang="es-MX" sz="2400" dirty="0" err="1"/>
              <a:t>cadadías</a:t>
            </a:r>
            <a:r>
              <a:rPr lang="es-MX" sz="2400" dirty="0"/>
              <a:t>, </a:t>
            </a:r>
            <a:r>
              <a:rPr lang="es-MX" sz="2400" dirty="0" err="1"/>
              <a:t>Aharonián</a:t>
            </a:r>
            <a:r>
              <a:rPr lang="es-MX" sz="2400" dirty="0"/>
              <a:t> construye e inventa una música mestiza</a:t>
            </a:r>
            <a:endParaRPr lang="es-AR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175BF71-F20B-4EA6-BC07-F0CE5E111A2D}"/>
              </a:ext>
            </a:extLst>
          </p:cNvPr>
          <p:cNvSpPr txBox="1"/>
          <p:nvPr/>
        </p:nvSpPr>
        <p:spPr>
          <a:xfrm>
            <a:off x="2327126" y="1359262"/>
            <a:ext cx="167405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de música culta</a:t>
            </a:r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6A39AE8-A72B-48A4-A28B-D6A4B8916BC6}"/>
              </a:ext>
            </a:extLst>
          </p:cNvPr>
          <p:cNvSpPr txBox="1"/>
          <p:nvPr/>
        </p:nvSpPr>
        <p:spPr>
          <a:xfrm>
            <a:off x="144080" y="1366981"/>
            <a:ext cx="13660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 plan formal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C8F870F-40F0-4D36-A9FD-00C09C399785}"/>
              </a:ext>
            </a:extLst>
          </p:cNvPr>
          <p:cNvSpPr txBox="1"/>
          <p:nvPr/>
        </p:nvSpPr>
        <p:spPr>
          <a:xfrm>
            <a:off x="3416036" y="2162736"/>
            <a:ext cx="260436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  <a:p>
            <a:r>
              <a:rPr lang="es-MX" dirty="0"/>
              <a:t>son de origen no europeo</a:t>
            </a:r>
            <a:endParaRPr lang="es-A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2D92BAD-11D2-4467-B8A9-799A0AAABC25}"/>
              </a:ext>
            </a:extLst>
          </p:cNvPr>
          <p:cNvSpPr txBox="1"/>
          <p:nvPr/>
        </p:nvSpPr>
        <p:spPr>
          <a:xfrm>
            <a:off x="144080" y="2217531"/>
            <a:ext cx="2561792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material sonoro y sus </a:t>
            </a:r>
          </a:p>
          <a:p>
            <a:r>
              <a:rPr lang="es-MX" dirty="0" err="1"/>
              <a:t>micro-relaciones</a:t>
            </a:r>
            <a:r>
              <a:rPr lang="es-MX" dirty="0"/>
              <a:t> internas</a:t>
            </a:r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8E83E3A-611B-4569-A6E0-8E67590321C0}"/>
              </a:ext>
            </a:extLst>
          </p:cNvPr>
          <p:cNvSpPr txBox="1"/>
          <p:nvPr/>
        </p:nvSpPr>
        <p:spPr>
          <a:xfrm>
            <a:off x="131262" y="4410171"/>
            <a:ext cx="2972032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Focaliza los aspectos rítmicos </a:t>
            </a:r>
          </a:p>
          <a:p>
            <a:r>
              <a:rPr lang="es-MX" dirty="0"/>
              <a:t>del tango y la milonga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1C85826-C4AD-43B3-A07B-148603C762EB}"/>
              </a:ext>
            </a:extLst>
          </p:cNvPr>
          <p:cNvSpPr txBox="1"/>
          <p:nvPr/>
        </p:nvSpPr>
        <p:spPr>
          <a:xfrm>
            <a:off x="3425327" y="4423986"/>
            <a:ext cx="4457118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Dejando de lado sus características armónicas</a:t>
            </a:r>
          </a:p>
          <a:p>
            <a:r>
              <a:rPr lang="es-MX" dirty="0"/>
              <a:t> y melódicas europeas</a:t>
            </a:r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A59EA51-A532-49D9-B607-5DAD38E11F3F}"/>
              </a:ext>
            </a:extLst>
          </p:cNvPr>
          <p:cNvSpPr txBox="1"/>
          <p:nvPr/>
        </p:nvSpPr>
        <p:spPr>
          <a:xfrm>
            <a:off x="8304740" y="4410171"/>
            <a:ext cx="2826415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 Estética y Ética de </a:t>
            </a:r>
          </a:p>
          <a:p>
            <a:r>
              <a:rPr lang="es-MX" dirty="0"/>
              <a:t>orígenes africanos del tango</a:t>
            </a:r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0BD94F0-6AE5-4749-B42A-BD92FD786270}"/>
              </a:ext>
            </a:extLst>
          </p:cNvPr>
          <p:cNvSpPr txBox="1"/>
          <p:nvPr/>
        </p:nvSpPr>
        <p:spPr>
          <a:xfrm>
            <a:off x="131262" y="3272972"/>
            <a:ext cx="3653245" cy="646331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renuncia a cualquier tipo de textura</a:t>
            </a:r>
          </a:p>
          <a:p>
            <a:r>
              <a:rPr lang="es-MX" dirty="0"/>
              <a:t>polifónica</a:t>
            </a:r>
            <a:endParaRPr lang="es-AR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830DE11-8E15-4332-BE0B-D737D20C466F}"/>
              </a:ext>
            </a:extLst>
          </p:cNvPr>
          <p:cNvSpPr txBox="1"/>
          <p:nvPr/>
        </p:nvSpPr>
        <p:spPr>
          <a:xfrm>
            <a:off x="4319591" y="3282557"/>
            <a:ext cx="3812345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reducción a una sola</a:t>
            </a:r>
          </a:p>
          <a:p>
            <a:r>
              <a:rPr lang="es-MX" dirty="0"/>
              <a:t>nota en los instrumentos melódicos.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91288DF-76FB-461C-A194-88B1A97B5110}"/>
              </a:ext>
            </a:extLst>
          </p:cNvPr>
          <p:cNvSpPr txBox="1"/>
          <p:nvPr/>
        </p:nvSpPr>
        <p:spPr>
          <a:xfrm>
            <a:off x="144350" y="5647177"/>
            <a:ext cx="6039605" cy="646331"/>
          </a:xfrm>
          <a:prstGeom prst="rect">
            <a:avLst/>
          </a:prstGeom>
          <a:solidFill>
            <a:srgbClr val="92D050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continuos cambios tímbricos al interior de un plan sonoro</a:t>
            </a:r>
          </a:p>
          <a:p>
            <a:r>
              <a:rPr lang="es-MX" dirty="0"/>
              <a:t>estático </a:t>
            </a:r>
            <a:endParaRPr lang="es-AR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52ED4E0-3510-46FA-AB6E-638260E14A79}"/>
              </a:ext>
            </a:extLst>
          </p:cNvPr>
          <p:cNvSpPr txBox="1"/>
          <p:nvPr/>
        </p:nvSpPr>
        <p:spPr>
          <a:xfrm>
            <a:off x="7170850" y="5637421"/>
            <a:ext cx="4876800" cy="646331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hacen referencia a la música de las culturas</a:t>
            </a:r>
          </a:p>
          <a:p>
            <a:r>
              <a:rPr lang="es-MX" dirty="0"/>
              <a:t>indígenas.</a:t>
            </a:r>
          </a:p>
        </p:txBody>
      </p:sp>
      <p:sp>
        <p:nvSpPr>
          <p:cNvPr id="21" name="Flecha: hacia abajo 20">
            <a:extLst>
              <a:ext uri="{FF2B5EF4-FFF2-40B4-BE49-F238E27FC236}">
                <a16:creationId xmlns:a16="http://schemas.microsoft.com/office/drawing/2014/main" id="{41E1AD19-BA94-4140-917A-5D541F3017B4}"/>
              </a:ext>
            </a:extLst>
          </p:cNvPr>
          <p:cNvSpPr/>
          <p:nvPr/>
        </p:nvSpPr>
        <p:spPr>
          <a:xfrm rot="16200000">
            <a:off x="1874112" y="1250317"/>
            <a:ext cx="154745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Flecha: hacia abajo 21">
            <a:extLst>
              <a:ext uri="{FF2B5EF4-FFF2-40B4-BE49-F238E27FC236}">
                <a16:creationId xmlns:a16="http://schemas.microsoft.com/office/drawing/2014/main" id="{ADC390FB-04C8-4DED-B425-169C1189BDBF}"/>
              </a:ext>
            </a:extLst>
          </p:cNvPr>
          <p:cNvSpPr/>
          <p:nvPr/>
        </p:nvSpPr>
        <p:spPr>
          <a:xfrm rot="16200000">
            <a:off x="3004362" y="2317596"/>
            <a:ext cx="154745" cy="4461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id="{EE6DE7CD-4223-43A3-A416-E12C0E1E578D}"/>
              </a:ext>
            </a:extLst>
          </p:cNvPr>
          <p:cNvSpPr/>
          <p:nvPr/>
        </p:nvSpPr>
        <p:spPr>
          <a:xfrm rot="16200000">
            <a:off x="3186938" y="4581610"/>
            <a:ext cx="154745" cy="3034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F0F2BD93-3142-44B2-BAFA-77D97BDBA8BD}"/>
              </a:ext>
            </a:extLst>
          </p:cNvPr>
          <p:cNvSpPr/>
          <p:nvPr/>
        </p:nvSpPr>
        <p:spPr>
          <a:xfrm rot="16200000">
            <a:off x="7961608" y="4567835"/>
            <a:ext cx="154746" cy="33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Flecha: hacia abajo 24">
            <a:extLst>
              <a:ext uri="{FF2B5EF4-FFF2-40B4-BE49-F238E27FC236}">
                <a16:creationId xmlns:a16="http://schemas.microsoft.com/office/drawing/2014/main" id="{18B0EEF2-33CF-4D64-84D5-3C96B16E7BF4}"/>
              </a:ext>
            </a:extLst>
          </p:cNvPr>
          <p:cNvSpPr/>
          <p:nvPr/>
        </p:nvSpPr>
        <p:spPr>
          <a:xfrm rot="16200000">
            <a:off x="3955951" y="3328071"/>
            <a:ext cx="191148" cy="536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Flecha: hacia abajo 25">
            <a:extLst>
              <a:ext uri="{FF2B5EF4-FFF2-40B4-BE49-F238E27FC236}">
                <a16:creationId xmlns:a16="http://schemas.microsoft.com/office/drawing/2014/main" id="{F8A26E69-8DCB-436E-B0C1-C6B3A0DDCDFE}"/>
              </a:ext>
            </a:extLst>
          </p:cNvPr>
          <p:cNvSpPr/>
          <p:nvPr/>
        </p:nvSpPr>
        <p:spPr>
          <a:xfrm rot="16200000">
            <a:off x="6543818" y="5606212"/>
            <a:ext cx="191148" cy="728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5482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8992EAF-1D8B-4EB9-AB02-CE4926982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75" y="190489"/>
            <a:ext cx="11302121" cy="583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82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4AFC2C9-6FE9-4C28-9651-111F065B0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028" y="0"/>
            <a:ext cx="8697432" cy="6876447"/>
          </a:xfrm>
          <a:prstGeom prst="rect">
            <a:avLst/>
          </a:prstGeom>
        </p:spPr>
      </p:pic>
      <p:sp>
        <p:nvSpPr>
          <p:cNvPr id="5" name="Arco 4">
            <a:extLst>
              <a:ext uri="{FF2B5EF4-FFF2-40B4-BE49-F238E27FC236}">
                <a16:creationId xmlns:a16="http://schemas.microsoft.com/office/drawing/2014/main" id="{ABFF383E-AE05-448E-87E9-705BBE25A504}"/>
              </a:ext>
            </a:extLst>
          </p:cNvPr>
          <p:cNvSpPr/>
          <p:nvPr/>
        </p:nvSpPr>
        <p:spPr>
          <a:xfrm>
            <a:off x="2676939" y="0"/>
            <a:ext cx="2107096" cy="3525079"/>
          </a:xfrm>
          <a:prstGeom prst="arc">
            <a:avLst>
              <a:gd name="adj1" fmla="val 16200000"/>
              <a:gd name="adj2" fmla="val 15791673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5508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8E14275-61FF-4F56-B4BA-FFFB57A45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67" y="153301"/>
            <a:ext cx="8398933" cy="661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0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77177-CFE0-E7A3-31E7-94A4F67A1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014" y="989162"/>
            <a:ext cx="2552011" cy="579408"/>
          </a:xfr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s-ES" b="1" dirty="0">
                <a:cs typeface="Calibri Light"/>
              </a:rPr>
              <a:t>Chico Mello</a:t>
            </a:r>
            <a:endParaRPr lang="es-ES" b="1" dirty="0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1050AFCB-AB4F-8C2C-7A5C-5DC912BBF89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7851" r="7851"/>
          <a:stretch/>
        </p:blipFill>
        <p:spPr>
          <a:xfrm>
            <a:off x="5605911" y="989162"/>
            <a:ext cx="6172200" cy="4873625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B8EC49-2520-F8F4-143D-7999D5B10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6694" y="1525438"/>
            <a:ext cx="4147897" cy="4343550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s-ES" dirty="0">
              <a:ea typeface="Calibri"/>
              <a:cs typeface="Calibri"/>
            </a:endParaRPr>
          </a:p>
          <a:p>
            <a:pPr algn="just"/>
            <a:r>
              <a:rPr lang="es-ES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El compositor Chico Mello nació en 1957 en Curitiba (Brasil), donde estudió medicina y música. Continuó sus estudios de música en São Paulo y en la Universidad de las Artes de Berlín con Dieter </a:t>
            </a:r>
            <a:r>
              <a:rPr lang="es-ES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Schnebel</a:t>
            </a:r>
            <a:r>
              <a:rPr lang="es-ES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y Witold </a:t>
            </a:r>
            <a:r>
              <a:rPr lang="es-ES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Szalonek</a:t>
            </a:r>
            <a:r>
              <a:rPr lang="es-ES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. Chico Mello ha recibido subvenciones tanto de la SWR </a:t>
            </a:r>
            <a:r>
              <a:rPr lang="es-ES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Freiburg's</a:t>
            </a:r>
            <a:r>
              <a:rPr lang="es-ES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Heinrich-Strobel-</a:t>
            </a:r>
            <a:r>
              <a:rPr lang="es-ES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Stiftung</a:t>
            </a:r>
            <a:r>
              <a:rPr lang="es-ES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como del Senado de Berlín, y también recibió una subvención de la Cité </a:t>
            </a:r>
            <a:r>
              <a:rPr lang="es-ES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international</a:t>
            </a:r>
            <a:r>
              <a:rPr lang="es-ES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des </a:t>
            </a:r>
            <a:r>
              <a:rPr lang="es-ES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arts</a:t>
            </a:r>
            <a:r>
              <a:rPr lang="es-ES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en París. El compositor trabaja en la música experimental e improvisada, así como en el teatro musical y la música pop brasileña, y ha participado en varios proyectos interculturales en festivales de renombre. Es </a:t>
            </a:r>
            <a:r>
              <a:rPr lang="es-ES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co-curador</a:t>
            </a:r>
            <a:r>
              <a:rPr lang="es-ES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del festival </a:t>
            </a:r>
            <a:r>
              <a:rPr lang="es-ES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Escuta</a:t>
            </a:r>
            <a:r>
              <a:rPr lang="es-ES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en Río de Janeiro y dirige el Departamento de Nuevas Músicas de la Oficina de Música de Curitiba.</a:t>
            </a:r>
          </a:p>
          <a:p>
            <a:endParaRPr lang="es-E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683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2F9E73D-FBD6-4CFA-B7C4-567D1BE97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596" y="9491"/>
            <a:ext cx="8086291" cy="6578276"/>
          </a:xfrm>
          <a:prstGeom prst="rect">
            <a:avLst/>
          </a:prstGeom>
        </p:spPr>
      </p:pic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5FE8FD8A-EA8B-47E6-812F-033C394F3966}"/>
              </a:ext>
            </a:extLst>
          </p:cNvPr>
          <p:cNvSpPr/>
          <p:nvPr/>
        </p:nvSpPr>
        <p:spPr>
          <a:xfrm>
            <a:off x="6214442" y="2014330"/>
            <a:ext cx="1471819" cy="1152940"/>
          </a:xfrm>
          <a:custGeom>
            <a:avLst/>
            <a:gdLst>
              <a:gd name="connsiteX0" fmla="*/ 1167019 w 1471819"/>
              <a:gd name="connsiteY0" fmla="*/ 238540 h 1152940"/>
              <a:gd name="connsiteX1" fmla="*/ 1127262 w 1471819"/>
              <a:gd name="connsiteY1" fmla="*/ 159027 h 1152940"/>
              <a:gd name="connsiteX2" fmla="*/ 1100758 w 1471819"/>
              <a:gd name="connsiteY2" fmla="*/ 132522 h 1152940"/>
              <a:gd name="connsiteX3" fmla="*/ 1021245 w 1471819"/>
              <a:gd name="connsiteY3" fmla="*/ 92766 h 1152940"/>
              <a:gd name="connsiteX4" fmla="*/ 954984 w 1471819"/>
              <a:gd name="connsiteY4" fmla="*/ 53009 h 1152940"/>
              <a:gd name="connsiteX5" fmla="*/ 915228 w 1471819"/>
              <a:gd name="connsiteY5" fmla="*/ 26505 h 1152940"/>
              <a:gd name="connsiteX6" fmla="*/ 769454 w 1471819"/>
              <a:gd name="connsiteY6" fmla="*/ 0 h 1152940"/>
              <a:gd name="connsiteX7" fmla="*/ 570671 w 1471819"/>
              <a:gd name="connsiteY7" fmla="*/ 26505 h 1152940"/>
              <a:gd name="connsiteX8" fmla="*/ 438149 w 1471819"/>
              <a:gd name="connsiteY8" fmla="*/ 53009 h 1152940"/>
              <a:gd name="connsiteX9" fmla="*/ 398393 w 1471819"/>
              <a:gd name="connsiteY9" fmla="*/ 79513 h 1152940"/>
              <a:gd name="connsiteX10" fmla="*/ 332132 w 1471819"/>
              <a:gd name="connsiteY10" fmla="*/ 92766 h 1152940"/>
              <a:gd name="connsiteX11" fmla="*/ 292375 w 1471819"/>
              <a:gd name="connsiteY11" fmla="*/ 145774 h 1152940"/>
              <a:gd name="connsiteX12" fmla="*/ 239367 w 1471819"/>
              <a:gd name="connsiteY12" fmla="*/ 172279 h 1152940"/>
              <a:gd name="connsiteX13" fmla="*/ 159854 w 1471819"/>
              <a:gd name="connsiteY13" fmla="*/ 225287 h 1152940"/>
              <a:gd name="connsiteX14" fmla="*/ 146601 w 1471819"/>
              <a:gd name="connsiteY14" fmla="*/ 265044 h 1152940"/>
              <a:gd name="connsiteX15" fmla="*/ 106845 w 1471819"/>
              <a:gd name="connsiteY15" fmla="*/ 291548 h 1152940"/>
              <a:gd name="connsiteX16" fmla="*/ 27332 w 1471819"/>
              <a:gd name="connsiteY16" fmla="*/ 384313 h 1152940"/>
              <a:gd name="connsiteX17" fmla="*/ 828 w 1471819"/>
              <a:gd name="connsiteY17" fmla="*/ 463827 h 1152940"/>
              <a:gd name="connsiteX18" fmla="*/ 27332 w 1471819"/>
              <a:gd name="connsiteY18" fmla="*/ 596348 h 1152940"/>
              <a:gd name="connsiteX19" fmla="*/ 53836 w 1471819"/>
              <a:gd name="connsiteY19" fmla="*/ 636105 h 1152940"/>
              <a:gd name="connsiteX20" fmla="*/ 106845 w 1471819"/>
              <a:gd name="connsiteY20" fmla="*/ 728870 h 1152940"/>
              <a:gd name="connsiteX21" fmla="*/ 146601 w 1471819"/>
              <a:gd name="connsiteY21" fmla="*/ 755374 h 1152940"/>
              <a:gd name="connsiteX22" fmla="*/ 173106 w 1471819"/>
              <a:gd name="connsiteY22" fmla="*/ 795131 h 1152940"/>
              <a:gd name="connsiteX23" fmla="*/ 279123 w 1471819"/>
              <a:gd name="connsiteY23" fmla="*/ 861392 h 1152940"/>
              <a:gd name="connsiteX24" fmla="*/ 305628 w 1471819"/>
              <a:gd name="connsiteY24" fmla="*/ 901148 h 1152940"/>
              <a:gd name="connsiteX25" fmla="*/ 345384 w 1471819"/>
              <a:gd name="connsiteY25" fmla="*/ 914400 h 1152940"/>
              <a:gd name="connsiteX26" fmla="*/ 451401 w 1471819"/>
              <a:gd name="connsiteY26" fmla="*/ 967409 h 1152940"/>
              <a:gd name="connsiteX27" fmla="*/ 530915 w 1471819"/>
              <a:gd name="connsiteY27" fmla="*/ 993913 h 1152940"/>
              <a:gd name="connsiteX28" fmla="*/ 583923 w 1471819"/>
              <a:gd name="connsiteY28" fmla="*/ 1020418 h 1152940"/>
              <a:gd name="connsiteX29" fmla="*/ 703193 w 1471819"/>
              <a:gd name="connsiteY29" fmla="*/ 1086679 h 1152940"/>
              <a:gd name="connsiteX30" fmla="*/ 809210 w 1471819"/>
              <a:gd name="connsiteY30" fmla="*/ 1113183 h 1152940"/>
              <a:gd name="connsiteX31" fmla="*/ 862219 w 1471819"/>
              <a:gd name="connsiteY31" fmla="*/ 1126435 h 1152940"/>
              <a:gd name="connsiteX32" fmla="*/ 1007993 w 1471819"/>
              <a:gd name="connsiteY32" fmla="*/ 1152940 h 1152940"/>
              <a:gd name="connsiteX33" fmla="*/ 1206775 w 1471819"/>
              <a:gd name="connsiteY33" fmla="*/ 1113183 h 1152940"/>
              <a:gd name="connsiteX34" fmla="*/ 1299541 w 1471819"/>
              <a:gd name="connsiteY34" fmla="*/ 1060174 h 1152940"/>
              <a:gd name="connsiteX35" fmla="*/ 1418810 w 1471819"/>
              <a:gd name="connsiteY35" fmla="*/ 954157 h 1152940"/>
              <a:gd name="connsiteX36" fmla="*/ 1445315 w 1471819"/>
              <a:gd name="connsiteY36" fmla="*/ 914400 h 1152940"/>
              <a:gd name="connsiteX37" fmla="*/ 1471819 w 1471819"/>
              <a:gd name="connsiteY37" fmla="*/ 821635 h 1152940"/>
              <a:gd name="connsiteX38" fmla="*/ 1445315 w 1471819"/>
              <a:gd name="connsiteY38" fmla="*/ 675861 h 1152940"/>
              <a:gd name="connsiteX39" fmla="*/ 1418810 w 1471819"/>
              <a:gd name="connsiteY39" fmla="*/ 622853 h 1152940"/>
              <a:gd name="connsiteX40" fmla="*/ 1405558 w 1471819"/>
              <a:gd name="connsiteY40" fmla="*/ 569844 h 1152940"/>
              <a:gd name="connsiteX41" fmla="*/ 1365801 w 1471819"/>
              <a:gd name="connsiteY41" fmla="*/ 530087 h 1152940"/>
              <a:gd name="connsiteX42" fmla="*/ 1312793 w 1471819"/>
              <a:gd name="connsiteY42" fmla="*/ 450574 h 1152940"/>
              <a:gd name="connsiteX43" fmla="*/ 1259784 w 1471819"/>
              <a:gd name="connsiteY43" fmla="*/ 384313 h 1152940"/>
              <a:gd name="connsiteX44" fmla="*/ 1220028 w 1471819"/>
              <a:gd name="connsiteY44" fmla="*/ 357809 h 1152940"/>
              <a:gd name="connsiteX45" fmla="*/ 1206775 w 1471819"/>
              <a:gd name="connsiteY45" fmla="*/ 318053 h 1152940"/>
              <a:gd name="connsiteX46" fmla="*/ 1193523 w 1471819"/>
              <a:gd name="connsiteY46" fmla="*/ 265044 h 1152940"/>
              <a:gd name="connsiteX47" fmla="*/ 1127262 w 1471819"/>
              <a:gd name="connsiteY47" fmla="*/ 198783 h 1152940"/>
              <a:gd name="connsiteX48" fmla="*/ 1034497 w 1471819"/>
              <a:gd name="connsiteY48" fmla="*/ 145774 h 1152940"/>
              <a:gd name="connsiteX49" fmla="*/ 941732 w 1471819"/>
              <a:gd name="connsiteY49" fmla="*/ 39757 h 1152940"/>
              <a:gd name="connsiteX50" fmla="*/ 862219 w 1471819"/>
              <a:gd name="connsiteY50" fmla="*/ 13253 h 1152940"/>
              <a:gd name="connsiteX51" fmla="*/ 822462 w 1471819"/>
              <a:gd name="connsiteY51" fmla="*/ 26505 h 115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471819" h="1152940">
                <a:moveTo>
                  <a:pt x="1167019" y="238540"/>
                </a:moveTo>
                <a:cubicBezTo>
                  <a:pt x="1153767" y="212036"/>
                  <a:pt x="1142967" y="184156"/>
                  <a:pt x="1127262" y="159027"/>
                </a:cubicBezTo>
                <a:cubicBezTo>
                  <a:pt x="1120640" y="148432"/>
                  <a:pt x="1110514" y="140327"/>
                  <a:pt x="1100758" y="132522"/>
                </a:cubicBezTo>
                <a:cubicBezTo>
                  <a:pt x="1064060" y="103164"/>
                  <a:pt x="1063234" y="106762"/>
                  <a:pt x="1021245" y="92766"/>
                </a:cubicBezTo>
                <a:cubicBezTo>
                  <a:pt x="969478" y="40997"/>
                  <a:pt x="1023796" y="87415"/>
                  <a:pt x="954984" y="53009"/>
                </a:cubicBezTo>
                <a:cubicBezTo>
                  <a:pt x="940738" y="45886"/>
                  <a:pt x="930141" y="32097"/>
                  <a:pt x="915228" y="26505"/>
                </a:cubicBezTo>
                <a:cubicBezTo>
                  <a:pt x="900416" y="20950"/>
                  <a:pt x="778379" y="1488"/>
                  <a:pt x="769454" y="0"/>
                </a:cubicBezTo>
                <a:cubicBezTo>
                  <a:pt x="673558" y="31967"/>
                  <a:pt x="765234" y="4887"/>
                  <a:pt x="570671" y="26505"/>
                </a:cubicBezTo>
                <a:cubicBezTo>
                  <a:pt x="512184" y="33003"/>
                  <a:pt x="490795" y="39848"/>
                  <a:pt x="438149" y="53009"/>
                </a:cubicBezTo>
                <a:cubicBezTo>
                  <a:pt x="424897" y="61844"/>
                  <a:pt x="413306" y="73921"/>
                  <a:pt x="398393" y="79513"/>
                </a:cubicBezTo>
                <a:cubicBezTo>
                  <a:pt x="377303" y="87422"/>
                  <a:pt x="351233" y="80828"/>
                  <a:pt x="332132" y="92766"/>
                </a:cubicBezTo>
                <a:cubicBezTo>
                  <a:pt x="313402" y="104472"/>
                  <a:pt x="309145" y="131400"/>
                  <a:pt x="292375" y="145774"/>
                </a:cubicBezTo>
                <a:cubicBezTo>
                  <a:pt x="277376" y="158630"/>
                  <a:pt x="256307" y="162115"/>
                  <a:pt x="239367" y="172279"/>
                </a:cubicBezTo>
                <a:cubicBezTo>
                  <a:pt x="212052" y="188668"/>
                  <a:pt x="159854" y="225287"/>
                  <a:pt x="159854" y="225287"/>
                </a:cubicBezTo>
                <a:cubicBezTo>
                  <a:pt x="155436" y="238539"/>
                  <a:pt x="155328" y="254136"/>
                  <a:pt x="146601" y="265044"/>
                </a:cubicBezTo>
                <a:cubicBezTo>
                  <a:pt x="136652" y="277481"/>
                  <a:pt x="118938" y="281183"/>
                  <a:pt x="106845" y="291548"/>
                </a:cubicBezTo>
                <a:cubicBezTo>
                  <a:pt x="56856" y="334396"/>
                  <a:pt x="58594" y="337420"/>
                  <a:pt x="27332" y="384313"/>
                </a:cubicBezTo>
                <a:cubicBezTo>
                  <a:pt x="18497" y="410818"/>
                  <a:pt x="-4651" y="436431"/>
                  <a:pt x="828" y="463827"/>
                </a:cubicBezTo>
                <a:cubicBezTo>
                  <a:pt x="9663" y="508001"/>
                  <a:pt x="14084" y="553292"/>
                  <a:pt x="27332" y="596348"/>
                </a:cubicBezTo>
                <a:cubicBezTo>
                  <a:pt x="32016" y="611571"/>
                  <a:pt x="45934" y="622276"/>
                  <a:pt x="53836" y="636105"/>
                </a:cubicBezTo>
                <a:cubicBezTo>
                  <a:pt x="67692" y="660352"/>
                  <a:pt x="85324" y="707349"/>
                  <a:pt x="106845" y="728870"/>
                </a:cubicBezTo>
                <a:cubicBezTo>
                  <a:pt x="118107" y="740132"/>
                  <a:pt x="133349" y="746539"/>
                  <a:pt x="146601" y="755374"/>
                </a:cubicBezTo>
                <a:cubicBezTo>
                  <a:pt x="155436" y="768626"/>
                  <a:pt x="161844" y="783869"/>
                  <a:pt x="173106" y="795131"/>
                </a:cubicBezTo>
                <a:cubicBezTo>
                  <a:pt x="207510" y="829535"/>
                  <a:pt x="237136" y="840398"/>
                  <a:pt x="279123" y="861392"/>
                </a:cubicBezTo>
                <a:cubicBezTo>
                  <a:pt x="287958" y="874644"/>
                  <a:pt x="293191" y="891199"/>
                  <a:pt x="305628" y="901148"/>
                </a:cubicBezTo>
                <a:cubicBezTo>
                  <a:pt x="316536" y="909874"/>
                  <a:pt x="332667" y="908620"/>
                  <a:pt x="345384" y="914400"/>
                </a:cubicBezTo>
                <a:cubicBezTo>
                  <a:pt x="381353" y="930750"/>
                  <a:pt x="413918" y="954915"/>
                  <a:pt x="451401" y="967409"/>
                </a:cubicBezTo>
                <a:cubicBezTo>
                  <a:pt x="477906" y="976244"/>
                  <a:pt x="505926" y="981418"/>
                  <a:pt x="530915" y="993913"/>
                </a:cubicBezTo>
                <a:cubicBezTo>
                  <a:pt x="548584" y="1002748"/>
                  <a:pt x="566654" y="1010824"/>
                  <a:pt x="583923" y="1020418"/>
                </a:cubicBezTo>
                <a:cubicBezTo>
                  <a:pt x="609393" y="1034568"/>
                  <a:pt x="671424" y="1076089"/>
                  <a:pt x="703193" y="1086679"/>
                </a:cubicBezTo>
                <a:cubicBezTo>
                  <a:pt x="737750" y="1098198"/>
                  <a:pt x="773871" y="1104348"/>
                  <a:pt x="809210" y="1113183"/>
                </a:cubicBezTo>
                <a:cubicBezTo>
                  <a:pt x="826880" y="1117600"/>
                  <a:pt x="844253" y="1123441"/>
                  <a:pt x="862219" y="1126435"/>
                </a:cubicBezTo>
                <a:cubicBezTo>
                  <a:pt x="963950" y="1143390"/>
                  <a:pt x="915384" y="1134417"/>
                  <a:pt x="1007993" y="1152940"/>
                </a:cubicBezTo>
                <a:cubicBezTo>
                  <a:pt x="1082951" y="1144611"/>
                  <a:pt x="1139655" y="1146742"/>
                  <a:pt x="1206775" y="1113183"/>
                </a:cubicBezTo>
                <a:cubicBezTo>
                  <a:pt x="1367248" y="1032948"/>
                  <a:pt x="1177931" y="1100713"/>
                  <a:pt x="1299541" y="1060174"/>
                </a:cubicBezTo>
                <a:cubicBezTo>
                  <a:pt x="1381419" y="978295"/>
                  <a:pt x="1340812" y="1012654"/>
                  <a:pt x="1418810" y="954157"/>
                </a:cubicBezTo>
                <a:cubicBezTo>
                  <a:pt x="1427645" y="940905"/>
                  <a:pt x="1438192" y="928646"/>
                  <a:pt x="1445315" y="914400"/>
                </a:cubicBezTo>
                <a:cubicBezTo>
                  <a:pt x="1454821" y="895388"/>
                  <a:pt x="1467573" y="838619"/>
                  <a:pt x="1471819" y="821635"/>
                </a:cubicBezTo>
                <a:cubicBezTo>
                  <a:pt x="1462984" y="773044"/>
                  <a:pt x="1458041" y="723581"/>
                  <a:pt x="1445315" y="675861"/>
                </a:cubicBezTo>
                <a:cubicBezTo>
                  <a:pt x="1440225" y="656773"/>
                  <a:pt x="1425747" y="641350"/>
                  <a:pt x="1418810" y="622853"/>
                </a:cubicBezTo>
                <a:cubicBezTo>
                  <a:pt x="1412415" y="605799"/>
                  <a:pt x="1414594" y="585658"/>
                  <a:pt x="1405558" y="569844"/>
                </a:cubicBezTo>
                <a:cubicBezTo>
                  <a:pt x="1396260" y="553572"/>
                  <a:pt x="1377307" y="544881"/>
                  <a:pt x="1365801" y="530087"/>
                </a:cubicBezTo>
                <a:cubicBezTo>
                  <a:pt x="1346245" y="504943"/>
                  <a:pt x="1330463" y="477078"/>
                  <a:pt x="1312793" y="450574"/>
                </a:cubicBezTo>
                <a:cubicBezTo>
                  <a:pt x="1293116" y="421059"/>
                  <a:pt x="1286756" y="405891"/>
                  <a:pt x="1259784" y="384313"/>
                </a:cubicBezTo>
                <a:cubicBezTo>
                  <a:pt x="1247347" y="374363"/>
                  <a:pt x="1233280" y="366644"/>
                  <a:pt x="1220028" y="357809"/>
                </a:cubicBezTo>
                <a:cubicBezTo>
                  <a:pt x="1215610" y="344557"/>
                  <a:pt x="1210613" y="331484"/>
                  <a:pt x="1206775" y="318053"/>
                </a:cubicBezTo>
                <a:cubicBezTo>
                  <a:pt x="1201771" y="300540"/>
                  <a:pt x="1200698" y="281785"/>
                  <a:pt x="1193523" y="265044"/>
                </a:cubicBezTo>
                <a:cubicBezTo>
                  <a:pt x="1174814" y="221388"/>
                  <a:pt x="1163642" y="224768"/>
                  <a:pt x="1127262" y="198783"/>
                </a:cubicBezTo>
                <a:cubicBezTo>
                  <a:pt x="1057060" y="148639"/>
                  <a:pt x="1099014" y="167281"/>
                  <a:pt x="1034497" y="145774"/>
                </a:cubicBezTo>
                <a:cubicBezTo>
                  <a:pt x="1000553" y="94859"/>
                  <a:pt x="994043" y="63006"/>
                  <a:pt x="941732" y="39757"/>
                </a:cubicBezTo>
                <a:cubicBezTo>
                  <a:pt x="916202" y="28410"/>
                  <a:pt x="862219" y="13253"/>
                  <a:pt x="862219" y="13253"/>
                </a:cubicBezTo>
                <a:lnTo>
                  <a:pt x="822462" y="26505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4003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7BE0710-A9FA-4297-B7A4-6EA38E54F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270" y="0"/>
            <a:ext cx="8165803" cy="663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57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55937B5-4496-461E-8ADA-21BEB242C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471" y="160507"/>
            <a:ext cx="5486398" cy="653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2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BBF295B-3F31-4406-AF68-40D194DC1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33134"/>
          <a:stretch/>
        </p:blipFill>
        <p:spPr>
          <a:xfrm>
            <a:off x="1643271" y="21991"/>
            <a:ext cx="8547650" cy="6814018"/>
          </a:xfrm>
          <a:prstGeom prst="rect">
            <a:avLst/>
          </a:prstGeom>
        </p:spPr>
      </p:pic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E3C6949F-1BD6-4B09-A407-6322D9BCC032}"/>
              </a:ext>
            </a:extLst>
          </p:cNvPr>
          <p:cNvSpPr/>
          <p:nvPr/>
        </p:nvSpPr>
        <p:spPr>
          <a:xfrm>
            <a:off x="2610678" y="2252870"/>
            <a:ext cx="1524000" cy="1338469"/>
          </a:xfrm>
          <a:custGeom>
            <a:avLst/>
            <a:gdLst>
              <a:gd name="connsiteX0" fmla="*/ 1232452 w 1524000"/>
              <a:gd name="connsiteY0" fmla="*/ 66260 h 1338469"/>
              <a:gd name="connsiteX1" fmla="*/ 1166192 w 1524000"/>
              <a:gd name="connsiteY1" fmla="*/ 26504 h 1338469"/>
              <a:gd name="connsiteX2" fmla="*/ 1099931 w 1524000"/>
              <a:gd name="connsiteY2" fmla="*/ 13252 h 1338469"/>
              <a:gd name="connsiteX3" fmla="*/ 1046922 w 1524000"/>
              <a:gd name="connsiteY3" fmla="*/ 0 h 1338469"/>
              <a:gd name="connsiteX4" fmla="*/ 781879 w 1524000"/>
              <a:gd name="connsiteY4" fmla="*/ 26504 h 1338469"/>
              <a:gd name="connsiteX5" fmla="*/ 622852 w 1524000"/>
              <a:gd name="connsiteY5" fmla="*/ 53008 h 1338469"/>
              <a:gd name="connsiteX6" fmla="*/ 543339 w 1524000"/>
              <a:gd name="connsiteY6" fmla="*/ 79513 h 1338469"/>
              <a:gd name="connsiteX7" fmla="*/ 463826 w 1524000"/>
              <a:gd name="connsiteY7" fmla="*/ 119269 h 1338469"/>
              <a:gd name="connsiteX8" fmla="*/ 397565 w 1524000"/>
              <a:gd name="connsiteY8" fmla="*/ 172278 h 1338469"/>
              <a:gd name="connsiteX9" fmla="*/ 371061 w 1524000"/>
              <a:gd name="connsiteY9" fmla="*/ 212034 h 1338469"/>
              <a:gd name="connsiteX10" fmla="*/ 318052 w 1524000"/>
              <a:gd name="connsiteY10" fmla="*/ 225287 h 1338469"/>
              <a:gd name="connsiteX11" fmla="*/ 265044 w 1524000"/>
              <a:gd name="connsiteY11" fmla="*/ 251791 h 1338469"/>
              <a:gd name="connsiteX12" fmla="*/ 238539 w 1524000"/>
              <a:gd name="connsiteY12" fmla="*/ 291547 h 1338469"/>
              <a:gd name="connsiteX13" fmla="*/ 212035 w 1524000"/>
              <a:gd name="connsiteY13" fmla="*/ 344556 h 1338469"/>
              <a:gd name="connsiteX14" fmla="*/ 159026 w 1524000"/>
              <a:gd name="connsiteY14" fmla="*/ 410817 h 1338469"/>
              <a:gd name="connsiteX15" fmla="*/ 106018 w 1524000"/>
              <a:gd name="connsiteY15" fmla="*/ 516834 h 1338469"/>
              <a:gd name="connsiteX16" fmla="*/ 79513 w 1524000"/>
              <a:gd name="connsiteY16" fmla="*/ 556591 h 1338469"/>
              <a:gd name="connsiteX17" fmla="*/ 53009 w 1524000"/>
              <a:gd name="connsiteY17" fmla="*/ 622852 h 1338469"/>
              <a:gd name="connsiteX18" fmla="*/ 26505 w 1524000"/>
              <a:gd name="connsiteY18" fmla="*/ 715617 h 1338469"/>
              <a:gd name="connsiteX19" fmla="*/ 0 w 1524000"/>
              <a:gd name="connsiteY19" fmla="*/ 755373 h 1338469"/>
              <a:gd name="connsiteX20" fmla="*/ 13252 w 1524000"/>
              <a:gd name="connsiteY20" fmla="*/ 861391 h 1338469"/>
              <a:gd name="connsiteX21" fmla="*/ 53009 w 1524000"/>
              <a:gd name="connsiteY21" fmla="*/ 901147 h 1338469"/>
              <a:gd name="connsiteX22" fmla="*/ 92765 w 1524000"/>
              <a:gd name="connsiteY22" fmla="*/ 954156 h 1338469"/>
              <a:gd name="connsiteX23" fmla="*/ 278296 w 1524000"/>
              <a:gd name="connsiteY23" fmla="*/ 1086678 h 1338469"/>
              <a:gd name="connsiteX24" fmla="*/ 424070 w 1524000"/>
              <a:gd name="connsiteY24" fmla="*/ 1166191 h 1338469"/>
              <a:gd name="connsiteX25" fmla="*/ 490331 w 1524000"/>
              <a:gd name="connsiteY25" fmla="*/ 1179443 h 1338469"/>
              <a:gd name="connsiteX26" fmla="*/ 569844 w 1524000"/>
              <a:gd name="connsiteY26" fmla="*/ 1272208 h 1338469"/>
              <a:gd name="connsiteX27" fmla="*/ 675861 w 1524000"/>
              <a:gd name="connsiteY27" fmla="*/ 1298713 h 1338469"/>
              <a:gd name="connsiteX28" fmla="*/ 768626 w 1524000"/>
              <a:gd name="connsiteY28" fmla="*/ 1338469 h 1338469"/>
              <a:gd name="connsiteX29" fmla="*/ 874644 w 1524000"/>
              <a:gd name="connsiteY29" fmla="*/ 1298713 h 1338469"/>
              <a:gd name="connsiteX30" fmla="*/ 927652 w 1524000"/>
              <a:gd name="connsiteY30" fmla="*/ 1285460 h 1338469"/>
              <a:gd name="connsiteX31" fmla="*/ 980661 w 1524000"/>
              <a:gd name="connsiteY31" fmla="*/ 1245704 h 1338469"/>
              <a:gd name="connsiteX32" fmla="*/ 1033670 w 1524000"/>
              <a:gd name="connsiteY32" fmla="*/ 1219200 h 1338469"/>
              <a:gd name="connsiteX33" fmla="*/ 1099931 w 1524000"/>
              <a:gd name="connsiteY33" fmla="*/ 1152939 h 1338469"/>
              <a:gd name="connsiteX34" fmla="*/ 1219200 w 1524000"/>
              <a:gd name="connsiteY34" fmla="*/ 1086678 h 1338469"/>
              <a:gd name="connsiteX35" fmla="*/ 1378226 w 1524000"/>
              <a:gd name="connsiteY35" fmla="*/ 940904 h 1338469"/>
              <a:gd name="connsiteX36" fmla="*/ 1444487 w 1524000"/>
              <a:gd name="connsiteY36" fmla="*/ 861391 h 1338469"/>
              <a:gd name="connsiteX37" fmla="*/ 1457739 w 1524000"/>
              <a:gd name="connsiteY37" fmla="*/ 808382 h 1338469"/>
              <a:gd name="connsiteX38" fmla="*/ 1484244 w 1524000"/>
              <a:gd name="connsiteY38" fmla="*/ 728869 h 1338469"/>
              <a:gd name="connsiteX39" fmla="*/ 1497496 w 1524000"/>
              <a:gd name="connsiteY39" fmla="*/ 675860 h 1338469"/>
              <a:gd name="connsiteX40" fmla="*/ 1524000 w 1524000"/>
              <a:gd name="connsiteY40" fmla="*/ 622852 h 1338469"/>
              <a:gd name="connsiteX41" fmla="*/ 1510748 w 1524000"/>
              <a:gd name="connsiteY41" fmla="*/ 516834 h 1338469"/>
              <a:gd name="connsiteX42" fmla="*/ 1444487 w 1524000"/>
              <a:gd name="connsiteY42" fmla="*/ 437321 h 1338469"/>
              <a:gd name="connsiteX43" fmla="*/ 1431235 w 1524000"/>
              <a:gd name="connsiteY43" fmla="*/ 384313 h 1338469"/>
              <a:gd name="connsiteX44" fmla="*/ 1378226 w 1524000"/>
              <a:gd name="connsiteY44" fmla="*/ 357808 h 1338469"/>
              <a:gd name="connsiteX45" fmla="*/ 1338470 w 1524000"/>
              <a:gd name="connsiteY45" fmla="*/ 318052 h 1338469"/>
              <a:gd name="connsiteX46" fmla="*/ 1311965 w 1524000"/>
              <a:gd name="connsiteY46" fmla="*/ 278295 h 1338469"/>
              <a:gd name="connsiteX47" fmla="*/ 1272209 w 1524000"/>
              <a:gd name="connsiteY47" fmla="*/ 265043 h 1338469"/>
              <a:gd name="connsiteX48" fmla="*/ 1219200 w 1524000"/>
              <a:gd name="connsiteY48" fmla="*/ 225287 h 1338469"/>
              <a:gd name="connsiteX49" fmla="*/ 1179444 w 1524000"/>
              <a:gd name="connsiteY49" fmla="*/ 212034 h 1338469"/>
              <a:gd name="connsiteX50" fmla="*/ 1166192 w 1524000"/>
              <a:gd name="connsiteY50" fmla="*/ 159026 h 1338469"/>
              <a:gd name="connsiteX51" fmla="*/ 1099931 w 1524000"/>
              <a:gd name="connsiteY51" fmla="*/ 106017 h 1338469"/>
              <a:gd name="connsiteX52" fmla="*/ 848139 w 1524000"/>
              <a:gd name="connsiteY52" fmla="*/ 66260 h 1338469"/>
              <a:gd name="connsiteX53" fmla="*/ 781879 w 1524000"/>
              <a:gd name="connsiteY53" fmla="*/ 26504 h 1338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524000" h="1338469">
                <a:moveTo>
                  <a:pt x="1232452" y="66260"/>
                </a:moveTo>
                <a:cubicBezTo>
                  <a:pt x="1210365" y="53008"/>
                  <a:pt x="1190107" y="36070"/>
                  <a:pt x="1166192" y="26504"/>
                </a:cubicBezTo>
                <a:cubicBezTo>
                  <a:pt x="1145279" y="18139"/>
                  <a:pt x="1121919" y="18138"/>
                  <a:pt x="1099931" y="13252"/>
                </a:cubicBezTo>
                <a:cubicBezTo>
                  <a:pt x="1082151" y="9301"/>
                  <a:pt x="1064592" y="4417"/>
                  <a:pt x="1046922" y="0"/>
                </a:cubicBezTo>
                <a:cubicBezTo>
                  <a:pt x="796869" y="19235"/>
                  <a:pt x="956950" y="3162"/>
                  <a:pt x="781879" y="26504"/>
                </a:cubicBezTo>
                <a:cubicBezTo>
                  <a:pt x="702954" y="37027"/>
                  <a:pt x="687314" y="33669"/>
                  <a:pt x="622852" y="53008"/>
                </a:cubicBezTo>
                <a:cubicBezTo>
                  <a:pt x="596092" y="61036"/>
                  <a:pt x="566585" y="64016"/>
                  <a:pt x="543339" y="79513"/>
                </a:cubicBezTo>
                <a:cubicBezTo>
                  <a:pt x="491960" y="113766"/>
                  <a:pt x="518693" y="100981"/>
                  <a:pt x="463826" y="119269"/>
                </a:cubicBezTo>
                <a:cubicBezTo>
                  <a:pt x="434306" y="138949"/>
                  <a:pt x="419146" y="145301"/>
                  <a:pt x="397565" y="172278"/>
                </a:cubicBezTo>
                <a:cubicBezTo>
                  <a:pt x="387616" y="184715"/>
                  <a:pt x="384313" y="203199"/>
                  <a:pt x="371061" y="212034"/>
                </a:cubicBezTo>
                <a:cubicBezTo>
                  <a:pt x="355906" y="222137"/>
                  <a:pt x="335106" y="218892"/>
                  <a:pt x="318052" y="225287"/>
                </a:cubicBezTo>
                <a:cubicBezTo>
                  <a:pt x="299555" y="232224"/>
                  <a:pt x="282713" y="242956"/>
                  <a:pt x="265044" y="251791"/>
                </a:cubicBezTo>
                <a:cubicBezTo>
                  <a:pt x="256209" y="265043"/>
                  <a:pt x="246441" y="277718"/>
                  <a:pt x="238539" y="291547"/>
                </a:cubicBezTo>
                <a:cubicBezTo>
                  <a:pt x="228738" y="308699"/>
                  <a:pt x="222993" y="328119"/>
                  <a:pt x="212035" y="344556"/>
                </a:cubicBezTo>
                <a:cubicBezTo>
                  <a:pt x="196345" y="368091"/>
                  <a:pt x="175246" y="387645"/>
                  <a:pt x="159026" y="410817"/>
                </a:cubicBezTo>
                <a:cubicBezTo>
                  <a:pt x="62594" y="548578"/>
                  <a:pt x="154254" y="420362"/>
                  <a:pt x="106018" y="516834"/>
                </a:cubicBezTo>
                <a:cubicBezTo>
                  <a:pt x="98895" y="531080"/>
                  <a:pt x="86636" y="542345"/>
                  <a:pt x="79513" y="556591"/>
                </a:cubicBezTo>
                <a:cubicBezTo>
                  <a:pt x="68875" y="577868"/>
                  <a:pt x="60531" y="600284"/>
                  <a:pt x="53009" y="622852"/>
                </a:cubicBezTo>
                <a:cubicBezTo>
                  <a:pt x="44519" y="648323"/>
                  <a:pt x="39266" y="690096"/>
                  <a:pt x="26505" y="715617"/>
                </a:cubicBezTo>
                <a:cubicBezTo>
                  <a:pt x="19382" y="729863"/>
                  <a:pt x="8835" y="742121"/>
                  <a:pt x="0" y="755373"/>
                </a:cubicBezTo>
                <a:cubicBezTo>
                  <a:pt x="4417" y="790712"/>
                  <a:pt x="1081" y="827921"/>
                  <a:pt x="13252" y="861391"/>
                </a:cubicBezTo>
                <a:cubicBezTo>
                  <a:pt x="19657" y="879004"/>
                  <a:pt x="40812" y="886917"/>
                  <a:pt x="53009" y="901147"/>
                </a:cubicBezTo>
                <a:cubicBezTo>
                  <a:pt x="67383" y="917917"/>
                  <a:pt x="78221" y="937534"/>
                  <a:pt x="92765" y="954156"/>
                </a:cubicBezTo>
                <a:cubicBezTo>
                  <a:pt x="165824" y="1037652"/>
                  <a:pt x="158109" y="1006553"/>
                  <a:pt x="278296" y="1086678"/>
                </a:cubicBezTo>
                <a:cubicBezTo>
                  <a:pt x="319762" y="1114322"/>
                  <a:pt x="381119" y="1157601"/>
                  <a:pt x="424070" y="1166191"/>
                </a:cubicBezTo>
                <a:lnTo>
                  <a:pt x="490331" y="1179443"/>
                </a:lnTo>
                <a:cubicBezTo>
                  <a:pt x="508705" y="1203942"/>
                  <a:pt x="542154" y="1253748"/>
                  <a:pt x="569844" y="1272208"/>
                </a:cubicBezTo>
                <a:cubicBezTo>
                  <a:pt x="588018" y="1284324"/>
                  <a:pt x="665159" y="1296037"/>
                  <a:pt x="675861" y="1298713"/>
                </a:cubicBezTo>
                <a:cubicBezTo>
                  <a:pt x="714863" y="1308464"/>
                  <a:pt x="730695" y="1319504"/>
                  <a:pt x="768626" y="1338469"/>
                </a:cubicBezTo>
                <a:cubicBezTo>
                  <a:pt x="803965" y="1325217"/>
                  <a:pt x="838838" y="1310648"/>
                  <a:pt x="874644" y="1298713"/>
                </a:cubicBezTo>
                <a:cubicBezTo>
                  <a:pt x="891923" y="1292953"/>
                  <a:pt x="911362" y="1293605"/>
                  <a:pt x="927652" y="1285460"/>
                </a:cubicBezTo>
                <a:cubicBezTo>
                  <a:pt x="947407" y="1275582"/>
                  <a:pt x="961931" y="1257410"/>
                  <a:pt x="980661" y="1245704"/>
                </a:cubicBezTo>
                <a:cubicBezTo>
                  <a:pt x="997413" y="1235234"/>
                  <a:pt x="1016000" y="1228035"/>
                  <a:pt x="1033670" y="1219200"/>
                </a:cubicBezTo>
                <a:cubicBezTo>
                  <a:pt x="1055757" y="1197113"/>
                  <a:pt x="1071993" y="1166908"/>
                  <a:pt x="1099931" y="1152939"/>
                </a:cubicBezTo>
                <a:cubicBezTo>
                  <a:pt x="1140237" y="1132785"/>
                  <a:pt x="1182598" y="1113297"/>
                  <a:pt x="1219200" y="1086678"/>
                </a:cubicBezTo>
                <a:cubicBezTo>
                  <a:pt x="1250756" y="1063728"/>
                  <a:pt x="1357703" y="971688"/>
                  <a:pt x="1378226" y="940904"/>
                </a:cubicBezTo>
                <a:cubicBezTo>
                  <a:pt x="1415127" y="885553"/>
                  <a:pt x="1393469" y="912409"/>
                  <a:pt x="1444487" y="861391"/>
                </a:cubicBezTo>
                <a:cubicBezTo>
                  <a:pt x="1448904" y="843721"/>
                  <a:pt x="1452505" y="825827"/>
                  <a:pt x="1457739" y="808382"/>
                </a:cubicBezTo>
                <a:cubicBezTo>
                  <a:pt x="1465767" y="781622"/>
                  <a:pt x="1477468" y="755973"/>
                  <a:pt x="1484244" y="728869"/>
                </a:cubicBezTo>
                <a:cubicBezTo>
                  <a:pt x="1488661" y="711199"/>
                  <a:pt x="1491101" y="692914"/>
                  <a:pt x="1497496" y="675860"/>
                </a:cubicBezTo>
                <a:cubicBezTo>
                  <a:pt x="1504432" y="657363"/>
                  <a:pt x="1515165" y="640521"/>
                  <a:pt x="1524000" y="622852"/>
                </a:cubicBezTo>
                <a:cubicBezTo>
                  <a:pt x="1519583" y="587513"/>
                  <a:pt x="1522010" y="550621"/>
                  <a:pt x="1510748" y="516834"/>
                </a:cubicBezTo>
                <a:cubicBezTo>
                  <a:pt x="1502873" y="493208"/>
                  <a:pt x="1464334" y="457168"/>
                  <a:pt x="1444487" y="437321"/>
                </a:cubicBezTo>
                <a:cubicBezTo>
                  <a:pt x="1440070" y="419652"/>
                  <a:pt x="1442895" y="398305"/>
                  <a:pt x="1431235" y="384313"/>
                </a:cubicBezTo>
                <a:cubicBezTo>
                  <a:pt x="1418588" y="369137"/>
                  <a:pt x="1394302" y="369291"/>
                  <a:pt x="1378226" y="357808"/>
                </a:cubicBezTo>
                <a:cubicBezTo>
                  <a:pt x="1362976" y="346915"/>
                  <a:pt x="1350468" y="332449"/>
                  <a:pt x="1338470" y="318052"/>
                </a:cubicBezTo>
                <a:cubicBezTo>
                  <a:pt x="1328274" y="305816"/>
                  <a:pt x="1324402" y="288245"/>
                  <a:pt x="1311965" y="278295"/>
                </a:cubicBezTo>
                <a:cubicBezTo>
                  <a:pt x="1301057" y="269569"/>
                  <a:pt x="1285461" y="269460"/>
                  <a:pt x="1272209" y="265043"/>
                </a:cubicBezTo>
                <a:cubicBezTo>
                  <a:pt x="1254539" y="251791"/>
                  <a:pt x="1238377" y="236245"/>
                  <a:pt x="1219200" y="225287"/>
                </a:cubicBezTo>
                <a:cubicBezTo>
                  <a:pt x="1207072" y="218356"/>
                  <a:pt x="1188170" y="222942"/>
                  <a:pt x="1179444" y="212034"/>
                </a:cubicBezTo>
                <a:cubicBezTo>
                  <a:pt x="1168066" y="197812"/>
                  <a:pt x="1174337" y="175316"/>
                  <a:pt x="1166192" y="159026"/>
                </a:cubicBezTo>
                <a:cubicBezTo>
                  <a:pt x="1158791" y="144224"/>
                  <a:pt x="1111376" y="110179"/>
                  <a:pt x="1099931" y="106017"/>
                </a:cubicBezTo>
                <a:cubicBezTo>
                  <a:pt x="1010477" y="73489"/>
                  <a:pt x="944601" y="75030"/>
                  <a:pt x="848139" y="66260"/>
                </a:cubicBezTo>
                <a:cubicBezTo>
                  <a:pt x="800164" y="34277"/>
                  <a:pt x="822628" y="46879"/>
                  <a:pt x="781879" y="26504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E8ED780B-BE79-4C94-8A20-920E72EB0228}"/>
              </a:ext>
            </a:extLst>
          </p:cNvPr>
          <p:cNvSpPr/>
          <p:nvPr/>
        </p:nvSpPr>
        <p:spPr>
          <a:xfrm>
            <a:off x="4867654" y="3379201"/>
            <a:ext cx="3378300" cy="1656625"/>
          </a:xfrm>
          <a:custGeom>
            <a:avLst/>
            <a:gdLst>
              <a:gd name="connsiteX0" fmla="*/ 1586155 w 3378300"/>
              <a:gd name="connsiteY0" fmla="*/ 172382 h 1656625"/>
              <a:gd name="connsiteX1" fmla="*/ 1506642 w 3378300"/>
              <a:gd name="connsiteY1" fmla="*/ 145877 h 1656625"/>
              <a:gd name="connsiteX2" fmla="*/ 1440381 w 3378300"/>
              <a:gd name="connsiteY2" fmla="*/ 132625 h 1656625"/>
              <a:gd name="connsiteX3" fmla="*/ 1307859 w 3378300"/>
              <a:gd name="connsiteY3" fmla="*/ 106121 h 1656625"/>
              <a:gd name="connsiteX4" fmla="*/ 844033 w 3378300"/>
              <a:gd name="connsiteY4" fmla="*/ 92869 h 1656625"/>
              <a:gd name="connsiteX5" fmla="*/ 698259 w 3378300"/>
              <a:gd name="connsiteY5" fmla="*/ 132625 h 1656625"/>
              <a:gd name="connsiteX6" fmla="*/ 605494 w 3378300"/>
              <a:gd name="connsiteY6" fmla="*/ 172382 h 1656625"/>
              <a:gd name="connsiteX7" fmla="*/ 552485 w 3378300"/>
              <a:gd name="connsiteY7" fmla="*/ 185634 h 1656625"/>
              <a:gd name="connsiteX8" fmla="*/ 499476 w 3378300"/>
              <a:gd name="connsiteY8" fmla="*/ 225390 h 1656625"/>
              <a:gd name="connsiteX9" fmla="*/ 459720 w 3378300"/>
              <a:gd name="connsiteY9" fmla="*/ 238642 h 1656625"/>
              <a:gd name="connsiteX10" fmla="*/ 433216 w 3378300"/>
              <a:gd name="connsiteY10" fmla="*/ 265147 h 1656625"/>
              <a:gd name="connsiteX11" fmla="*/ 393459 w 3378300"/>
              <a:gd name="connsiteY11" fmla="*/ 291651 h 1656625"/>
              <a:gd name="connsiteX12" fmla="*/ 366955 w 3378300"/>
              <a:gd name="connsiteY12" fmla="*/ 318156 h 1656625"/>
              <a:gd name="connsiteX13" fmla="*/ 327198 w 3378300"/>
              <a:gd name="connsiteY13" fmla="*/ 331408 h 1656625"/>
              <a:gd name="connsiteX14" fmla="*/ 300694 w 3378300"/>
              <a:gd name="connsiteY14" fmla="*/ 371164 h 1656625"/>
              <a:gd name="connsiteX15" fmla="*/ 221181 w 3378300"/>
              <a:gd name="connsiteY15" fmla="*/ 424173 h 1656625"/>
              <a:gd name="connsiteX16" fmla="*/ 181424 w 3378300"/>
              <a:gd name="connsiteY16" fmla="*/ 503686 h 1656625"/>
              <a:gd name="connsiteX17" fmla="*/ 141668 w 3378300"/>
              <a:gd name="connsiteY17" fmla="*/ 530190 h 1656625"/>
              <a:gd name="connsiteX18" fmla="*/ 115163 w 3378300"/>
              <a:gd name="connsiteY18" fmla="*/ 583199 h 1656625"/>
              <a:gd name="connsiteX19" fmla="*/ 62155 w 3378300"/>
              <a:gd name="connsiteY19" fmla="*/ 662712 h 1656625"/>
              <a:gd name="connsiteX20" fmla="*/ 35650 w 3378300"/>
              <a:gd name="connsiteY20" fmla="*/ 715721 h 1656625"/>
              <a:gd name="connsiteX21" fmla="*/ 22398 w 3378300"/>
              <a:gd name="connsiteY21" fmla="*/ 1020521 h 1656625"/>
              <a:gd name="connsiteX22" fmla="*/ 101911 w 3378300"/>
              <a:gd name="connsiteY22" fmla="*/ 1073529 h 1656625"/>
              <a:gd name="connsiteX23" fmla="*/ 154920 w 3378300"/>
              <a:gd name="connsiteY23" fmla="*/ 1245808 h 1656625"/>
              <a:gd name="connsiteX24" fmla="*/ 194676 w 3378300"/>
              <a:gd name="connsiteY24" fmla="*/ 1272312 h 1656625"/>
              <a:gd name="connsiteX25" fmla="*/ 221181 w 3378300"/>
              <a:gd name="connsiteY25" fmla="*/ 1312069 h 1656625"/>
              <a:gd name="connsiteX26" fmla="*/ 327198 w 3378300"/>
              <a:gd name="connsiteY26" fmla="*/ 1351825 h 1656625"/>
              <a:gd name="connsiteX27" fmla="*/ 380207 w 3378300"/>
              <a:gd name="connsiteY27" fmla="*/ 1365077 h 1656625"/>
              <a:gd name="connsiteX28" fmla="*/ 499476 w 3378300"/>
              <a:gd name="connsiteY28" fmla="*/ 1404834 h 1656625"/>
              <a:gd name="connsiteX29" fmla="*/ 631998 w 3378300"/>
              <a:gd name="connsiteY29" fmla="*/ 1431338 h 1656625"/>
              <a:gd name="connsiteX30" fmla="*/ 711511 w 3378300"/>
              <a:gd name="connsiteY30" fmla="*/ 1444590 h 1656625"/>
              <a:gd name="connsiteX31" fmla="*/ 791024 w 3378300"/>
              <a:gd name="connsiteY31" fmla="*/ 1471095 h 1656625"/>
              <a:gd name="connsiteX32" fmla="*/ 923546 w 3378300"/>
              <a:gd name="connsiteY32" fmla="*/ 1510851 h 1656625"/>
              <a:gd name="connsiteX33" fmla="*/ 1003059 w 3378300"/>
              <a:gd name="connsiteY33" fmla="*/ 1524103 h 1656625"/>
              <a:gd name="connsiteX34" fmla="*/ 1069320 w 3378300"/>
              <a:gd name="connsiteY34" fmla="*/ 1537356 h 1656625"/>
              <a:gd name="connsiteX35" fmla="*/ 1148833 w 3378300"/>
              <a:gd name="connsiteY35" fmla="*/ 1550608 h 1656625"/>
              <a:gd name="connsiteX36" fmla="*/ 1360868 w 3378300"/>
              <a:gd name="connsiteY36" fmla="*/ 1590364 h 1656625"/>
              <a:gd name="connsiteX37" fmla="*/ 1493389 w 3378300"/>
              <a:gd name="connsiteY37" fmla="*/ 1630121 h 1656625"/>
              <a:gd name="connsiteX38" fmla="*/ 1572903 w 3378300"/>
              <a:gd name="connsiteY38" fmla="*/ 1643373 h 1656625"/>
              <a:gd name="connsiteX39" fmla="*/ 1639163 w 3378300"/>
              <a:gd name="connsiteY39" fmla="*/ 1656625 h 1656625"/>
              <a:gd name="connsiteX40" fmla="*/ 2540311 w 3378300"/>
              <a:gd name="connsiteY40" fmla="*/ 1643373 h 1656625"/>
              <a:gd name="connsiteX41" fmla="*/ 2633076 w 3378300"/>
              <a:gd name="connsiteY41" fmla="*/ 1616869 h 1656625"/>
              <a:gd name="connsiteX42" fmla="*/ 2712589 w 3378300"/>
              <a:gd name="connsiteY42" fmla="*/ 1603616 h 1656625"/>
              <a:gd name="connsiteX43" fmla="*/ 2911372 w 3378300"/>
              <a:gd name="connsiteY43" fmla="*/ 1563860 h 1656625"/>
              <a:gd name="connsiteX44" fmla="*/ 3149911 w 3378300"/>
              <a:gd name="connsiteY44" fmla="*/ 1510851 h 1656625"/>
              <a:gd name="connsiteX45" fmla="*/ 3202920 w 3378300"/>
              <a:gd name="connsiteY45" fmla="*/ 1497599 h 1656625"/>
              <a:gd name="connsiteX46" fmla="*/ 3308937 w 3378300"/>
              <a:gd name="connsiteY46" fmla="*/ 1431338 h 1656625"/>
              <a:gd name="connsiteX47" fmla="*/ 3348694 w 3378300"/>
              <a:gd name="connsiteY47" fmla="*/ 1391582 h 1656625"/>
              <a:gd name="connsiteX48" fmla="*/ 3375198 w 3378300"/>
              <a:gd name="connsiteY48" fmla="*/ 1338573 h 1656625"/>
              <a:gd name="connsiteX49" fmla="*/ 3322189 w 3378300"/>
              <a:gd name="connsiteY49" fmla="*/ 1126538 h 1656625"/>
              <a:gd name="connsiteX50" fmla="*/ 3295685 w 3378300"/>
              <a:gd name="connsiteY50" fmla="*/ 1073529 h 1656625"/>
              <a:gd name="connsiteX51" fmla="*/ 3216172 w 3378300"/>
              <a:gd name="connsiteY51" fmla="*/ 994016 h 1656625"/>
              <a:gd name="connsiteX52" fmla="*/ 3202920 w 3378300"/>
              <a:gd name="connsiteY52" fmla="*/ 954260 h 1656625"/>
              <a:gd name="connsiteX53" fmla="*/ 3136659 w 3378300"/>
              <a:gd name="connsiteY53" fmla="*/ 861495 h 1656625"/>
              <a:gd name="connsiteX54" fmla="*/ 3110155 w 3378300"/>
              <a:gd name="connsiteY54" fmla="*/ 834990 h 1656625"/>
              <a:gd name="connsiteX55" fmla="*/ 3083650 w 3378300"/>
              <a:gd name="connsiteY55" fmla="*/ 781982 h 1656625"/>
              <a:gd name="connsiteX56" fmla="*/ 2951129 w 3378300"/>
              <a:gd name="connsiteY56" fmla="*/ 675964 h 1656625"/>
              <a:gd name="connsiteX57" fmla="*/ 2924624 w 3378300"/>
              <a:gd name="connsiteY57" fmla="*/ 649460 h 1656625"/>
              <a:gd name="connsiteX58" fmla="*/ 2871616 w 3378300"/>
              <a:gd name="connsiteY58" fmla="*/ 609703 h 1656625"/>
              <a:gd name="connsiteX59" fmla="*/ 2831859 w 3378300"/>
              <a:gd name="connsiteY59" fmla="*/ 583199 h 1656625"/>
              <a:gd name="connsiteX60" fmla="*/ 2792103 w 3378300"/>
              <a:gd name="connsiteY60" fmla="*/ 543442 h 1656625"/>
              <a:gd name="connsiteX61" fmla="*/ 2752346 w 3378300"/>
              <a:gd name="connsiteY61" fmla="*/ 516938 h 1656625"/>
              <a:gd name="connsiteX62" fmla="*/ 2633076 w 3378300"/>
              <a:gd name="connsiteY62" fmla="*/ 424173 h 1656625"/>
              <a:gd name="connsiteX63" fmla="*/ 2593320 w 3378300"/>
              <a:gd name="connsiteY63" fmla="*/ 397669 h 1656625"/>
              <a:gd name="connsiteX64" fmla="*/ 2527059 w 3378300"/>
              <a:gd name="connsiteY64" fmla="*/ 344660 h 1656625"/>
              <a:gd name="connsiteX65" fmla="*/ 2407789 w 3378300"/>
              <a:gd name="connsiteY65" fmla="*/ 304903 h 1656625"/>
              <a:gd name="connsiteX66" fmla="*/ 2275268 w 3378300"/>
              <a:gd name="connsiteY66" fmla="*/ 251895 h 1656625"/>
              <a:gd name="connsiteX67" fmla="*/ 2209007 w 3378300"/>
              <a:gd name="connsiteY67" fmla="*/ 238642 h 1656625"/>
              <a:gd name="connsiteX68" fmla="*/ 2129494 w 3378300"/>
              <a:gd name="connsiteY68" fmla="*/ 225390 h 1656625"/>
              <a:gd name="connsiteX69" fmla="*/ 2076485 w 3378300"/>
              <a:gd name="connsiteY69" fmla="*/ 212138 h 1656625"/>
              <a:gd name="connsiteX70" fmla="*/ 2010224 w 3378300"/>
              <a:gd name="connsiteY70" fmla="*/ 198886 h 1656625"/>
              <a:gd name="connsiteX71" fmla="*/ 1930711 w 3378300"/>
              <a:gd name="connsiteY71" fmla="*/ 172382 h 1656625"/>
              <a:gd name="connsiteX72" fmla="*/ 1784937 w 3378300"/>
              <a:gd name="connsiteY72" fmla="*/ 145877 h 1656625"/>
              <a:gd name="connsiteX73" fmla="*/ 1692172 w 3378300"/>
              <a:gd name="connsiteY73" fmla="*/ 119373 h 1656625"/>
              <a:gd name="connsiteX74" fmla="*/ 1466885 w 3378300"/>
              <a:gd name="connsiteY74" fmla="*/ 79616 h 1656625"/>
              <a:gd name="connsiteX75" fmla="*/ 1321111 w 3378300"/>
              <a:gd name="connsiteY75" fmla="*/ 53112 h 1656625"/>
              <a:gd name="connsiteX76" fmla="*/ 1228346 w 3378300"/>
              <a:gd name="connsiteY76" fmla="*/ 39860 h 1656625"/>
              <a:gd name="connsiteX77" fmla="*/ 1042816 w 3378300"/>
              <a:gd name="connsiteY77" fmla="*/ 26608 h 1656625"/>
              <a:gd name="connsiteX78" fmla="*/ 950050 w 3378300"/>
              <a:gd name="connsiteY78" fmla="*/ 103 h 1656625"/>
              <a:gd name="connsiteX79" fmla="*/ 923546 w 3378300"/>
              <a:gd name="connsiteY79" fmla="*/ 26608 h 1656625"/>
              <a:gd name="connsiteX80" fmla="*/ 897042 w 3378300"/>
              <a:gd name="connsiteY80" fmla="*/ 106121 h 1656625"/>
              <a:gd name="connsiteX81" fmla="*/ 883789 w 3378300"/>
              <a:gd name="connsiteY81" fmla="*/ 66364 h 165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3378300" h="1656625">
                <a:moveTo>
                  <a:pt x="1586155" y="172382"/>
                </a:moveTo>
                <a:cubicBezTo>
                  <a:pt x="1559651" y="163547"/>
                  <a:pt x="1533596" y="153228"/>
                  <a:pt x="1506642" y="145877"/>
                </a:cubicBezTo>
                <a:cubicBezTo>
                  <a:pt x="1484911" y="139950"/>
                  <a:pt x="1462369" y="137511"/>
                  <a:pt x="1440381" y="132625"/>
                </a:cubicBezTo>
                <a:cubicBezTo>
                  <a:pt x="1321766" y="106267"/>
                  <a:pt x="1463667" y="132089"/>
                  <a:pt x="1307859" y="106121"/>
                </a:cubicBezTo>
                <a:cubicBezTo>
                  <a:pt x="1106744" y="39081"/>
                  <a:pt x="1256267" y="78653"/>
                  <a:pt x="844033" y="92869"/>
                </a:cubicBezTo>
                <a:cubicBezTo>
                  <a:pt x="673449" y="149730"/>
                  <a:pt x="848111" y="95162"/>
                  <a:pt x="698259" y="132625"/>
                </a:cubicBezTo>
                <a:cubicBezTo>
                  <a:pt x="632442" y="149079"/>
                  <a:pt x="681349" y="143936"/>
                  <a:pt x="605494" y="172382"/>
                </a:cubicBezTo>
                <a:cubicBezTo>
                  <a:pt x="588440" y="178777"/>
                  <a:pt x="570155" y="181217"/>
                  <a:pt x="552485" y="185634"/>
                </a:cubicBezTo>
                <a:cubicBezTo>
                  <a:pt x="534815" y="198886"/>
                  <a:pt x="518653" y="214432"/>
                  <a:pt x="499476" y="225390"/>
                </a:cubicBezTo>
                <a:cubicBezTo>
                  <a:pt x="487348" y="232320"/>
                  <a:pt x="471698" y="231455"/>
                  <a:pt x="459720" y="238642"/>
                </a:cubicBezTo>
                <a:cubicBezTo>
                  <a:pt x="449006" y="245070"/>
                  <a:pt x="442972" y="257342"/>
                  <a:pt x="433216" y="265147"/>
                </a:cubicBezTo>
                <a:cubicBezTo>
                  <a:pt x="420779" y="275097"/>
                  <a:pt x="405896" y="281701"/>
                  <a:pt x="393459" y="291651"/>
                </a:cubicBezTo>
                <a:cubicBezTo>
                  <a:pt x="383703" y="299456"/>
                  <a:pt x="377669" y="311728"/>
                  <a:pt x="366955" y="318156"/>
                </a:cubicBezTo>
                <a:cubicBezTo>
                  <a:pt x="354977" y="325343"/>
                  <a:pt x="340450" y="326991"/>
                  <a:pt x="327198" y="331408"/>
                </a:cubicBezTo>
                <a:cubicBezTo>
                  <a:pt x="318363" y="344660"/>
                  <a:pt x="312680" y="360676"/>
                  <a:pt x="300694" y="371164"/>
                </a:cubicBezTo>
                <a:cubicBezTo>
                  <a:pt x="276721" y="392140"/>
                  <a:pt x="221181" y="424173"/>
                  <a:pt x="221181" y="424173"/>
                </a:cubicBezTo>
                <a:cubicBezTo>
                  <a:pt x="210402" y="456509"/>
                  <a:pt x="207115" y="477995"/>
                  <a:pt x="181424" y="503686"/>
                </a:cubicBezTo>
                <a:cubicBezTo>
                  <a:pt x="170162" y="514948"/>
                  <a:pt x="154920" y="521355"/>
                  <a:pt x="141668" y="530190"/>
                </a:cubicBezTo>
                <a:cubicBezTo>
                  <a:pt x="132833" y="547860"/>
                  <a:pt x="125327" y="566259"/>
                  <a:pt x="115163" y="583199"/>
                </a:cubicBezTo>
                <a:cubicBezTo>
                  <a:pt x="98774" y="610514"/>
                  <a:pt x="76401" y="634221"/>
                  <a:pt x="62155" y="662712"/>
                </a:cubicBezTo>
                <a:lnTo>
                  <a:pt x="35650" y="715721"/>
                </a:lnTo>
                <a:cubicBezTo>
                  <a:pt x="8773" y="823231"/>
                  <a:pt x="-21959" y="900122"/>
                  <a:pt x="22398" y="1020521"/>
                </a:cubicBezTo>
                <a:cubicBezTo>
                  <a:pt x="33410" y="1050411"/>
                  <a:pt x="75407" y="1055860"/>
                  <a:pt x="101911" y="1073529"/>
                </a:cubicBezTo>
                <a:cubicBezTo>
                  <a:pt x="113333" y="1130638"/>
                  <a:pt x="109865" y="1200752"/>
                  <a:pt x="154920" y="1245808"/>
                </a:cubicBezTo>
                <a:cubicBezTo>
                  <a:pt x="166182" y="1257070"/>
                  <a:pt x="181424" y="1263477"/>
                  <a:pt x="194676" y="1272312"/>
                </a:cubicBezTo>
                <a:cubicBezTo>
                  <a:pt x="203511" y="1285564"/>
                  <a:pt x="209919" y="1300807"/>
                  <a:pt x="221181" y="1312069"/>
                </a:cubicBezTo>
                <a:cubicBezTo>
                  <a:pt x="256262" y="1347150"/>
                  <a:pt x="278435" y="1340989"/>
                  <a:pt x="327198" y="1351825"/>
                </a:cubicBezTo>
                <a:cubicBezTo>
                  <a:pt x="344978" y="1355776"/>
                  <a:pt x="362928" y="1359317"/>
                  <a:pt x="380207" y="1365077"/>
                </a:cubicBezTo>
                <a:cubicBezTo>
                  <a:pt x="480143" y="1398389"/>
                  <a:pt x="410554" y="1385780"/>
                  <a:pt x="499476" y="1404834"/>
                </a:cubicBezTo>
                <a:cubicBezTo>
                  <a:pt x="543525" y="1414273"/>
                  <a:pt x="587562" y="1423932"/>
                  <a:pt x="631998" y="1431338"/>
                </a:cubicBezTo>
                <a:cubicBezTo>
                  <a:pt x="658502" y="1435755"/>
                  <a:pt x="685443" y="1438073"/>
                  <a:pt x="711511" y="1444590"/>
                </a:cubicBezTo>
                <a:cubicBezTo>
                  <a:pt x="738615" y="1451366"/>
                  <a:pt x="764520" y="1462260"/>
                  <a:pt x="791024" y="1471095"/>
                </a:cubicBezTo>
                <a:cubicBezTo>
                  <a:pt x="841732" y="1487998"/>
                  <a:pt x="873476" y="1500837"/>
                  <a:pt x="923546" y="1510851"/>
                </a:cubicBezTo>
                <a:cubicBezTo>
                  <a:pt x="949894" y="1516121"/>
                  <a:pt x="976623" y="1519296"/>
                  <a:pt x="1003059" y="1524103"/>
                </a:cubicBezTo>
                <a:cubicBezTo>
                  <a:pt x="1025220" y="1528132"/>
                  <a:pt x="1047159" y="1533327"/>
                  <a:pt x="1069320" y="1537356"/>
                </a:cubicBezTo>
                <a:cubicBezTo>
                  <a:pt x="1095756" y="1542163"/>
                  <a:pt x="1122423" y="1545656"/>
                  <a:pt x="1148833" y="1550608"/>
                </a:cubicBezTo>
                <a:cubicBezTo>
                  <a:pt x="1403025" y="1598268"/>
                  <a:pt x="1180063" y="1560230"/>
                  <a:pt x="1360868" y="1590364"/>
                </a:cubicBezTo>
                <a:cubicBezTo>
                  <a:pt x="1411578" y="1607268"/>
                  <a:pt x="1443318" y="1620107"/>
                  <a:pt x="1493389" y="1630121"/>
                </a:cubicBezTo>
                <a:cubicBezTo>
                  <a:pt x="1519737" y="1635391"/>
                  <a:pt x="1546466" y="1638566"/>
                  <a:pt x="1572903" y="1643373"/>
                </a:cubicBezTo>
                <a:cubicBezTo>
                  <a:pt x="1595064" y="1647402"/>
                  <a:pt x="1617076" y="1652208"/>
                  <a:pt x="1639163" y="1656625"/>
                </a:cubicBezTo>
                <a:cubicBezTo>
                  <a:pt x="1939546" y="1652208"/>
                  <a:pt x="2240136" y="1655380"/>
                  <a:pt x="2540311" y="1643373"/>
                </a:cubicBezTo>
                <a:cubicBezTo>
                  <a:pt x="2572444" y="1642088"/>
                  <a:pt x="2601741" y="1624100"/>
                  <a:pt x="2633076" y="1616869"/>
                </a:cubicBezTo>
                <a:cubicBezTo>
                  <a:pt x="2659258" y="1610827"/>
                  <a:pt x="2686315" y="1609246"/>
                  <a:pt x="2712589" y="1603616"/>
                </a:cubicBezTo>
                <a:cubicBezTo>
                  <a:pt x="2917055" y="1559802"/>
                  <a:pt x="2724113" y="1590611"/>
                  <a:pt x="2911372" y="1563860"/>
                </a:cubicBezTo>
                <a:cubicBezTo>
                  <a:pt x="3068590" y="1511453"/>
                  <a:pt x="2988991" y="1528731"/>
                  <a:pt x="3149911" y="1510851"/>
                </a:cubicBezTo>
                <a:cubicBezTo>
                  <a:pt x="3167581" y="1506434"/>
                  <a:pt x="3186276" y="1504996"/>
                  <a:pt x="3202920" y="1497599"/>
                </a:cubicBezTo>
                <a:cubicBezTo>
                  <a:pt x="3208461" y="1495136"/>
                  <a:pt x="3293739" y="1444002"/>
                  <a:pt x="3308937" y="1431338"/>
                </a:cubicBezTo>
                <a:cubicBezTo>
                  <a:pt x="3323335" y="1419340"/>
                  <a:pt x="3335442" y="1404834"/>
                  <a:pt x="3348694" y="1391582"/>
                </a:cubicBezTo>
                <a:cubicBezTo>
                  <a:pt x="3357529" y="1373912"/>
                  <a:pt x="3373884" y="1358284"/>
                  <a:pt x="3375198" y="1338573"/>
                </a:cubicBezTo>
                <a:cubicBezTo>
                  <a:pt x="3384707" y="1195931"/>
                  <a:pt x="3373802" y="1219442"/>
                  <a:pt x="3322189" y="1126538"/>
                </a:cubicBezTo>
                <a:cubicBezTo>
                  <a:pt x="3312595" y="1109269"/>
                  <a:pt x="3308026" y="1088955"/>
                  <a:pt x="3295685" y="1073529"/>
                </a:cubicBezTo>
                <a:cubicBezTo>
                  <a:pt x="3272270" y="1044260"/>
                  <a:pt x="3216172" y="994016"/>
                  <a:pt x="3216172" y="994016"/>
                </a:cubicBezTo>
                <a:cubicBezTo>
                  <a:pt x="3211755" y="980764"/>
                  <a:pt x="3209167" y="966754"/>
                  <a:pt x="3202920" y="954260"/>
                </a:cubicBezTo>
                <a:cubicBezTo>
                  <a:pt x="3194310" y="937041"/>
                  <a:pt x="3144168" y="870506"/>
                  <a:pt x="3136659" y="861495"/>
                </a:cubicBezTo>
                <a:cubicBezTo>
                  <a:pt x="3128660" y="851897"/>
                  <a:pt x="3117086" y="845386"/>
                  <a:pt x="3110155" y="834990"/>
                </a:cubicBezTo>
                <a:cubicBezTo>
                  <a:pt x="3099197" y="818553"/>
                  <a:pt x="3095779" y="797576"/>
                  <a:pt x="3083650" y="781982"/>
                </a:cubicBezTo>
                <a:cubicBezTo>
                  <a:pt x="3018847" y="698665"/>
                  <a:pt x="3027952" y="730838"/>
                  <a:pt x="2951129" y="675964"/>
                </a:cubicBezTo>
                <a:cubicBezTo>
                  <a:pt x="2940962" y="668702"/>
                  <a:pt x="2934222" y="657459"/>
                  <a:pt x="2924624" y="649460"/>
                </a:cubicBezTo>
                <a:cubicBezTo>
                  <a:pt x="2907656" y="635320"/>
                  <a:pt x="2889589" y="622541"/>
                  <a:pt x="2871616" y="609703"/>
                </a:cubicBezTo>
                <a:cubicBezTo>
                  <a:pt x="2858656" y="600445"/>
                  <a:pt x="2844095" y="593395"/>
                  <a:pt x="2831859" y="583199"/>
                </a:cubicBezTo>
                <a:cubicBezTo>
                  <a:pt x="2817461" y="571201"/>
                  <a:pt x="2806501" y="555440"/>
                  <a:pt x="2792103" y="543442"/>
                </a:cubicBezTo>
                <a:cubicBezTo>
                  <a:pt x="2779867" y="533246"/>
                  <a:pt x="2764250" y="527519"/>
                  <a:pt x="2752346" y="516938"/>
                </a:cubicBezTo>
                <a:cubicBezTo>
                  <a:pt x="2645076" y="421588"/>
                  <a:pt x="2715056" y="451499"/>
                  <a:pt x="2633076" y="424173"/>
                </a:cubicBezTo>
                <a:cubicBezTo>
                  <a:pt x="2619824" y="415338"/>
                  <a:pt x="2606062" y="407225"/>
                  <a:pt x="2593320" y="397669"/>
                </a:cubicBezTo>
                <a:cubicBezTo>
                  <a:pt x="2570692" y="380698"/>
                  <a:pt x="2552358" y="357310"/>
                  <a:pt x="2527059" y="344660"/>
                </a:cubicBezTo>
                <a:cubicBezTo>
                  <a:pt x="2489576" y="325918"/>
                  <a:pt x="2447112" y="319391"/>
                  <a:pt x="2407789" y="304903"/>
                </a:cubicBezTo>
                <a:cubicBezTo>
                  <a:pt x="2363146" y="288456"/>
                  <a:pt x="2321920" y="261226"/>
                  <a:pt x="2275268" y="251895"/>
                </a:cubicBezTo>
                <a:lnTo>
                  <a:pt x="2209007" y="238642"/>
                </a:lnTo>
                <a:cubicBezTo>
                  <a:pt x="2182571" y="233835"/>
                  <a:pt x="2155842" y="230660"/>
                  <a:pt x="2129494" y="225390"/>
                </a:cubicBezTo>
                <a:cubicBezTo>
                  <a:pt x="2111634" y="221818"/>
                  <a:pt x="2094265" y="216089"/>
                  <a:pt x="2076485" y="212138"/>
                </a:cubicBezTo>
                <a:cubicBezTo>
                  <a:pt x="2054497" y="207252"/>
                  <a:pt x="2031955" y="204812"/>
                  <a:pt x="2010224" y="198886"/>
                </a:cubicBezTo>
                <a:cubicBezTo>
                  <a:pt x="1983270" y="191535"/>
                  <a:pt x="1957665" y="179733"/>
                  <a:pt x="1930711" y="172382"/>
                </a:cubicBezTo>
                <a:cubicBezTo>
                  <a:pt x="1868314" y="155365"/>
                  <a:pt x="1850627" y="161036"/>
                  <a:pt x="1784937" y="145877"/>
                </a:cubicBezTo>
                <a:cubicBezTo>
                  <a:pt x="1753602" y="138646"/>
                  <a:pt x="1723371" y="127173"/>
                  <a:pt x="1692172" y="119373"/>
                </a:cubicBezTo>
                <a:cubicBezTo>
                  <a:pt x="1641539" y="106715"/>
                  <a:pt x="1485118" y="83262"/>
                  <a:pt x="1466885" y="79616"/>
                </a:cubicBezTo>
                <a:cubicBezTo>
                  <a:pt x="1397964" y="65832"/>
                  <a:pt x="1394583" y="64415"/>
                  <a:pt x="1321111" y="53112"/>
                </a:cubicBezTo>
                <a:cubicBezTo>
                  <a:pt x="1290239" y="48362"/>
                  <a:pt x="1259441" y="42821"/>
                  <a:pt x="1228346" y="39860"/>
                </a:cubicBezTo>
                <a:cubicBezTo>
                  <a:pt x="1166624" y="33982"/>
                  <a:pt x="1104659" y="31025"/>
                  <a:pt x="1042816" y="26608"/>
                </a:cubicBezTo>
                <a:cubicBezTo>
                  <a:pt x="1028324" y="21777"/>
                  <a:pt x="961141" y="-1745"/>
                  <a:pt x="950050" y="103"/>
                </a:cubicBezTo>
                <a:cubicBezTo>
                  <a:pt x="937726" y="2157"/>
                  <a:pt x="932381" y="17773"/>
                  <a:pt x="923546" y="26608"/>
                </a:cubicBezTo>
                <a:cubicBezTo>
                  <a:pt x="914711" y="53112"/>
                  <a:pt x="905877" y="132625"/>
                  <a:pt x="897042" y="106121"/>
                </a:cubicBezTo>
                <a:lnTo>
                  <a:pt x="883789" y="66364"/>
                </a:ln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515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5ADEAAC-7DCD-40B2-9C05-DF5931D6F5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482"/>
          <a:stretch/>
        </p:blipFill>
        <p:spPr>
          <a:xfrm>
            <a:off x="496666" y="757103"/>
            <a:ext cx="11427624" cy="4376383"/>
          </a:xfrm>
          <a:prstGeom prst="rect">
            <a:avLst/>
          </a:prstGeom>
        </p:spPr>
      </p:pic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A18A52EA-2B73-4177-BDE2-965EF040E872}"/>
              </a:ext>
            </a:extLst>
          </p:cNvPr>
          <p:cNvSpPr/>
          <p:nvPr/>
        </p:nvSpPr>
        <p:spPr>
          <a:xfrm>
            <a:off x="6559826" y="1126435"/>
            <a:ext cx="3061252" cy="357808"/>
          </a:xfrm>
          <a:custGeom>
            <a:avLst/>
            <a:gdLst>
              <a:gd name="connsiteX0" fmla="*/ 0 w 3061252"/>
              <a:gd name="connsiteY0" fmla="*/ 357808 h 357808"/>
              <a:gd name="connsiteX1" fmla="*/ 66261 w 3061252"/>
              <a:gd name="connsiteY1" fmla="*/ 331304 h 357808"/>
              <a:gd name="connsiteX2" fmla="*/ 132522 w 3061252"/>
              <a:gd name="connsiteY2" fmla="*/ 278295 h 357808"/>
              <a:gd name="connsiteX3" fmla="*/ 212035 w 3061252"/>
              <a:gd name="connsiteY3" fmla="*/ 238539 h 357808"/>
              <a:gd name="connsiteX4" fmla="*/ 357809 w 3061252"/>
              <a:gd name="connsiteY4" fmla="*/ 172278 h 357808"/>
              <a:gd name="connsiteX5" fmla="*/ 410817 w 3061252"/>
              <a:gd name="connsiteY5" fmla="*/ 159026 h 357808"/>
              <a:gd name="connsiteX6" fmla="*/ 450574 w 3061252"/>
              <a:gd name="connsiteY6" fmla="*/ 132522 h 357808"/>
              <a:gd name="connsiteX7" fmla="*/ 503583 w 3061252"/>
              <a:gd name="connsiteY7" fmla="*/ 119269 h 357808"/>
              <a:gd name="connsiteX8" fmla="*/ 622852 w 3061252"/>
              <a:gd name="connsiteY8" fmla="*/ 92765 h 357808"/>
              <a:gd name="connsiteX9" fmla="*/ 702365 w 3061252"/>
              <a:gd name="connsiteY9" fmla="*/ 66261 h 357808"/>
              <a:gd name="connsiteX10" fmla="*/ 742122 w 3061252"/>
              <a:gd name="connsiteY10" fmla="*/ 39756 h 357808"/>
              <a:gd name="connsiteX11" fmla="*/ 821635 w 3061252"/>
              <a:gd name="connsiteY11" fmla="*/ 26504 h 357808"/>
              <a:gd name="connsiteX12" fmla="*/ 927652 w 3061252"/>
              <a:gd name="connsiteY12" fmla="*/ 13252 h 357808"/>
              <a:gd name="connsiteX13" fmla="*/ 1020417 w 3061252"/>
              <a:gd name="connsiteY13" fmla="*/ 0 h 357808"/>
              <a:gd name="connsiteX14" fmla="*/ 1789044 w 3061252"/>
              <a:gd name="connsiteY14" fmla="*/ 26504 h 357808"/>
              <a:gd name="connsiteX15" fmla="*/ 2040835 w 3061252"/>
              <a:gd name="connsiteY15" fmla="*/ 13252 h 357808"/>
              <a:gd name="connsiteX16" fmla="*/ 2239617 w 3061252"/>
              <a:gd name="connsiteY16" fmla="*/ 26504 h 357808"/>
              <a:gd name="connsiteX17" fmla="*/ 2372139 w 3061252"/>
              <a:gd name="connsiteY17" fmla="*/ 53008 h 357808"/>
              <a:gd name="connsiteX18" fmla="*/ 2464904 w 3061252"/>
              <a:gd name="connsiteY18" fmla="*/ 66261 h 357808"/>
              <a:gd name="connsiteX19" fmla="*/ 2504661 w 3061252"/>
              <a:gd name="connsiteY19" fmla="*/ 79513 h 357808"/>
              <a:gd name="connsiteX20" fmla="*/ 2584174 w 3061252"/>
              <a:gd name="connsiteY20" fmla="*/ 92765 h 357808"/>
              <a:gd name="connsiteX21" fmla="*/ 2676939 w 3061252"/>
              <a:gd name="connsiteY21" fmla="*/ 132522 h 357808"/>
              <a:gd name="connsiteX22" fmla="*/ 2849217 w 3061252"/>
              <a:gd name="connsiteY22" fmla="*/ 172278 h 357808"/>
              <a:gd name="connsiteX23" fmla="*/ 2915478 w 3061252"/>
              <a:gd name="connsiteY23" fmla="*/ 225287 h 357808"/>
              <a:gd name="connsiteX24" fmla="*/ 2955235 w 3061252"/>
              <a:gd name="connsiteY24" fmla="*/ 238539 h 357808"/>
              <a:gd name="connsiteX25" fmla="*/ 2994991 w 3061252"/>
              <a:gd name="connsiteY25" fmla="*/ 278295 h 357808"/>
              <a:gd name="connsiteX26" fmla="*/ 3061252 w 3061252"/>
              <a:gd name="connsiteY26" fmla="*/ 318052 h 357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061252" h="357808">
                <a:moveTo>
                  <a:pt x="0" y="357808"/>
                </a:moveTo>
                <a:cubicBezTo>
                  <a:pt x="22087" y="348973"/>
                  <a:pt x="44984" y="341942"/>
                  <a:pt x="66261" y="331304"/>
                </a:cubicBezTo>
                <a:cubicBezTo>
                  <a:pt x="120644" y="304113"/>
                  <a:pt x="91436" y="311164"/>
                  <a:pt x="132522" y="278295"/>
                </a:cubicBezTo>
                <a:cubicBezTo>
                  <a:pt x="169221" y="248935"/>
                  <a:pt x="170044" y="252536"/>
                  <a:pt x="212035" y="238539"/>
                </a:cubicBezTo>
                <a:cubicBezTo>
                  <a:pt x="277549" y="173024"/>
                  <a:pt x="233609" y="203328"/>
                  <a:pt x="357809" y="172278"/>
                </a:cubicBezTo>
                <a:lnTo>
                  <a:pt x="410817" y="159026"/>
                </a:lnTo>
                <a:cubicBezTo>
                  <a:pt x="424069" y="150191"/>
                  <a:pt x="435935" y="138796"/>
                  <a:pt x="450574" y="132522"/>
                </a:cubicBezTo>
                <a:cubicBezTo>
                  <a:pt x="467315" y="125347"/>
                  <a:pt x="485803" y="123220"/>
                  <a:pt x="503583" y="119269"/>
                </a:cubicBezTo>
                <a:cubicBezTo>
                  <a:pt x="552230" y="108458"/>
                  <a:pt x="576676" y="106618"/>
                  <a:pt x="622852" y="92765"/>
                </a:cubicBezTo>
                <a:cubicBezTo>
                  <a:pt x="649612" y="84737"/>
                  <a:pt x="702365" y="66261"/>
                  <a:pt x="702365" y="66261"/>
                </a:cubicBezTo>
                <a:cubicBezTo>
                  <a:pt x="715617" y="57426"/>
                  <a:pt x="727012" y="44793"/>
                  <a:pt x="742122" y="39756"/>
                </a:cubicBezTo>
                <a:cubicBezTo>
                  <a:pt x="767613" y="31259"/>
                  <a:pt x="795035" y="30304"/>
                  <a:pt x="821635" y="26504"/>
                </a:cubicBezTo>
                <a:cubicBezTo>
                  <a:pt x="856891" y="21467"/>
                  <a:pt x="892350" y="17959"/>
                  <a:pt x="927652" y="13252"/>
                </a:cubicBezTo>
                <a:lnTo>
                  <a:pt x="1020417" y="0"/>
                </a:lnTo>
                <a:cubicBezTo>
                  <a:pt x="1289030" y="13430"/>
                  <a:pt x="1508618" y="26504"/>
                  <a:pt x="1789044" y="26504"/>
                </a:cubicBezTo>
                <a:cubicBezTo>
                  <a:pt x="1873090" y="26504"/>
                  <a:pt x="1956905" y="17669"/>
                  <a:pt x="2040835" y="13252"/>
                </a:cubicBezTo>
                <a:cubicBezTo>
                  <a:pt x="2107096" y="17669"/>
                  <a:pt x="2173482" y="20492"/>
                  <a:pt x="2239617" y="26504"/>
                </a:cubicBezTo>
                <a:cubicBezTo>
                  <a:pt x="2485078" y="48818"/>
                  <a:pt x="2240648" y="26709"/>
                  <a:pt x="2372139" y="53008"/>
                </a:cubicBezTo>
                <a:cubicBezTo>
                  <a:pt x="2402768" y="59134"/>
                  <a:pt x="2433982" y="61843"/>
                  <a:pt x="2464904" y="66261"/>
                </a:cubicBezTo>
                <a:cubicBezTo>
                  <a:pt x="2478156" y="70678"/>
                  <a:pt x="2491024" y="76483"/>
                  <a:pt x="2504661" y="79513"/>
                </a:cubicBezTo>
                <a:cubicBezTo>
                  <a:pt x="2530891" y="85342"/>
                  <a:pt x="2558437" y="85044"/>
                  <a:pt x="2584174" y="92765"/>
                </a:cubicBezTo>
                <a:cubicBezTo>
                  <a:pt x="2716325" y="132410"/>
                  <a:pt x="2571315" y="108147"/>
                  <a:pt x="2676939" y="132522"/>
                </a:cubicBezTo>
                <a:cubicBezTo>
                  <a:pt x="2867035" y="176391"/>
                  <a:pt x="2753119" y="140245"/>
                  <a:pt x="2849217" y="172278"/>
                </a:cubicBezTo>
                <a:cubicBezTo>
                  <a:pt x="2873868" y="196928"/>
                  <a:pt x="2882047" y="208571"/>
                  <a:pt x="2915478" y="225287"/>
                </a:cubicBezTo>
                <a:cubicBezTo>
                  <a:pt x="2927972" y="231534"/>
                  <a:pt x="2941983" y="234122"/>
                  <a:pt x="2955235" y="238539"/>
                </a:cubicBezTo>
                <a:cubicBezTo>
                  <a:pt x="2968487" y="251791"/>
                  <a:pt x="2979397" y="267899"/>
                  <a:pt x="2994991" y="278295"/>
                </a:cubicBezTo>
                <a:cubicBezTo>
                  <a:pt x="3098209" y="347108"/>
                  <a:pt x="2978712" y="235512"/>
                  <a:pt x="3061252" y="31805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19654A-F655-4B43-9E66-8697C6532029}"/>
              </a:ext>
            </a:extLst>
          </p:cNvPr>
          <p:cNvSpPr txBox="1"/>
          <p:nvPr/>
        </p:nvSpPr>
        <p:spPr>
          <a:xfrm>
            <a:off x="6745356" y="757103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climax</a:t>
            </a:r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84D5E64-1C88-45D8-ACE3-35D456966076}"/>
              </a:ext>
            </a:extLst>
          </p:cNvPr>
          <p:cNvSpPr txBox="1"/>
          <p:nvPr/>
        </p:nvSpPr>
        <p:spPr>
          <a:xfrm>
            <a:off x="6210478" y="751341"/>
            <a:ext cx="62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grito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DA4F42C-DEE3-4E18-A475-63580C18FCDE}"/>
              </a:ext>
            </a:extLst>
          </p:cNvPr>
          <p:cNvSpPr txBox="1"/>
          <p:nvPr/>
        </p:nvSpPr>
        <p:spPr>
          <a:xfrm>
            <a:off x="6997148" y="52478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2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572778A-B7AB-4A36-8768-9A18CA03961F}"/>
              </a:ext>
            </a:extLst>
          </p:cNvPr>
          <p:cNvSpPr txBox="1"/>
          <p:nvPr/>
        </p:nvSpPr>
        <p:spPr>
          <a:xfrm>
            <a:off x="9740348" y="52478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2</a:t>
            </a:r>
            <a:endParaRPr lang="es-A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649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F32ED6B-0357-4E40-B76E-ABD1E8B51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66" y="1212111"/>
            <a:ext cx="11221441" cy="4316819"/>
          </a:xfrm>
          <a:prstGeom prst="rect">
            <a:avLst/>
          </a:prstGeom>
        </p:spPr>
      </p:pic>
      <p:sp>
        <p:nvSpPr>
          <p:cNvPr id="2" name="Cerrar llave 1">
            <a:extLst>
              <a:ext uri="{FF2B5EF4-FFF2-40B4-BE49-F238E27FC236}">
                <a16:creationId xmlns:a16="http://schemas.microsoft.com/office/drawing/2014/main" id="{CF89E845-2845-4263-BC9C-C0E16B01414E}"/>
              </a:ext>
            </a:extLst>
          </p:cNvPr>
          <p:cNvSpPr/>
          <p:nvPr/>
        </p:nvSpPr>
        <p:spPr>
          <a:xfrm rot="16200000">
            <a:off x="6123760" y="-3665945"/>
            <a:ext cx="156513" cy="9912626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0F2B11F-DB19-4519-89A3-EB16B198CC67}"/>
              </a:ext>
            </a:extLst>
          </p:cNvPr>
          <p:cNvSpPr txBox="1"/>
          <p:nvPr/>
        </p:nvSpPr>
        <p:spPr>
          <a:xfrm>
            <a:off x="1616766" y="54612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CE9DA78-C60F-4D27-BDD9-36F2797C16EB}"/>
              </a:ext>
            </a:extLst>
          </p:cNvPr>
          <p:cNvSpPr txBox="1"/>
          <p:nvPr/>
        </p:nvSpPr>
        <p:spPr>
          <a:xfrm>
            <a:off x="7076661" y="53611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2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31E6DE6-859A-4277-8571-878688FB96BD}"/>
              </a:ext>
            </a:extLst>
          </p:cNvPr>
          <p:cNvSpPr txBox="1"/>
          <p:nvPr/>
        </p:nvSpPr>
        <p:spPr>
          <a:xfrm>
            <a:off x="9713843" y="538621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2</a:t>
            </a:r>
            <a:endParaRPr lang="es-A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175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A0BADFC-047D-41A7-9C9C-C13AD7201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322" y="23911"/>
            <a:ext cx="7961231" cy="6404708"/>
          </a:xfrm>
          <a:prstGeom prst="rect">
            <a:avLst/>
          </a:prstGeom>
        </p:spPr>
      </p:pic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F253B4AF-1389-49AE-A018-5903CCC945E9}"/>
              </a:ext>
            </a:extLst>
          </p:cNvPr>
          <p:cNvSpPr/>
          <p:nvPr/>
        </p:nvSpPr>
        <p:spPr>
          <a:xfrm>
            <a:off x="5492391" y="172278"/>
            <a:ext cx="2419157" cy="1577009"/>
          </a:xfrm>
          <a:custGeom>
            <a:avLst/>
            <a:gdLst>
              <a:gd name="connsiteX0" fmla="*/ 1080687 w 2419157"/>
              <a:gd name="connsiteY0" fmla="*/ 13252 h 1577009"/>
              <a:gd name="connsiteX1" fmla="*/ 643366 w 2419157"/>
              <a:gd name="connsiteY1" fmla="*/ 0 h 1577009"/>
              <a:gd name="connsiteX2" fmla="*/ 563852 w 2419157"/>
              <a:gd name="connsiteY2" fmla="*/ 13252 h 1577009"/>
              <a:gd name="connsiteX3" fmla="*/ 351818 w 2419157"/>
              <a:gd name="connsiteY3" fmla="*/ 39757 h 1577009"/>
              <a:gd name="connsiteX4" fmla="*/ 245800 w 2419157"/>
              <a:gd name="connsiteY4" fmla="*/ 79513 h 1577009"/>
              <a:gd name="connsiteX5" fmla="*/ 179539 w 2419157"/>
              <a:gd name="connsiteY5" fmla="*/ 145774 h 1577009"/>
              <a:gd name="connsiteX6" fmla="*/ 100026 w 2419157"/>
              <a:gd name="connsiteY6" fmla="*/ 212035 h 1577009"/>
              <a:gd name="connsiteX7" fmla="*/ 47018 w 2419157"/>
              <a:gd name="connsiteY7" fmla="*/ 291548 h 1577009"/>
              <a:gd name="connsiteX8" fmla="*/ 7261 w 2419157"/>
              <a:gd name="connsiteY8" fmla="*/ 344557 h 1577009"/>
              <a:gd name="connsiteX9" fmla="*/ 47018 w 2419157"/>
              <a:gd name="connsiteY9" fmla="*/ 768626 h 1577009"/>
              <a:gd name="connsiteX10" fmla="*/ 73522 w 2419157"/>
              <a:gd name="connsiteY10" fmla="*/ 808383 h 1577009"/>
              <a:gd name="connsiteX11" fmla="*/ 113279 w 2419157"/>
              <a:gd name="connsiteY11" fmla="*/ 848139 h 1577009"/>
              <a:gd name="connsiteX12" fmla="*/ 139783 w 2419157"/>
              <a:gd name="connsiteY12" fmla="*/ 927652 h 1577009"/>
              <a:gd name="connsiteX13" fmla="*/ 192792 w 2419157"/>
              <a:gd name="connsiteY13" fmla="*/ 980661 h 1577009"/>
              <a:gd name="connsiteX14" fmla="*/ 219296 w 2419157"/>
              <a:gd name="connsiteY14" fmla="*/ 1033670 h 1577009"/>
              <a:gd name="connsiteX15" fmla="*/ 285557 w 2419157"/>
              <a:gd name="connsiteY15" fmla="*/ 1113183 h 1577009"/>
              <a:gd name="connsiteX16" fmla="*/ 325313 w 2419157"/>
              <a:gd name="connsiteY16" fmla="*/ 1139687 h 1577009"/>
              <a:gd name="connsiteX17" fmla="*/ 365070 w 2419157"/>
              <a:gd name="connsiteY17" fmla="*/ 1152939 h 1577009"/>
              <a:gd name="connsiteX18" fmla="*/ 471087 w 2419157"/>
              <a:gd name="connsiteY18" fmla="*/ 1232452 h 1577009"/>
              <a:gd name="connsiteX19" fmla="*/ 510844 w 2419157"/>
              <a:gd name="connsiteY19" fmla="*/ 1272209 h 1577009"/>
              <a:gd name="connsiteX20" fmla="*/ 550600 w 2419157"/>
              <a:gd name="connsiteY20" fmla="*/ 1285461 h 1577009"/>
              <a:gd name="connsiteX21" fmla="*/ 630113 w 2419157"/>
              <a:gd name="connsiteY21" fmla="*/ 1325218 h 1577009"/>
              <a:gd name="connsiteX22" fmla="*/ 656618 w 2419157"/>
              <a:gd name="connsiteY22" fmla="*/ 1351722 h 1577009"/>
              <a:gd name="connsiteX23" fmla="*/ 775887 w 2419157"/>
              <a:gd name="connsiteY23" fmla="*/ 1391479 h 1577009"/>
              <a:gd name="connsiteX24" fmla="*/ 895157 w 2419157"/>
              <a:gd name="connsiteY24" fmla="*/ 1417983 h 1577009"/>
              <a:gd name="connsiteX25" fmla="*/ 1014426 w 2419157"/>
              <a:gd name="connsiteY25" fmla="*/ 1457739 h 1577009"/>
              <a:gd name="connsiteX26" fmla="*/ 1120444 w 2419157"/>
              <a:gd name="connsiteY26" fmla="*/ 1510748 h 1577009"/>
              <a:gd name="connsiteX27" fmla="*/ 1186705 w 2419157"/>
              <a:gd name="connsiteY27" fmla="*/ 1563757 h 1577009"/>
              <a:gd name="connsiteX28" fmla="*/ 1319226 w 2419157"/>
              <a:gd name="connsiteY28" fmla="*/ 1577009 h 1577009"/>
              <a:gd name="connsiteX29" fmla="*/ 1571018 w 2419157"/>
              <a:gd name="connsiteY29" fmla="*/ 1563757 h 1577009"/>
              <a:gd name="connsiteX30" fmla="*/ 1637279 w 2419157"/>
              <a:gd name="connsiteY30" fmla="*/ 1537252 h 1577009"/>
              <a:gd name="connsiteX31" fmla="*/ 1677035 w 2419157"/>
              <a:gd name="connsiteY31" fmla="*/ 1524000 h 1577009"/>
              <a:gd name="connsiteX32" fmla="*/ 1743296 w 2419157"/>
              <a:gd name="connsiteY32" fmla="*/ 1457739 h 1577009"/>
              <a:gd name="connsiteX33" fmla="*/ 1783052 w 2419157"/>
              <a:gd name="connsiteY33" fmla="*/ 1417983 h 1577009"/>
              <a:gd name="connsiteX34" fmla="*/ 1862566 w 2419157"/>
              <a:gd name="connsiteY34" fmla="*/ 1391479 h 1577009"/>
              <a:gd name="connsiteX35" fmla="*/ 1902322 w 2419157"/>
              <a:gd name="connsiteY35" fmla="*/ 1378226 h 1577009"/>
              <a:gd name="connsiteX36" fmla="*/ 1981835 w 2419157"/>
              <a:gd name="connsiteY36" fmla="*/ 1351722 h 1577009"/>
              <a:gd name="connsiteX37" fmla="*/ 2101105 w 2419157"/>
              <a:gd name="connsiteY37" fmla="*/ 1258957 h 1577009"/>
              <a:gd name="connsiteX38" fmla="*/ 2140861 w 2419157"/>
              <a:gd name="connsiteY38" fmla="*/ 1245705 h 1577009"/>
              <a:gd name="connsiteX39" fmla="*/ 2180618 w 2419157"/>
              <a:gd name="connsiteY39" fmla="*/ 1219200 h 1577009"/>
              <a:gd name="connsiteX40" fmla="*/ 2246879 w 2419157"/>
              <a:gd name="connsiteY40" fmla="*/ 1152939 h 1577009"/>
              <a:gd name="connsiteX41" fmla="*/ 2313139 w 2419157"/>
              <a:gd name="connsiteY41" fmla="*/ 1046922 h 1577009"/>
              <a:gd name="connsiteX42" fmla="*/ 2326392 w 2419157"/>
              <a:gd name="connsiteY42" fmla="*/ 1007165 h 1577009"/>
              <a:gd name="connsiteX43" fmla="*/ 2379400 w 2419157"/>
              <a:gd name="connsiteY43" fmla="*/ 927652 h 1577009"/>
              <a:gd name="connsiteX44" fmla="*/ 2419157 w 2419157"/>
              <a:gd name="connsiteY44" fmla="*/ 834887 h 1577009"/>
              <a:gd name="connsiteX45" fmla="*/ 2405905 w 2419157"/>
              <a:gd name="connsiteY45" fmla="*/ 689113 h 1577009"/>
              <a:gd name="connsiteX46" fmla="*/ 2379400 w 2419157"/>
              <a:gd name="connsiteY46" fmla="*/ 662609 h 1577009"/>
              <a:gd name="connsiteX47" fmla="*/ 2366148 w 2419157"/>
              <a:gd name="connsiteY47" fmla="*/ 583096 h 1577009"/>
              <a:gd name="connsiteX48" fmla="*/ 2352896 w 2419157"/>
              <a:gd name="connsiteY48" fmla="*/ 543339 h 1577009"/>
              <a:gd name="connsiteX49" fmla="*/ 2339644 w 2419157"/>
              <a:gd name="connsiteY49" fmla="*/ 463826 h 1577009"/>
              <a:gd name="connsiteX50" fmla="*/ 2193870 w 2419157"/>
              <a:gd name="connsiteY50" fmla="*/ 344557 h 1577009"/>
              <a:gd name="connsiteX51" fmla="*/ 2167366 w 2419157"/>
              <a:gd name="connsiteY51" fmla="*/ 318052 h 1577009"/>
              <a:gd name="connsiteX52" fmla="*/ 2114357 w 2419157"/>
              <a:gd name="connsiteY52" fmla="*/ 291548 h 1577009"/>
              <a:gd name="connsiteX53" fmla="*/ 2008339 w 2419157"/>
              <a:gd name="connsiteY53" fmla="*/ 198783 h 1577009"/>
              <a:gd name="connsiteX54" fmla="*/ 1862566 w 2419157"/>
              <a:gd name="connsiteY54" fmla="*/ 145774 h 1577009"/>
              <a:gd name="connsiteX55" fmla="*/ 1743296 w 2419157"/>
              <a:gd name="connsiteY55" fmla="*/ 92765 h 1577009"/>
              <a:gd name="connsiteX56" fmla="*/ 1610774 w 2419157"/>
              <a:gd name="connsiteY56" fmla="*/ 79513 h 1577009"/>
              <a:gd name="connsiteX57" fmla="*/ 1465000 w 2419157"/>
              <a:gd name="connsiteY57" fmla="*/ 53009 h 1577009"/>
              <a:gd name="connsiteX58" fmla="*/ 1398739 w 2419157"/>
              <a:gd name="connsiteY58" fmla="*/ 39757 h 1577009"/>
              <a:gd name="connsiteX59" fmla="*/ 1358983 w 2419157"/>
              <a:gd name="connsiteY59" fmla="*/ 26505 h 1577009"/>
              <a:gd name="connsiteX60" fmla="*/ 1213209 w 2419157"/>
              <a:gd name="connsiteY60" fmla="*/ 13252 h 1577009"/>
              <a:gd name="connsiteX61" fmla="*/ 1146948 w 2419157"/>
              <a:gd name="connsiteY61" fmla="*/ 0 h 1577009"/>
              <a:gd name="connsiteX62" fmla="*/ 736131 w 2419157"/>
              <a:gd name="connsiteY62" fmla="*/ 13252 h 1577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419157" h="1577009">
                <a:moveTo>
                  <a:pt x="1080687" y="13252"/>
                </a:moveTo>
                <a:cubicBezTo>
                  <a:pt x="934913" y="8835"/>
                  <a:pt x="789207" y="0"/>
                  <a:pt x="643366" y="0"/>
                </a:cubicBezTo>
                <a:cubicBezTo>
                  <a:pt x="616496" y="0"/>
                  <a:pt x="590410" y="9166"/>
                  <a:pt x="563852" y="13252"/>
                </a:cubicBezTo>
                <a:cubicBezTo>
                  <a:pt x="465502" y="28383"/>
                  <a:pt x="458572" y="27896"/>
                  <a:pt x="351818" y="39757"/>
                </a:cubicBezTo>
                <a:cubicBezTo>
                  <a:pt x="313271" y="49394"/>
                  <a:pt x="278626" y="53982"/>
                  <a:pt x="245800" y="79513"/>
                </a:cubicBezTo>
                <a:cubicBezTo>
                  <a:pt x="221144" y="98690"/>
                  <a:pt x="205528" y="128447"/>
                  <a:pt x="179539" y="145774"/>
                </a:cubicBezTo>
                <a:cubicBezTo>
                  <a:pt x="144203" y="169332"/>
                  <a:pt x="127495" y="176718"/>
                  <a:pt x="100026" y="212035"/>
                </a:cubicBezTo>
                <a:cubicBezTo>
                  <a:pt x="80469" y="237179"/>
                  <a:pt x="66131" y="266065"/>
                  <a:pt x="47018" y="291548"/>
                </a:cubicBezTo>
                <a:lnTo>
                  <a:pt x="7261" y="344557"/>
                </a:lnTo>
                <a:cubicBezTo>
                  <a:pt x="16335" y="598639"/>
                  <a:pt x="-34059" y="626742"/>
                  <a:pt x="47018" y="768626"/>
                </a:cubicBezTo>
                <a:cubicBezTo>
                  <a:pt x="54920" y="782455"/>
                  <a:pt x="63326" y="796147"/>
                  <a:pt x="73522" y="808383"/>
                </a:cubicBezTo>
                <a:cubicBezTo>
                  <a:pt x="85520" y="822781"/>
                  <a:pt x="100027" y="834887"/>
                  <a:pt x="113279" y="848139"/>
                </a:cubicBezTo>
                <a:cubicBezTo>
                  <a:pt x="122114" y="874643"/>
                  <a:pt x="125409" y="903695"/>
                  <a:pt x="139783" y="927652"/>
                </a:cubicBezTo>
                <a:cubicBezTo>
                  <a:pt x="152640" y="949080"/>
                  <a:pt x="192792" y="980661"/>
                  <a:pt x="192792" y="980661"/>
                </a:cubicBezTo>
                <a:cubicBezTo>
                  <a:pt x="201627" y="998331"/>
                  <a:pt x="209495" y="1016518"/>
                  <a:pt x="219296" y="1033670"/>
                </a:cubicBezTo>
                <a:cubicBezTo>
                  <a:pt x="238249" y="1066838"/>
                  <a:pt x="255657" y="1088266"/>
                  <a:pt x="285557" y="1113183"/>
                </a:cubicBezTo>
                <a:cubicBezTo>
                  <a:pt x="297792" y="1123379"/>
                  <a:pt x="311067" y="1132564"/>
                  <a:pt x="325313" y="1139687"/>
                </a:cubicBezTo>
                <a:cubicBezTo>
                  <a:pt x="337807" y="1145934"/>
                  <a:pt x="351818" y="1148522"/>
                  <a:pt x="365070" y="1152939"/>
                </a:cubicBezTo>
                <a:cubicBezTo>
                  <a:pt x="503542" y="1291411"/>
                  <a:pt x="339208" y="1138252"/>
                  <a:pt x="471087" y="1232452"/>
                </a:cubicBezTo>
                <a:cubicBezTo>
                  <a:pt x="486338" y="1243345"/>
                  <a:pt x="495250" y="1261813"/>
                  <a:pt x="510844" y="1272209"/>
                </a:cubicBezTo>
                <a:cubicBezTo>
                  <a:pt x="522467" y="1279958"/>
                  <a:pt x="538106" y="1279214"/>
                  <a:pt x="550600" y="1285461"/>
                </a:cubicBezTo>
                <a:cubicBezTo>
                  <a:pt x="653366" y="1336844"/>
                  <a:pt x="530179" y="1291904"/>
                  <a:pt x="630113" y="1325218"/>
                </a:cubicBezTo>
                <a:cubicBezTo>
                  <a:pt x="638948" y="1334053"/>
                  <a:pt x="645770" y="1345523"/>
                  <a:pt x="656618" y="1351722"/>
                </a:cubicBezTo>
                <a:cubicBezTo>
                  <a:pt x="702304" y="1377828"/>
                  <a:pt x="728501" y="1377940"/>
                  <a:pt x="775887" y="1391479"/>
                </a:cubicBezTo>
                <a:cubicBezTo>
                  <a:pt x="867223" y="1417576"/>
                  <a:pt x="751684" y="1394071"/>
                  <a:pt x="895157" y="1417983"/>
                </a:cubicBezTo>
                <a:cubicBezTo>
                  <a:pt x="1088492" y="1514649"/>
                  <a:pt x="791770" y="1372102"/>
                  <a:pt x="1014426" y="1457739"/>
                </a:cubicBezTo>
                <a:cubicBezTo>
                  <a:pt x="1051303" y="1471923"/>
                  <a:pt x="1089591" y="1486066"/>
                  <a:pt x="1120444" y="1510748"/>
                </a:cubicBezTo>
                <a:cubicBezTo>
                  <a:pt x="1142531" y="1528418"/>
                  <a:pt x="1159871" y="1554812"/>
                  <a:pt x="1186705" y="1563757"/>
                </a:cubicBezTo>
                <a:cubicBezTo>
                  <a:pt x="1228821" y="1577796"/>
                  <a:pt x="1275052" y="1572592"/>
                  <a:pt x="1319226" y="1577009"/>
                </a:cubicBezTo>
                <a:cubicBezTo>
                  <a:pt x="1403157" y="1572592"/>
                  <a:pt x="1487620" y="1574182"/>
                  <a:pt x="1571018" y="1563757"/>
                </a:cubicBezTo>
                <a:cubicBezTo>
                  <a:pt x="1594623" y="1560806"/>
                  <a:pt x="1615005" y="1545605"/>
                  <a:pt x="1637279" y="1537252"/>
                </a:cubicBezTo>
                <a:cubicBezTo>
                  <a:pt x="1650358" y="1532347"/>
                  <a:pt x="1663783" y="1528417"/>
                  <a:pt x="1677035" y="1524000"/>
                </a:cubicBezTo>
                <a:lnTo>
                  <a:pt x="1743296" y="1457739"/>
                </a:lnTo>
                <a:cubicBezTo>
                  <a:pt x="1756548" y="1444487"/>
                  <a:pt x="1765273" y="1423909"/>
                  <a:pt x="1783052" y="1417983"/>
                </a:cubicBezTo>
                <a:lnTo>
                  <a:pt x="1862566" y="1391479"/>
                </a:lnTo>
                <a:lnTo>
                  <a:pt x="1902322" y="1378226"/>
                </a:lnTo>
                <a:lnTo>
                  <a:pt x="1981835" y="1351722"/>
                </a:lnTo>
                <a:cubicBezTo>
                  <a:pt x="2016138" y="1317419"/>
                  <a:pt x="2053550" y="1274809"/>
                  <a:pt x="2101105" y="1258957"/>
                </a:cubicBezTo>
                <a:lnTo>
                  <a:pt x="2140861" y="1245705"/>
                </a:lnTo>
                <a:cubicBezTo>
                  <a:pt x="2154113" y="1236870"/>
                  <a:pt x="2168631" y="1229688"/>
                  <a:pt x="2180618" y="1219200"/>
                </a:cubicBezTo>
                <a:cubicBezTo>
                  <a:pt x="2204125" y="1198631"/>
                  <a:pt x="2246879" y="1152939"/>
                  <a:pt x="2246879" y="1152939"/>
                </a:cubicBezTo>
                <a:cubicBezTo>
                  <a:pt x="2276697" y="1063484"/>
                  <a:pt x="2235972" y="1170390"/>
                  <a:pt x="2313139" y="1046922"/>
                </a:cubicBezTo>
                <a:cubicBezTo>
                  <a:pt x="2320543" y="1035076"/>
                  <a:pt x="2319608" y="1019376"/>
                  <a:pt x="2326392" y="1007165"/>
                </a:cubicBezTo>
                <a:cubicBezTo>
                  <a:pt x="2341862" y="979319"/>
                  <a:pt x="2365154" y="956143"/>
                  <a:pt x="2379400" y="927652"/>
                </a:cubicBezTo>
                <a:cubicBezTo>
                  <a:pt x="2412152" y="862150"/>
                  <a:pt x="2399658" y="893385"/>
                  <a:pt x="2419157" y="834887"/>
                </a:cubicBezTo>
                <a:cubicBezTo>
                  <a:pt x="2414740" y="786296"/>
                  <a:pt x="2416876" y="736655"/>
                  <a:pt x="2405905" y="689113"/>
                </a:cubicBezTo>
                <a:cubicBezTo>
                  <a:pt x="2403095" y="676939"/>
                  <a:pt x="2383787" y="674308"/>
                  <a:pt x="2379400" y="662609"/>
                </a:cubicBezTo>
                <a:cubicBezTo>
                  <a:pt x="2369965" y="637450"/>
                  <a:pt x="2371977" y="609326"/>
                  <a:pt x="2366148" y="583096"/>
                </a:cubicBezTo>
                <a:cubicBezTo>
                  <a:pt x="2363118" y="569459"/>
                  <a:pt x="2355926" y="556976"/>
                  <a:pt x="2352896" y="543339"/>
                </a:cubicBezTo>
                <a:cubicBezTo>
                  <a:pt x="2347067" y="517109"/>
                  <a:pt x="2352511" y="487415"/>
                  <a:pt x="2339644" y="463826"/>
                </a:cubicBezTo>
                <a:cubicBezTo>
                  <a:pt x="2298259" y="387953"/>
                  <a:pt x="2251034" y="401724"/>
                  <a:pt x="2193870" y="344557"/>
                </a:cubicBezTo>
                <a:cubicBezTo>
                  <a:pt x="2185035" y="335722"/>
                  <a:pt x="2177762" y="324983"/>
                  <a:pt x="2167366" y="318052"/>
                </a:cubicBezTo>
                <a:cubicBezTo>
                  <a:pt x="2150929" y="307094"/>
                  <a:pt x="2129951" y="303676"/>
                  <a:pt x="2114357" y="291548"/>
                </a:cubicBezTo>
                <a:cubicBezTo>
                  <a:pt x="2071107" y="257909"/>
                  <a:pt x="2056610" y="220236"/>
                  <a:pt x="2008339" y="198783"/>
                </a:cubicBezTo>
                <a:cubicBezTo>
                  <a:pt x="1896996" y="149298"/>
                  <a:pt x="1962652" y="195818"/>
                  <a:pt x="1862566" y="145774"/>
                </a:cubicBezTo>
                <a:cubicBezTo>
                  <a:pt x="1804783" y="116882"/>
                  <a:pt x="1828762" y="101311"/>
                  <a:pt x="1743296" y="92765"/>
                </a:cubicBezTo>
                <a:lnTo>
                  <a:pt x="1610774" y="79513"/>
                </a:lnTo>
                <a:cubicBezTo>
                  <a:pt x="1509005" y="54071"/>
                  <a:pt x="1607451" y="76750"/>
                  <a:pt x="1465000" y="53009"/>
                </a:cubicBezTo>
                <a:cubicBezTo>
                  <a:pt x="1442782" y="49306"/>
                  <a:pt x="1420591" y="45220"/>
                  <a:pt x="1398739" y="39757"/>
                </a:cubicBezTo>
                <a:cubicBezTo>
                  <a:pt x="1385187" y="36369"/>
                  <a:pt x="1372811" y="28481"/>
                  <a:pt x="1358983" y="26505"/>
                </a:cubicBezTo>
                <a:cubicBezTo>
                  <a:pt x="1310682" y="19605"/>
                  <a:pt x="1261800" y="17670"/>
                  <a:pt x="1213209" y="13252"/>
                </a:cubicBezTo>
                <a:cubicBezTo>
                  <a:pt x="1191122" y="8835"/>
                  <a:pt x="1169472" y="0"/>
                  <a:pt x="1146948" y="0"/>
                </a:cubicBezTo>
                <a:cubicBezTo>
                  <a:pt x="1009938" y="0"/>
                  <a:pt x="736131" y="13252"/>
                  <a:pt x="736131" y="13252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6DA091E-A5C4-4435-8116-831EE0C82D81}"/>
              </a:ext>
            </a:extLst>
          </p:cNvPr>
          <p:cNvSpPr txBox="1"/>
          <p:nvPr/>
        </p:nvSpPr>
        <p:spPr>
          <a:xfrm>
            <a:off x="2587500" y="191682"/>
            <a:ext cx="1321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rgbClr val="FF0000"/>
                </a:solidFill>
              </a:rPr>
              <a:t>Tendencia bailable </a:t>
            </a:r>
            <a:endParaRPr lang="es-AR" sz="1100" dirty="0">
              <a:solidFill>
                <a:srgbClr val="FF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EC2574-E406-4422-BDA8-925ED7CF79C3}"/>
              </a:ext>
            </a:extLst>
          </p:cNvPr>
          <p:cNvSpPr txBox="1"/>
          <p:nvPr/>
        </p:nvSpPr>
        <p:spPr>
          <a:xfrm>
            <a:off x="2782956" y="2728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C4106DD-9C0A-4230-B794-EF2C3BFF53F4}"/>
              </a:ext>
            </a:extLst>
          </p:cNvPr>
          <p:cNvSpPr txBox="1"/>
          <p:nvPr/>
        </p:nvSpPr>
        <p:spPr>
          <a:xfrm>
            <a:off x="6096000" y="2580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2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00CAD40-C5C5-465D-B589-366FF93EF37B}"/>
              </a:ext>
            </a:extLst>
          </p:cNvPr>
          <p:cNvSpPr txBox="1"/>
          <p:nvPr/>
        </p:nvSpPr>
        <p:spPr>
          <a:xfrm>
            <a:off x="7858433" y="26072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2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4DBC752-73E9-4AEA-9207-2709C9655A66}"/>
              </a:ext>
            </a:extLst>
          </p:cNvPr>
          <p:cNvSpPr txBox="1"/>
          <p:nvPr/>
        </p:nvSpPr>
        <p:spPr>
          <a:xfrm>
            <a:off x="9130748" y="2647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8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65ED28F4-F223-4F02-BDDD-8A3040C403A0}"/>
              </a:ext>
            </a:extLst>
          </p:cNvPr>
          <p:cNvSpPr/>
          <p:nvPr/>
        </p:nvSpPr>
        <p:spPr>
          <a:xfrm>
            <a:off x="8984772" y="2835965"/>
            <a:ext cx="145976" cy="371168"/>
          </a:xfrm>
          <a:custGeom>
            <a:avLst/>
            <a:gdLst>
              <a:gd name="connsiteX0" fmla="*/ 26706 w 145976"/>
              <a:gd name="connsiteY0" fmla="*/ 0 h 371168"/>
              <a:gd name="connsiteX1" fmla="*/ 202 w 145976"/>
              <a:gd name="connsiteY1" fmla="*/ 66261 h 371168"/>
              <a:gd name="connsiteX2" fmla="*/ 39958 w 145976"/>
              <a:gd name="connsiteY2" fmla="*/ 238539 h 371168"/>
              <a:gd name="connsiteX3" fmla="*/ 79715 w 145976"/>
              <a:gd name="connsiteY3" fmla="*/ 265044 h 371168"/>
              <a:gd name="connsiteX4" fmla="*/ 119471 w 145976"/>
              <a:gd name="connsiteY4" fmla="*/ 331305 h 371168"/>
              <a:gd name="connsiteX5" fmla="*/ 145976 w 145976"/>
              <a:gd name="connsiteY5" fmla="*/ 371061 h 37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976" h="371168">
                <a:moveTo>
                  <a:pt x="26706" y="0"/>
                </a:moveTo>
                <a:cubicBezTo>
                  <a:pt x="17871" y="22087"/>
                  <a:pt x="2177" y="42555"/>
                  <a:pt x="202" y="66261"/>
                </a:cubicBezTo>
                <a:cubicBezTo>
                  <a:pt x="-2441" y="97982"/>
                  <a:pt x="21328" y="208730"/>
                  <a:pt x="39958" y="238539"/>
                </a:cubicBezTo>
                <a:cubicBezTo>
                  <a:pt x="48399" y="252045"/>
                  <a:pt x="66463" y="256209"/>
                  <a:pt x="79715" y="265044"/>
                </a:cubicBezTo>
                <a:cubicBezTo>
                  <a:pt x="117254" y="377660"/>
                  <a:pt x="64901" y="240356"/>
                  <a:pt x="119471" y="331305"/>
                </a:cubicBezTo>
                <a:cubicBezTo>
                  <a:pt x="145839" y="375252"/>
                  <a:pt x="115049" y="371061"/>
                  <a:pt x="145976" y="371061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B1066782-7BDE-45D4-81DA-EC972D5F76F7}"/>
              </a:ext>
            </a:extLst>
          </p:cNvPr>
          <p:cNvSpPr/>
          <p:nvPr/>
        </p:nvSpPr>
        <p:spPr>
          <a:xfrm>
            <a:off x="7667893" y="3392557"/>
            <a:ext cx="256907" cy="2884492"/>
          </a:xfrm>
          <a:custGeom>
            <a:avLst/>
            <a:gdLst>
              <a:gd name="connsiteX0" fmla="*/ 58124 w 256907"/>
              <a:gd name="connsiteY0" fmla="*/ 0 h 2884492"/>
              <a:gd name="connsiteX1" fmla="*/ 124385 w 256907"/>
              <a:gd name="connsiteY1" fmla="*/ 119269 h 2884492"/>
              <a:gd name="connsiteX2" fmla="*/ 150890 w 256907"/>
              <a:gd name="connsiteY2" fmla="*/ 251791 h 2884492"/>
              <a:gd name="connsiteX3" fmla="*/ 164142 w 256907"/>
              <a:gd name="connsiteY3" fmla="*/ 503582 h 2884492"/>
              <a:gd name="connsiteX4" fmla="*/ 190646 w 256907"/>
              <a:gd name="connsiteY4" fmla="*/ 556591 h 2884492"/>
              <a:gd name="connsiteX5" fmla="*/ 230403 w 256907"/>
              <a:gd name="connsiteY5" fmla="*/ 808382 h 2884492"/>
              <a:gd name="connsiteX6" fmla="*/ 256907 w 256907"/>
              <a:gd name="connsiteY6" fmla="*/ 993913 h 2884492"/>
              <a:gd name="connsiteX7" fmla="*/ 243655 w 256907"/>
              <a:gd name="connsiteY7" fmla="*/ 1696278 h 2884492"/>
              <a:gd name="connsiteX8" fmla="*/ 230403 w 256907"/>
              <a:gd name="connsiteY8" fmla="*/ 1828800 h 2884492"/>
              <a:gd name="connsiteX9" fmla="*/ 203898 w 256907"/>
              <a:gd name="connsiteY9" fmla="*/ 1921565 h 2884492"/>
              <a:gd name="connsiteX10" fmla="*/ 190646 w 256907"/>
              <a:gd name="connsiteY10" fmla="*/ 2014330 h 2884492"/>
              <a:gd name="connsiteX11" fmla="*/ 177394 w 256907"/>
              <a:gd name="connsiteY11" fmla="*/ 2093843 h 2884492"/>
              <a:gd name="connsiteX12" fmla="*/ 150890 w 256907"/>
              <a:gd name="connsiteY12" fmla="*/ 2385391 h 2884492"/>
              <a:gd name="connsiteX13" fmla="*/ 124385 w 256907"/>
              <a:gd name="connsiteY13" fmla="*/ 2464904 h 2884492"/>
              <a:gd name="connsiteX14" fmla="*/ 111133 w 256907"/>
              <a:gd name="connsiteY14" fmla="*/ 2597426 h 2884492"/>
              <a:gd name="connsiteX15" fmla="*/ 71377 w 256907"/>
              <a:gd name="connsiteY15" fmla="*/ 2690191 h 2884492"/>
              <a:gd name="connsiteX16" fmla="*/ 31620 w 256907"/>
              <a:gd name="connsiteY16" fmla="*/ 2822713 h 2884492"/>
              <a:gd name="connsiteX17" fmla="*/ 5116 w 256907"/>
              <a:gd name="connsiteY17" fmla="*/ 2875721 h 2884492"/>
              <a:gd name="connsiteX18" fmla="*/ 150890 w 256907"/>
              <a:gd name="connsiteY18" fmla="*/ 2875721 h 288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6907" h="2884492">
                <a:moveTo>
                  <a:pt x="58124" y="0"/>
                </a:moveTo>
                <a:cubicBezTo>
                  <a:pt x="67485" y="15602"/>
                  <a:pt x="117470" y="95067"/>
                  <a:pt x="124385" y="119269"/>
                </a:cubicBezTo>
                <a:cubicBezTo>
                  <a:pt x="136761" y="162585"/>
                  <a:pt x="150890" y="251791"/>
                  <a:pt x="150890" y="251791"/>
                </a:cubicBezTo>
                <a:cubicBezTo>
                  <a:pt x="155307" y="335721"/>
                  <a:pt x="153272" y="420241"/>
                  <a:pt x="164142" y="503582"/>
                </a:cubicBezTo>
                <a:cubicBezTo>
                  <a:pt x="166697" y="523171"/>
                  <a:pt x="186449" y="537287"/>
                  <a:pt x="190646" y="556591"/>
                </a:cubicBezTo>
                <a:cubicBezTo>
                  <a:pt x="208696" y="639622"/>
                  <a:pt x="216978" y="724479"/>
                  <a:pt x="230403" y="808382"/>
                </a:cubicBezTo>
                <a:cubicBezTo>
                  <a:pt x="252238" y="944849"/>
                  <a:pt x="236707" y="832306"/>
                  <a:pt x="256907" y="993913"/>
                </a:cubicBezTo>
                <a:cubicBezTo>
                  <a:pt x="252490" y="1228035"/>
                  <a:pt x="251085" y="1462233"/>
                  <a:pt x="243655" y="1696278"/>
                </a:cubicBezTo>
                <a:cubicBezTo>
                  <a:pt x="242246" y="1740650"/>
                  <a:pt x="238118" y="1785081"/>
                  <a:pt x="230403" y="1828800"/>
                </a:cubicBezTo>
                <a:cubicBezTo>
                  <a:pt x="224814" y="1860470"/>
                  <a:pt x="212733" y="1890643"/>
                  <a:pt x="203898" y="1921565"/>
                </a:cubicBezTo>
                <a:cubicBezTo>
                  <a:pt x="199481" y="1952487"/>
                  <a:pt x="195396" y="1983458"/>
                  <a:pt x="190646" y="2014330"/>
                </a:cubicBezTo>
                <a:cubicBezTo>
                  <a:pt x="186560" y="2040887"/>
                  <a:pt x="179827" y="2067083"/>
                  <a:pt x="177394" y="2093843"/>
                </a:cubicBezTo>
                <a:cubicBezTo>
                  <a:pt x="170549" y="2169138"/>
                  <a:pt x="172717" y="2298084"/>
                  <a:pt x="150890" y="2385391"/>
                </a:cubicBezTo>
                <a:cubicBezTo>
                  <a:pt x="144114" y="2412495"/>
                  <a:pt x="133220" y="2438400"/>
                  <a:pt x="124385" y="2464904"/>
                </a:cubicBezTo>
                <a:cubicBezTo>
                  <a:pt x="119968" y="2509078"/>
                  <a:pt x="117883" y="2553548"/>
                  <a:pt x="111133" y="2597426"/>
                </a:cubicBezTo>
                <a:cubicBezTo>
                  <a:pt x="106800" y="2625590"/>
                  <a:pt x="82679" y="2667586"/>
                  <a:pt x="71377" y="2690191"/>
                </a:cubicBezTo>
                <a:cubicBezTo>
                  <a:pt x="51778" y="2827374"/>
                  <a:pt x="77537" y="2742357"/>
                  <a:pt x="31620" y="2822713"/>
                </a:cubicBezTo>
                <a:cubicBezTo>
                  <a:pt x="21819" y="2839865"/>
                  <a:pt x="-12936" y="2867698"/>
                  <a:pt x="5116" y="2875721"/>
                </a:cubicBezTo>
                <a:cubicBezTo>
                  <a:pt x="49519" y="2895456"/>
                  <a:pt x="102299" y="2875721"/>
                  <a:pt x="150890" y="2875721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83EE6C1-8FB7-4A4C-8AA2-A70EBF8FF8B3}"/>
              </a:ext>
            </a:extLst>
          </p:cNvPr>
          <p:cNvSpPr txBox="1"/>
          <p:nvPr/>
        </p:nvSpPr>
        <p:spPr>
          <a:xfrm>
            <a:off x="8160119" y="6162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3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88A99852-11BB-4CB0-9BED-3371D201AD67}"/>
              </a:ext>
            </a:extLst>
          </p:cNvPr>
          <p:cNvSpPr/>
          <p:nvPr/>
        </p:nvSpPr>
        <p:spPr>
          <a:xfrm>
            <a:off x="8004313" y="6122504"/>
            <a:ext cx="159026" cy="477079"/>
          </a:xfrm>
          <a:custGeom>
            <a:avLst/>
            <a:gdLst>
              <a:gd name="connsiteX0" fmla="*/ 159026 w 159026"/>
              <a:gd name="connsiteY0" fmla="*/ 0 h 477079"/>
              <a:gd name="connsiteX1" fmla="*/ 92765 w 159026"/>
              <a:gd name="connsiteY1" fmla="*/ 79513 h 477079"/>
              <a:gd name="connsiteX2" fmla="*/ 66261 w 159026"/>
              <a:gd name="connsiteY2" fmla="*/ 106018 h 477079"/>
              <a:gd name="connsiteX3" fmla="*/ 26504 w 159026"/>
              <a:gd name="connsiteY3" fmla="*/ 212035 h 477079"/>
              <a:gd name="connsiteX4" fmla="*/ 0 w 159026"/>
              <a:gd name="connsiteY4" fmla="*/ 251792 h 477079"/>
              <a:gd name="connsiteX5" fmla="*/ 39757 w 159026"/>
              <a:gd name="connsiteY5" fmla="*/ 463826 h 477079"/>
              <a:gd name="connsiteX6" fmla="*/ 53009 w 159026"/>
              <a:gd name="connsiteY6" fmla="*/ 477079 h 47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26" h="477079">
                <a:moveTo>
                  <a:pt x="159026" y="0"/>
                </a:moveTo>
                <a:cubicBezTo>
                  <a:pt x="136939" y="26504"/>
                  <a:pt x="115484" y="53548"/>
                  <a:pt x="92765" y="79513"/>
                </a:cubicBezTo>
                <a:cubicBezTo>
                  <a:pt x="84537" y="88916"/>
                  <a:pt x="73192" y="95622"/>
                  <a:pt x="66261" y="106018"/>
                </a:cubicBezTo>
                <a:cubicBezTo>
                  <a:pt x="13262" y="185518"/>
                  <a:pt x="61467" y="130456"/>
                  <a:pt x="26504" y="212035"/>
                </a:cubicBezTo>
                <a:cubicBezTo>
                  <a:pt x="20230" y="226674"/>
                  <a:pt x="8835" y="238540"/>
                  <a:pt x="0" y="251792"/>
                </a:cubicBezTo>
                <a:cubicBezTo>
                  <a:pt x="11455" y="400705"/>
                  <a:pt x="-17862" y="387001"/>
                  <a:pt x="39757" y="463826"/>
                </a:cubicBezTo>
                <a:cubicBezTo>
                  <a:pt x="43505" y="468824"/>
                  <a:pt x="48592" y="472661"/>
                  <a:pt x="53009" y="477079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5C7E917-6A4D-466E-BDFF-F165C63CB199}"/>
              </a:ext>
            </a:extLst>
          </p:cNvPr>
          <p:cNvSpPr txBox="1"/>
          <p:nvPr/>
        </p:nvSpPr>
        <p:spPr>
          <a:xfrm>
            <a:off x="9432434" y="61622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+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69284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AA6B885-D75F-4EBF-B794-2994ABF5E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486" y="99715"/>
            <a:ext cx="8146957" cy="665857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5C40153-CE5D-4340-8370-183EA6C6DE36}"/>
              </a:ext>
            </a:extLst>
          </p:cNvPr>
          <p:cNvSpPr txBox="1"/>
          <p:nvPr/>
        </p:nvSpPr>
        <p:spPr>
          <a:xfrm>
            <a:off x="2849217" y="31805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3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ED035B2-5BC6-400B-B957-44DDBA28FA13}"/>
              </a:ext>
            </a:extLst>
          </p:cNvPr>
          <p:cNvSpPr txBox="1"/>
          <p:nvPr/>
        </p:nvSpPr>
        <p:spPr>
          <a:xfrm>
            <a:off x="5367131" y="3180522"/>
            <a:ext cx="28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2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0B59DD02-F0ED-4DA5-811F-F31ECE1F598B}"/>
              </a:ext>
            </a:extLst>
          </p:cNvPr>
          <p:cNvSpPr/>
          <p:nvPr/>
        </p:nvSpPr>
        <p:spPr>
          <a:xfrm>
            <a:off x="6309640" y="3020631"/>
            <a:ext cx="132522" cy="689113"/>
          </a:xfrm>
          <a:custGeom>
            <a:avLst/>
            <a:gdLst>
              <a:gd name="connsiteX0" fmla="*/ 0 w 132522"/>
              <a:gd name="connsiteY0" fmla="*/ 0 h 689113"/>
              <a:gd name="connsiteX1" fmla="*/ 66261 w 132522"/>
              <a:gd name="connsiteY1" fmla="*/ 66261 h 689113"/>
              <a:gd name="connsiteX2" fmla="*/ 92765 w 132522"/>
              <a:gd name="connsiteY2" fmla="*/ 145774 h 689113"/>
              <a:gd name="connsiteX3" fmla="*/ 106017 w 132522"/>
              <a:gd name="connsiteY3" fmla="*/ 185530 h 689113"/>
              <a:gd name="connsiteX4" fmla="*/ 119269 w 132522"/>
              <a:gd name="connsiteY4" fmla="*/ 225287 h 689113"/>
              <a:gd name="connsiteX5" fmla="*/ 132522 w 132522"/>
              <a:gd name="connsiteY5" fmla="*/ 265043 h 689113"/>
              <a:gd name="connsiteX6" fmla="*/ 119269 w 132522"/>
              <a:gd name="connsiteY6" fmla="*/ 530087 h 689113"/>
              <a:gd name="connsiteX7" fmla="*/ 79513 w 132522"/>
              <a:gd name="connsiteY7" fmla="*/ 636104 h 689113"/>
              <a:gd name="connsiteX8" fmla="*/ 53008 w 132522"/>
              <a:gd name="connsiteY8" fmla="*/ 662609 h 689113"/>
              <a:gd name="connsiteX9" fmla="*/ 66261 w 132522"/>
              <a:gd name="connsiteY9" fmla="*/ 689113 h 68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522" h="689113">
                <a:moveTo>
                  <a:pt x="0" y="0"/>
                </a:moveTo>
                <a:cubicBezTo>
                  <a:pt x="22087" y="22087"/>
                  <a:pt x="49491" y="39909"/>
                  <a:pt x="66261" y="66261"/>
                </a:cubicBezTo>
                <a:cubicBezTo>
                  <a:pt x="81260" y="89831"/>
                  <a:pt x="83930" y="119270"/>
                  <a:pt x="92765" y="145774"/>
                </a:cubicBezTo>
                <a:lnTo>
                  <a:pt x="106017" y="185530"/>
                </a:lnTo>
                <a:lnTo>
                  <a:pt x="119269" y="225287"/>
                </a:lnTo>
                <a:lnTo>
                  <a:pt x="132522" y="265043"/>
                </a:lnTo>
                <a:cubicBezTo>
                  <a:pt x="128104" y="353391"/>
                  <a:pt x="126615" y="441934"/>
                  <a:pt x="119269" y="530087"/>
                </a:cubicBezTo>
                <a:cubicBezTo>
                  <a:pt x="116494" y="563384"/>
                  <a:pt x="97601" y="608972"/>
                  <a:pt x="79513" y="636104"/>
                </a:cubicBezTo>
                <a:cubicBezTo>
                  <a:pt x="72582" y="646500"/>
                  <a:pt x="56038" y="650487"/>
                  <a:pt x="53008" y="662609"/>
                </a:cubicBezTo>
                <a:cubicBezTo>
                  <a:pt x="50612" y="672192"/>
                  <a:pt x="61843" y="680278"/>
                  <a:pt x="66261" y="689113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4F712A2-84D6-495F-A6A5-73B062B211A4}"/>
              </a:ext>
            </a:extLst>
          </p:cNvPr>
          <p:cNvSpPr txBox="1"/>
          <p:nvPr/>
        </p:nvSpPr>
        <p:spPr>
          <a:xfrm>
            <a:off x="4346713" y="31805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+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A66D25-5E4D-454E-B0D6-1897B69C16B7}"/>
              </a:ext>
            </a:extLst>
          </p:cNvPr>
          <p:cNvSpPr txBox="1"/>
          <p:nvPr/>
        </p:nvSpPr>
        <p:spPr>
          <a:xfrm>
            <a:off x="6652591" y="31805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4ED2588-E076-4D4D-B787-8041BF7C07E9}"/>
              </a:ext>
            </a:extLst>
          </p:cNvPr>
          <p:cNvSpPr txBox="1"/>
          <p:nvPr/>
        </p:nvSpPr>
        <p:spPr>
          <a:xfrm>
            <a:off x="8772939" y="31805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2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4A938F3-A50C-4D3B-AFE2-BC555C4CDBBF}"/>
              </a:ext>
            </a:extLst>
          </p:cNvPr>
          <p:cNvSpPr txBox="1"/>
          <p:nvPr/>
        </p:nvSpPr>
        <p:spPr>
          <a:xfrm>
            <a:off x="2849217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</a:t>
            </a:r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D26BB8-AFE3-4D57-8974-C2C72CC97ABD}"/>
              </a:ext>
            </a:extLst>
          </p:cNvPr>
          <p:cNvSpPr txBox="1"/>
          <p:nvPr/>
        </p:nvSpPr>
        <p:spPr>
          <a:xfrm>
            <a:off x="3710609" y="640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</a:t>
            </a:r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B12C856-8F23-4782-8B48-A097A5BD17C0}"/>
              </a:ext>
            </a:extLst>
          </p:cNvPr>
          <p:cNvSpPr txBox="1"/>
          <p:nvPr/>
        </p:nvSpPr>
        <p:spPr>
          <a:xfrm>
            <a:off x="5883965" y="6388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</a:t>
            </a:r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0A4BC2F-294B-4AC8-B958-0EB829A520F0}"/>
              </a:ext>
            </a:extLst>
          </p:cNvPr>
          <p:cNvSpPr txBox="1"/>
          <p:nvPr/>
        </p:nvSpPr>
        <p:spPr>
          <a:xfrm>
            <a:off x="6745357" y="6520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</a:t>
            </a:r>
            <a:endParaRPr lang="es-AR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0D0B29E-0E89-4BD6-A2DA-0A11196B9C3E}"/>
              </a:ext>
            </a:extLst>
          </p:cNvPr>
          <p:cNvSpPr txBox="1"/>
          <p:nvPr/>
        </p:nvSpPr>
        <p:spPr>
          <a:xfrm>
            <a:off x="6652591" y="3709744"/>
            <a:ext cx="1842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rgbClr val="FF0000"/>
                </a:solidFill>
              </a:rPr>
              <a:t>Evoca el </a:t>
            </a:r>
            <a:r>
              <a:rPr lang="es-MX" sz="1200" dirty="0" err="1">
                <a:solidFill>
                  <a:srgbClr val="FF0000"/>
                </a:solidFill>
              </a:rPr>
              <a:t>climax</a:t>
            </a:r>
            <a:endParaRPr lang="es-AR" sz="1200" dirty="0">
              <a:solidFill>
                <a:srgbClr val="FF0000"/>
              </a:solidFill>
            </a:endParaRPr>
          </a:p>
        </p:txBody>
      </p:sp>
      <p:sp>
        <p:nvSpPr>
          <p:cNvPr id="15" name="Abrir llave 14">
            <a:extLst>
              <a:ext uri="{FF2B5EF4-FFF2-40B4-BE49-F238E27FC236}">
                <a16:creationId xmlns:a16="http://schemas.microsoft.com/office/drawing/2014/main" id="{C5C8BABC-93CC-45EA-9B8A-3123C0ACDB7B}"/>
              </a:ext>
            </a:extLst>
          </p:cNvPr>
          <p:cNvSpPr/>
          <p:nvPr/>
        </p:nvSpPr>
        <p:spPr>
          <a:xfrm rot="16200000" flipH="1">
            <a:off x="7071702" y="-303194"/>
            <a:ext cx="369332" cy="16284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Abrir llave 17">
            <a:extLst>
              <a:ext uri="{FF2B5EF4-FFF2-40B4-BE49-F238E27FC236}">
                <a16:creationId xmlns:a16="http://schemas.microsoft.com/office/drawing/2014/main" id="{F2C9C9ED-1310-4E86-ACCA-156D85903DC6}"/>
              </a:ext>
            </a:extLst>
          </p:cNvPr>
          <p:cNvSpPr/>
          <p:nvPr/>
        </p:nvSpPr>
        <p:spPr>
          <a:xfrm rot="5400000">
            <a:off x="4746802" y="3135668"/>
            <a:ext cx="276999" cy="15405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152F592-8D60-4F5F-A11B-329F8809B308}"/>
              </a:ext>
            </a:extLst>
          </p:cNvPr>
          <p:cNvSpPr txBox="1"/>
          <p:nvPr/>
        </p:nvSpPr>
        <p:spPr>
          <a:xfrm>
            <a:off x="6140674" y="0"/>
            <a:ext cx="2052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rgbClr val="FF0000"/>
                </a:solidFill>
              </a:rPr>
              <a:t>Movimientos oscilantes bailables</a:t>
            </a:r>
            <a:endParaRPr lang="es-AR" sz="1400" dirty="0">
              <a:solidFill>
                <a:srgbClr val="FF0000"/>
              </a:solidFill>
            </a:endParaRPr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A784362B-0C58-4A65-B8F3-2A04F2E3AA61}"/>
              </a:ext>
            </a:extLst>
          </p:cNvPr>
          <p:cNvSpPr/>
          <p:nvPr/>
        </p:nvSpPr>
        <p:spPr>
          <a:xfrm>
            <a:off x="8401878" y="569843"/>
            <a:ext cx="1391479" cy="238540"/>
          </a:xfrm>
          <a:custGeom>
            <a:avLst/>
            <a:gdLst>
              <a:gd name="connsiteX0" fmla="*/ 0 w 1391479"/>
              <a:gd name="connsiteY0" fmla="*/ 238540 h 238540"/>
              <a:gd name="connsiteX1" fmla="*/ 66261 w 1391479"/>
              <a:gd name="connsiteY1" fmla="*/ 185531 h 238540"/>
              <a:gd name="connsiteX2" fmla="*/ 106018 w 1391479"/>
              <a:gd name="connsiteY2" fmla="*/ 172279 h 238540"/>
              <a:gd name="connsiteX3" fmla="*/ 172279 w 1391479"/>
              <a:gd name="connsiteY3" fmla="*/ 106018 h 238540"/>
              <a:gd name="connsiteX4" fmla="*/ 225287 w 1391479"/>
              <a:gd name="connsiteY4" fmla="*/ 92766 h 238540"/>
              <a:gd name="connsiteX5" fmla="*/ 304800 w 1391479"/>
              <a:gd name="connsiteY5" fmla="*/ 66261 h 238540"/>
              <a:gd name="connsiteX6" fmla="*/ 424070 w 1391479"/>
              <a:gd name="connsiteY6" fmla="*/ 39757 h 238540"/>
              <a:gd name="connsiteX7" fmla="*/ 503583 w 1391479"/>
              <a:gd name="connsiteY7" fmla="*/ 13253 h 238540"/>
              <a:gd name="connsiteX8" fmla="*/ 543339 w 1391479"/>
              <a:gd name="connsiteY8" fmla="*/ 0 h 238540"/>
              <a:gd name="connsiteX9" fmla="*/ 1232452 w 1391479"/>
              <a:gd name="connsiteY9" fmla="*/ 13253 h 238540"/>
              <a:gd name="connsiteX10" fmla="*/ 1272209 w 1391479"/>
              <a:gd name="connsiteY10" fmla="*/ 26505 h 238540"/>
              <a:gd name="connsiteX11" fmla="*/ 1325218 w 1391479"/>
              <a:gd name="connsiteY11" fmla="*/ 53009 h 238540"/>
              <a:gd name="connsiteX12" fmla="*/ 1391479 w 1391479"/>
              <a:gd name="connsiteY12" fmla="*/ 79514 h 238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91479" h="238540">
                <a:moveTo>
                  <a:pt x="0" y="238540"/>
                </a:moveTo>
                <a:cubicBezTo>
                  <a:pt x="22087" y="220870"/>
                  <a:pt x="42275" y="200522"/>
                  <a:pt x="66261" y="185531"/>
                </a:cubicBezTo>
                <a:cubicBezTo>
                  <a:pt x="78107" y="178127"/>
                  <a:pt x="94843" y="180660"/>
                  <a:pt x="106018" y="172279"/>
                </a:cubicBezTo>
                <a:cubicBezTo>
                  <a:pt x="131007" y="153538"/>
                  <a:pt x="141976" y="113594"/>
                  <a:pt x="172279" y="106018"/>
                </a:cubicBezTo>
                <a:cubicBezTo>
                  <a:pt x="189948" y="101601"/>
                  <a:pt x="207842" y="98000"/>
                  <a:pt x="225287" y="92766"/>
                </a:cubicBezTo>
                <a:cubicBezTo>
                  <a:pt x="252047" y="84738"/>
                  <a:pt x="277527" y="72322"/>
                  <a:pt x="304800" y="66261"/>
                </a:cubicBezTo>
                <a:cubicBezTo>
                  <a:pt x="344557" y="57426"/>
                  <a:pt x="384719" y="50251"/>
                  <a:pt x="424070" y="39757"/>
                </a:cubicBezTo>
                <a:cubicBezTo>
                  <a:pt x="451065" y="32559"/>
                  <a:pt x="477079" y="22088"/>
                  <a:pt x="503583" y="13253"/>
                </a:cubicBezTo>
                <a:lnTo>
                  <a:pt x="543339" y="0"/>
                </a:lnTo>
                <a:lnTo>
                  <a:pt x="1232452" y="13253"/>
                </a:lnTo>
                <a:cubicBezTo>
                  <a:pt x="1246412" y="13761"/>
                  <a:pt x="1259369" y="21002"/>
                  <a:pt x="1272209" y="26505"/>
                </a:cubicBezTo>
                <a:cubicBezTo>
                  <a:pt x="1290367" y="34287"/>
                  <a:pt x="1307548" y="44174"/>
                  <a:pt x="1325218" y="53009"/>
                </a:cubicBezTo>
                <a:cubicBezTo>
                  <a:pt x="1361093" y="88885"/>
                  <a:pt x="1339228" y="79514"/>
                  <a:pt x="1391479" y="7951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6BA01D92-EA92-41EC-8C3A-76DE32921595}"/>
              </a:ext>
            </a:extLst>
          </p:cNvPr>
          <p:cNvSpPr/>
          <p:nvPr/>
        </p:nvSpPr>
        <p:spPr>
          <a:xfrm>
            <a:off x="2623930" y="3896139"/>
            <a:ext cx="1258957" cy="278296"/>
          </a:xfrm>
          <a:custGeom>
            <a:avLst/>
            <a:gdLst>
              <a:gd name="connsiteX0" fmla="*/ 0 w 1258957"/>
              <a:gd name="connsiteY0" fmla="*/ 53009 h 278296"/>
              <a:gd name="connsiteX1" fmla="*/ 145774 w 1258957"/>
              <a:gd name="connsiteY1" fmla="*/ 13252 h 278296"/>
              <a:gd name="connsiteX2" fmla="*/ 185531 w 1258957"/>
              <a:gd name="connsiteY2" fmla="*/ 0 h 278296"/>
              <a:gd name="connsiteX3" fmla="*/ 503583 w 1258957"/>
              <a:gd name="connsiteY3" fmla="*/ 26504 h 278296"/>
              <a:gd name="connsiteX4" fmla="*/ 609600 w 1258957"/>
              <a:gd name="connsiteY4" fmla="*/ 53009 h 278296"/>
              <a:gd name="connsiteX5" fmla="*/ 649357 w 1258957"/>
              <a:gd name="connsiteY5" fmla="*/ 66261 h 278296"/>
              <a:gd name="connsiteX6" fmla="*/ 821635 w 1258957"/>
              <a:gd name="connsiteY6" fmla="*/ 79513 h 278296"/>
              <a:gd name="connsiteX7" fmla="*/ 980661 w 1258957"/>
              <a:gd name="connsiteY7" fmla="*/ 119270 h 278296"/>
              <a:gd name="connsiteX8" fmla="*/ 1060174 w 1258957"/>
              <a:gd name="connsiteY8" fmla="*/ 159026 h 278296"/>
              <a:gd name="connsiteX9" fmla="*/ 1139687 w 1258957"/>
              <a:gd name="connsiteY9" fmla="*/ 251791 h 278296"/>
              <a:gd name="connsiteX10" fmla="*/ 1219200 w 1258957"/>
              <a:gd name="connsiteY10" fmla="*/ 278296 h 278296"/>
              <a:gd name="connsiteX11" fmla="*/ 1258957 w 1258957"/>
              <a:gd name="connsiteY11" fmla="*/ 251791 h 27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58957" h="278296">
                <a:moveTo>
                  <a:pt x="0" y="53009"/>
                </a:moveTo>
                <a:cubicBezTo>
                  <a:pt x="93660" y="34277"/>
                  <a:pt x="44888" y="46881"/>
                  <a:pt x="145774" y="13252"/>
                </a:cubicBezTo>
                <a:lnTo>
                  <a:pt x="185531" y="0"/>
                </a:lnTo>
                <a:cubicBezTo>
                  <a:pt x="225470" y="2853"/>
                  <a:pt x="445322" y="16794"/>
                  <a:pt x="503583" y="26504"/>
                </a:cubicBezTo>
                <a:cubicBezTo>
                  <a:pt x="539514" y="32493"/>
                  <a:pt x="575043" y="41490"/>
                  <a:pt x="609600" y="53009"/>
                </a:cubicBezTo>
                <a:cubicBezTo>
                  <a:pt x="622852" y="57426"/>
                  <a:pt x="635496" y="64528"/>
                  <a:pt x="649357" y="66261"/>
                </a:cubicBezTo>
                <a:cubicBezTo>
                  <a:pt x="706508" y="73405"/>
                  <a:pt x="764209" y="75096"/>
                  <a:pt x="821635" y="79513"/>
                </a:cubicBezTo>
                <a:cubicBezTo>
                  <a:pt x="861383" y="86138"/>
                  <a:pt x="945656" y="95934"/>
                  <a:pt x="980661" y="119270"/>
                </a:cubicBezTo>
                <a:cubicBezTo>
                  <a:pt x="1032041" y="153522"/>
                  <a:pt x="1005308" y="140737"/>
                  <a:pt x="1060174" y="159026"/>
                </a:cubicBezTo>
                <a:cubicBezTo>
                  <a:pt x="1077445" y="245376"/>
                  <a:pt x="1053197" y="220340"/>
                  <a:pt x="1139687" y="251791"/>
                </a:cubicBezTo>
                <a:cubicBezTo>
                  <a:pt x="1165943" y="261339"/>
                  <a:pt x="1219200" y="278296"/>
                  <a:pt x="1219200" y="278296"/>
                </a:cubicBezTo>
                <a:lnTo>
                  <a:pt x="1258957" y="25179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050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FAFBE80-9C6D-B10E-24B4-D8F20BAE8DAF}"/>
              </a:ext>
            </a:extLst>
          </p:cNvPr>
          <p:cNvSpPr txBox="1"/>
          <p:nvPr/>
        </p:nvSpPr>
        <p:spPr>
          <a:xfrm>
            <a:off x="3515265" y="119160"/>
            <a:ext cx="51614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 dirty="0">
                <a:latin typeface="Arial"/>
                <a:ea typeface="Calibri"/>
                <a:cs typeface="Calibri"/>
              </a:rPr>
              <a:t>Identidad compositiva y cultural</a:t>
            </a:r>
            <a:endParaRPr lang="es-ES" sz="2400" b="1" dirty="0">
              <a:latin typeface="Arial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B6C1096-F1DC-4E84-BDFD-AC393ADF1821}"/>
              </a:ext>
            </a:extLst>
          </p:cNvPr>
          <p:cNvSpPr txBox="1"/>
          <p:nvPr/>
        </p:nvSpPr>
        <p:spPr>
          <a:xfrm>
            <a:off x="8487683" y="5056697"/>
            <a:ext cx="33931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 imitación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 identificación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 competición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 apropiación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 adaptación (mímesis pasiva)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 auto creación (mímesis activa) 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673B6B3-3C9B-4F25-854C-D150F3C75480}"/>
              </a:ext>
            </a:extLst>
          </p:cNvPr>
          <p:cNvSpPr txBox="1"/>
          <p:nvPr/>
        </p:nvSpPr>
        <p:spPr>
          <a:xfrm>
            <a:off x="3917405" y="5785565"/>
            <a:ext cx="276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determinado por la cultura</a:t>
            </a:r>
            <a:r>
              <a:rPr lang="es-MX" dirty="0"/>
              <a:t>.</a:t>
            </a:r>
          </a:p>
        </p:txBody>
      </p:sp>
      <p:sp>
        <p:nvSpPr>
          <p:cNvPr id="36" name="Cerrar llave 35">
            <a:extLst>
              <a:ext uri="{FF2B5EF4-FFF2-40B4-BE49-F238E27FC236}">
                <a16:creationId xmlns:a16="http://schemas.microsoft.com/office/drawing/2014/main" id="{32480628-2CE6-4A62-A12D-B0BABA933D72}"/>
              </a:ext>
            </a:extLst>
          </p:cNvPr>
          <p:cNvSpPr/>
          <p:nvPr/>
        </p:nvSpPr>
        <p:spPr>
          <a:xfrm flipH="1">
            <a:off x="7072513" y="5154647"/>
            <a:ext cx="1415170" cy="1558426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CDB2348E-E4F3-4DE0-BF9A-DB1440446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19" y="742358"/>
            <a:ext cx="2237426" cy="49991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Flecha: doblada hacia arriba 4">
            <a:extLst>
              <a:ext uri="{FF2B5EF4-FFF2-40B4-BE49-F238E27FC236}">
                <a16:creationId xmlns:a16="http://schemas.microsoft.com/office/drawing/2014/main" id="{5B619DA7-53B6-41A8-B064-88EF518B99C1}"/>
              </a:ext>
            </a:extLst>
          </p:cNvPr>
          <p:cNvSpPr/>
          <p:nvPr/>
        </p:nvSpPr>
        <p:spPr>
          <a:xfrm rot="5400000">
            <a:off x="2460749" y="4832176"/>
            <a:ext cx="285828" cy="223742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C303C20-5F65-4950-8C79-1C661DB8F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265" y="742358"/>
            <a:ext cx="3523793" cy="36335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14AFC52-69F4-4214-91FC-FDA575E6E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929" y="742358"/>
            <a:ext cx="3822523" cy="37368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90405D82-CEBB-4A95-8709-19FABF40A420}"/>
              </a:ext>
            </a:extLst>
          </p:cNvPr>
          <p:cNvSpPr/>
          <p:nvPr/>
        </p:nvSpPr>
        <p:spPr>
          <a:xfrm>
            <a:off x="9621078" y="4585252"/>
            <a:ext cx="185531" cy="4714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B67E56F2-2401-4D60-A3F8-0F9E5947CD36}"/>
              </a:ext>
            </a:extLst>
          </p:cNvPr>
          <p:cNvSpPr/>
          <p:nvPr/>
        </p:nvSpPr>
        <p:spPr>
          <a:xfrm>
            <a:off x="5208104" y="4479236"/>
            <a:ext cx="185531" cy="1262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7654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2343440-4088-4C7C-B06C-E63480687063}"/>
              </a:ext>
            </a:extLst>
          </p:cNvPr>
          <p:cNvSpPr txBox="1"/>
          <p:nvPr/>
        </p:nvSpPr>
        <p:spPr>
          <a:xfrm>
            <a:off x="3249637" y="168813"/>
            <a:ext cx="5107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Mímesis a la constitución sociocultural</a:t>
            </a:r>
            <a:endParaRPr lang="es-AR" sz="24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C88A8F8-C396-4903-B93F-5106E54CB4F4}"/>
              </a:ext>
            </a:extLst>
          </p:cNvPr>
          <p:cNvSpPr txBox="1"/>
          <p:nvPr/>
        </p:nvSpPr>
        <p:spPr>
          <a:xfrm>
            <a:off x="1266092" y="1139483"/>
            <a:ext cx="248600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AR" sz="2400" b="1" dirty="0" err="1"/>
              <a:t>Coriún</a:t>
            </a:r>
            <a:r>
              <a:rPr lang="es-AR" sz="2400" b="1" dirty="0"/>
              <a:t> </a:t>
            </a:r>
            <a:r>
              <a:rPr lang="es-AR" sz="2400" b="1" dirty="0" err="1"/>
              <a:t>Aharonián</a:t>
            </a:r>
            <a:r>
              <a:rPr lang="es-AR" dirty="0"/>
              <a:t>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A59EE5C-E77A-4578-A3FE-80525A86327F}"/>
              </a:ext>
            </a:extLst>
          </p:cNvPr>
          <p:cNvSpPr txBox="1"/>
          <p:nvPr/>
        </p:nvSpPr>
        <p:spPr>
          <a:xfrm>
            <a:off x="309490" y="1738471"/>
            <a:ext cx="6217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(Montevideo, 4 de agosto de 1940-ib., 8 de octubre de 2017) fue un compositor y musicólogo uruguayo.2​ Fue autor de obras de cámara, orquestales y piezas de música electroacústica que se han estrenado en numerosos países; también de artículos, ensayos y libros. Enseñó composición en su país y en el extranjero. Dictó materias musicológicas en la Universidad de la República y fue conferencista invitado en instituciones de muchos países y en varios congresos internacionales. Fue director honorario del Centro Nacional de Documentación Musical Lauro </a:t>
            </a:r>
            <a:r>
              <a:rPr lang="es-MX" dirty="0" err="1"/>
              <a:t>Ayestarán</a:t>
            </a:r>
            <a:r>
              <a:rPr lang="es-MX" dirty="0"/>
              <a:t>, en Montevideo, e investigador emérito del Sistema Nacional de Investigadores del Uruguay.</a:t>
            </a: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B178AD7-B17C-46EA-8A11-0EF9A3967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77" y="1087976"/>
            <a:ext cx="3895192" cy="520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7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37FE7E4-E523-4FE9-9FE9-2CEDBD6D1A7C}"/>
              </a:ext>
            </a:extLst>
          </p:cNvPr>
          <p:cNvSpPr txBox="1"/>
          <p:nvPr/>
        </p:nvSpPr>
        <p:spPr>
          <a:xfrm>
            <a:off x="805390" y="592175"/>
            <a:ext cx="3726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Componer en Latinoamérica</a:t>
            </a:r>
            <a:endParaRPr lang="es-A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FAA7F4A-24B4-418F-B9D1-856DEC543BA7}"/>
              </a:ext>
            </a:extLst>
          </p:cNvPr>
          <p:cNvSpPr txBox="1"/>
          <p:nvPr/>
        </p:nvSpPr>
        <p:spPr>
          <a:xfrm>
            <a:off x="1570709" y="2858485"/>
            <a:ext cx="1677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chemeClr val="accent1">
                    <a:lumMod val="75000"/>
                  </a:schemeClr>
                </a:solidFill>
              </a:rPr>
              <a:t>Compositores</a:t>
            </a:r>
            <a:r>
              <a:rPr lang="es-MX" dirty="0"/>
              <a:t> </a:t>
            </a:r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00CF060-CEC4-4165-B3DA-0E0ED1EE92A6}"/>
              </a:ext>
            </a:extLst>
          </p:cNvPr>
          <p:cNvSpPr txBox="1"/>
          <p:nvPr/>
        </p:nvSpPr>
        <p:spPr>
          <a:xfrm>
            <a:off x="1138717" y="3861587"/>
            <a:ext cx="3060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Presupone  un conocimiento</a:t>
            </a:r>
          </a:p>
          <a:p>
            <a:r>
              <a:rPr lang="es-MX" dirty="0"/>
              <a:t>actualizado sobre los modelos </a:t>
            </a:r>
          </a:p>
          <a:p>
            <a:r>
              <a:rPr lang="es-MX" dirty="0"/>
              <a:t>de los centros de poder</a:t>
            </a:r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229634E-5600-4897-A3E8-8A6029F7A10D}"/>
              </a:ext>
            </a:extLst>
          </p:cNvPr>
          <p:cNvSpPr txBox="1"/>
          <p:nvPr/>
        </p:nvSpPr>
        <p:spPr>
          <a:xfrm>
            <a:off x="693661" y="1686113"/>
            <a:ext cx="307148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 resistencia cultural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 construcción de identidad.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D7514CE-C5E7-4A65-AC48-A2EB687282A2}"/>
              </a:ext>
            </a:extLst>
          </p:cNvPr>
          <p:cNvCxnSpPr/>
          <p:nvPr/>
        </p:nvCxnSpPr>
        <p:spPr>
          <a:xfrm>
            <a:off x="2203754" y="1149752"/>
            <a:ext cx="0" cy="4616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69A83AF-03EA-4AFC-9806-C6B13071942F}"/>
              </a:ext>
            </a:extLst>
          </p:cNvPr>
          <p:cNvCxnSpPr/>
          <p:nvPr/>
        </p:nvCxnSpPr>
        <p:spPr>
          <a:xfrm>
            <a:off x="2236109" y="2355565"/>
            <a:ext cx="0" cy="502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12AF9E0-20CB-4340-A8B2-40AF296423E0}"/>
              </a:ext>
            </a:extLst>
          </p:cNvPr>
          <p:cNvCxnSpPr/>
          <p:nvPr/>
        </p:nvCxnSpPr>
        <p:spPr>
          <a:xfrm>
            <a:off x="2229402" y="3188063"/>
            <a:ext cx="0" cy="6893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9FD7AE4-F455-48C1-9360-EB778E0F487F}"/>
              </a:ext>
            </a:extLst>
          </p:cNvPr>
          <p:cNvSpPr txBox="1"/>
          <p:nvPr/>
        </p:nvSpPr>
        <p:spPr>
          <a:xfrm>
            <a:off x="4726428" y="1870779"/>
            <a:ext cx="255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requiere </a:t>
            </a:r>
            <a:r>
              <a:rPr lang="es-MX" dirty="0" err="1"/>
              <a:t>contramodelos</a:t>
            </a:r>
            <a:r>
              <a:rPr lang="es-MX" dirty="0"/>
              <a:t> </a:t>
            </a:r>
            <a:endParaRPr lang="es-AR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6FF978A-6041-403E-B4E3-F1D87B53ACBD}"/>
              </a:ext>
            </a:extLst>
          </p:cNvPr>
          <p:cNvSpPr txBox="1"/>
          <p:nvPr/>
        </p:nvSpPr>
        <p:spPr>
          <a:xfrm>
            <a:off x="8836877" y="1477078"/>
            <a:ext cx="266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  <a:p>
            <a:r>
              <a:rPr lang="es-MX" dirty="0"/>
              <a:t>invertir la dirección de los procesos miméticos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369D173-0365-40B6-8DBF-17DCAEC895F2}"/>
              </a:ext>
            </a:extLst>
          </p:cNvPr>
          <p:cNvCxnSpPr>
            <a:stCxn id="5" idx="3"/>
          </p:cNvCxnSpPr>
          <p:nvPr/>
        </p:nvCxnSpPr>
        <p:spPr>
          <a:xfrm flipV="1">
            <a:off x="3765143" y="2009278"/>
            <a:ext cx="694315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0B123CC-7555-43F4-AD51-4FB892FABF6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279948" y="2055445"/>
            <a:ext cx="120286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89362D1-3073-408B-AF6A-9298919A2E07}"/>
              </a:ext>
            </a:extLst>
          </p:cNvPr>
          <p:cNvSpPr txBox="1"/>
          <p:nvPr/>
        </p:nvSpPr>
        <p:spPr>
          <a:xfrm>
            <a:off x="4995901" y="3188063"/>
            <a:ext cx="437454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La música culta en Latinoamérica debe sonar diferente a la europea</a:t>
            </a:r>
            <a:endParaRPr lang="es-AR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649568D-D48F-4EC0-BA15-595D6EE69D82}"/>
              </a:ext>
            </a:extLst>
          </p:cNvPr>
          <p:cNvSpPr txBox="1"/>
          <p:nvPr/>
        </p:nvSpPr>
        <p:spPr>
          <a:xfrm>
            <a:off x="8836877" y="5919263"/>
            <a:ext cx="329141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A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realidad latinoamericana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7C28B9C-44B0-4F7A-890C-93062A5B9A6E}"/>
              </a:ext>
            </a:extLst>
          </p:cNvPr>
          <p:cNvSpPr txBox="1"/>
          <p:nvPr/>
        </p:nvSpPr>
        <p:spPr>
          <a:xfrm>
            <a:off x="4995901" y="4461752"/>
            <a:ext cx="372403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la representación sonora de</a:t>
            </a:r>
          </a:p>
          <a:p>
            <a:r>
              <a:rPr lang="es-MX" dirty="0"/>
              <a:t>una diversidad de culturas musicales </a:t>
            </a:r>
            <a:endParaRPr lang="es-AR" dirty="0"/>
          </a:p>
        </p:txBody>
      </p:sp>
      <p:sp>
        <p:nvSpPr>
          <p:cNvPr id="28" name="Flecha: doblada 27">
            <a:extLst>
              <a:ext uri="{FF2B5EF4-FFF2-40B4-BE49-F238E27FC236}">
                <a16:creationId xmlns:a16="http://schemas.microsoft.com/office/drawing/2014/main" id="{3894CAE7-76B8-4B12-8160-9D8F6BC4B513}"/>
              </a:ext>
            </a:extLst>
          </p:cNvPr>
          <p:cNvSpPr/>
          <p:nvPr/>
        </p:nvSpPr>
        <p:spPr>
          <a:xfrm rot="10800000">
            <a:off x="9830299" y="2607026"/>
            <a:ext cx="436277" cy="102694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AA38054-0EF6-4769-A671-5172DFB9E202}"/>
              </a:ext>
            </a:extLst>
          </p:cNvPr>
          <p:cNvCxnSpPr>
            <a:cxnSpLocks/>
          </p:cNvCxnSpPr>
          <p:nvPr/>
        </p:nvCxnSpPr>
        <p:spPr>
          <a:xfrm flipH="1">
            <a:off x="6590962" y="3998848"/>
            <a:ext cx="1" cy="3759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B2CEF0D-EF18-453D-9B86-FA3507417351}"/>
              </a:ext>
            </a:extLst>
          </p:cNvPr>
          <p:cNvSpPr txBox="1"/>
          <p:nvPr/>
        </p:nvSpPr>
        <p:spPr>
          <a:xfrm>
            <a:off x="5525950" y="5888485"/>
            <a:ext cx="2663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accent1">
                    <a:lumMod val="75000"/>
                  </a:schemeClr>
                </a:solidFill>
              </a:rPr>
              <a:t>debe sonar mestiza</a:t>
            </a:r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E3FD5BF3-48BB-49A0-9B05-391087F477B8}"/>
              </a:ext>
            </a:extLst>
          </p:cNvPr>
          <p:cNvCxnSpPr>
            <a:endCxn id="31" idx="0"/>
          </p:cNvCxnSpPr>
          <p:nvPr/>
        </p:nvCxnSpPr>
        <p:spPr>
          <a:xfrm>
            <a:off x="6857917" y="5246583"/>
            <a:ext cx="0" cy="6419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0203DDA1-EB3B-41A7-9B9A-6CFF2D699B42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8189884" y="6119318"/>
            <a:ext cx="5300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AE39CB1-5976-4CC4-ABA8-1FAFD1B4214A}"/>
              </a:ext>
            </a:extLst>
          </p:cNvPr>
          <p:cNvSpPr txBox="1"/>
          <p:nvPr/>
        </p:nvSpPr>
        <p:spPr>
          <a:xfrm>
            <a:off x="1479362" y="5888485"/>
            <a:ext cx="305268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s-MX" dirty="0"/>
              <a:t>descentralización</a:t>
            </a:r>
          </a:p>
          <a:p>
            <a:r>
              <a:rPr lang="es-MX" dirty="0"/>
              <a:t>de las jerarquías musicales: </a:t>
            </a:r>
            <a:endParaRPr lang="es-AR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B42D5FE-825D-40D2-B122-1DD25B06B972}"/>
              </a:ext>
            </a:extLst>
          </p:cNvPr>
          <p:cNvCxnSpPr>
            <a:cxnSpLocks/>
          </p:cNvCxnSpPr>
          <p:nvPr/>
        </p:nvCxnSpPr>
        <p:spPr>
          <a:xfrm flipH="1">
            <a:off x="4645413" y="6150095"/>
            <a:ext cx="88053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845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2C6198E-0A97-4746-BAA9-F0708483C468}"/>
              </a:ext>
            </a:extLst>
          </p:cNvPr>
          <p:cNvSpPr txBox="1"/>
          <p:nvPr/>
        </p:nvSpPr>
        <p:spPr>
          <a:xfrm>
            <a:off x="7137180" y="755997"/>
            <a:ext cx="2929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Relaciona el espíritu</a:t>
            </a:r>
          </a:p>
          <a:p>
            <a:r>
              <a:rPr lang="es-MX" dirty="0"/>
              <a:t>experimental con un espíritu </a:t>
            </a:r>
          </a:p>
          <a:p>
            <a:r>
              <a:rPr lang="es-MX" dirty="0"/>
              <a:t>de resistencia política.</a:t>
            </a:r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C6380FD-855F-43A3-9FC8-BC2BA2DBF222}"/>
              </a:ext>
            </a:extLst>
          </p:cNvPr>
          <p:cNvSpPr txBox="1"/>
          <p:nvPr/>
        </p:nvSpPr>
        <p:spPr>
          <a:xfrm>
            <a:off x="1046922" y="582687"/>
            <a:ext cx="17069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/>
              <a:t> </a:t>
            </a:r>
            <a:r>
              <a:rPr lang="es-A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Aharonián</a:t>
            </a:r>
            <a:r>
              <a:rPr lang="es-AR" sz="2400" dirty="0"/>
              <a:t>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57290C9-96A6-4E25-8399-9EA07976062B}"/>
              </a:ext>
            </a:extLst>
          </p:cNvPr>
          <p:cNvSpPr txBox="1"/>
          <p:nvPr/>
        </p:nvSpPr>
        <p:spPr>
          <a:xfrm>
            <a:off x="1945449" y="2196360"/>
            <a:ext cx="6996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Cuestionamiento  del arte europeo del siglo XX</a:t>
            </a:r>
            <a:endParaRPr lang="es-AR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270FDD7-C33B-445C-9DC0-72CB584C3931}"/>
              </a:ext>
            </a:extLst>
          </p:cNvPr>
          <p:cNvSpPr txBox="1"/>
          <p:nvPr/>
        </p:nvSpPr>
        <p:spPr>
          <a:xfrm>
            <a:off x="2753832" y="3292865"/>
            <a:ext cx="3509807" cy="92333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s-MX" dirty="0"/>
              <a:t>Hacia el poder centralizador de sus </a:t>
            </a:r>
          </a:p>
          <a:p>
            <a:r>
              <a:rPr lang="es-MX" dirty="0"/>
              <a:t>propias convenciones y</a:t>
            </a:r>
          </a:p>
          <a:p>
            <a:r>
              <a:rPr lang="es-MX" dirty="0"/>
              <a:t>estructuras gramaticales.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AB5060C-DFCE-4F2C-98C5-5FBA4F81D53D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6597351" y="6102002"/>
            <a:ext cx="95892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90A5CED-4BD5-4746-BAA0-00E43C75E9F7}"/>
              </a:ext>
            </a:extLst>
          </p:cNvPr>
          <p:cNvSpPr txBox="1"/>
          <p:nvPr/>
        </p:nvSpPr>
        <p:spPr>
          <a:xfrm>
            <a:off x="2825549" y="4704119"/>
            <a:ext cx="3366371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s-MX" dirty="0"/>
              <a:t> Nuevos experimentos con nuevos</a:t>
            </a:r>
          </a:p>
          <a:p>
            <a:r>
              <a:rPr lang="es-MX" dirty="0"/>
              <a:t>Materiales y estructuras</a:t>
            </a:r>
            <a:endParaRPr lang="es-AR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F0C4119-D72B-4CCB-9D72-8CFBA2028F05}"/>
              </a:ext>
            </a:extLst>
          </p:cNvPr>
          <p:cNvSpPr txBox="1"/>
          <p:nvPr/>
        </p:nvSpPr>
        <p:spPr>
          <a:xfrm>
            <a:off x="2825549" y="5778837"/>
            <a:ext cx="3771802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s-MX" dirty="0"/>
              <a:t> Contribución a la generación de</a:t>
            </a:r>
          </a:p>
          <a:p>
            <a:r>
              <a:rPr lang="es-MX" dirty="0"/>
              <a:t> nuevos modelos sociales alternativos.</a:t>
            </a:r>
            <a:endParaRPr lang="es-AR" dirty="0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893EDEA-6669-4408-83C6-2AF7C48E4DC7}"/>
              </a:ext>
            </a:extLst>
          </p:cNvPr>
          <p:cNvCxnSpPr>
            <a:cxnSpLocks/>
          </p:cNvCxnSpPr>
          <p:nvPr/>
        </p:nvCxnSpPr>
        <p:spPr>
          <a:xfrm>
            <a:off x="2981739" y="1168609"/>
            <a:ext cx="406625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F19B6044-342E-4D2B-8AE1-DDD384E94019}"/>
              </a:ext>
            </a:extLst>
          </p:cNvPr>
          <p:cNvSpPr txBox="1"/>
          <p:nvPr/>
        </p:nvSpPr>
        <p:spPr>
          <a:xfrm>
            <a:off x="7556273" y="3863398"/>
            <a:ext cx="1531701" cy="1200329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ESTRUCTURAS</a:t>
            </a:r>
          </a:p>
          <a:p>
            <a:r>
              <a:rPr lang="es-MX" dirty="0"/>
              <a:t>           Y </a:t>
            </a:r>
          </a:p>
          <a:p>
            <a:r>
              <a:rPr lang="es-MX" dirty="0"/>
              <a:t> MATERIALES</a:t>
            </a:r>
          </a:p>
          <a:p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AA9275B-27AA-4F29-AF53-D71A8A7202B8}"/>
              </a:ext>
            </a:extLst>
          </p:cNvPr>
          <p:cNvSpPr txBox="1"/>
          <p:nvPr/>
        </p:nvSpPr>
        <p:spPr>
          <a:xfrm>
            <a:off x="7933387" y="5968367"/>
            <a:ext cx="85472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SOCIAL</a:t>
            </a:r>
            <a:endParaRPr lang="es-AR" dirty="0"/>
          </a:p>
        </p:txBody>
      </p:sp>
      <p:sp>
        <p:nvSpPr>
          <p:cNvPr id="17" name="Cerrar llave 16">
            <a:extLst>
              <a:ext uri="{FF2B5EF4-FFF2-40B4-BE49-F238E27FC236}">
                <a16:creationId xmlns:a16="http://schemas.microsoft.com/office/drawing/2014/main" id="{6D91F524-2EF8-4552-9255-6615280CC151}"/>
              </a:ext>
            </a:extLst>
          </p:cNvPr>
          <p:cNvSpPr/>
          <p:nvPr/>
        </p:nvSpPr>
        <p:spPr>
          <a:xfrm>
            <a:off x="6427304" y="3292866"/>
            <a:ext cx="927653" cy="2057576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2212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F91D942-4938-4F43-8957-DEB15655262F}"/>
              </a:ext>
            </a:extLst>
          </p:cNvPr>
          <p:cNvSpPr txBox="1"/>
          <p:nvPr/>
        </p:nvSpPr>
        <p:spPr>
          <a:xfrm>
            <a:off x="7563441" y="1237955"/>
            <a:ext cx="4445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70C0"/>
                </a:solidFill>
              </a:rPr>
              <a:t>Reconociendo y la aplicando </a:t>
            </a:r>
            <a:r>
              <a:rPr lang="es-MX" dirty="0"/>
              <a:t>principios</a:t>
            </a:r>
          </a:p>
          <a:p>
            <a:r>
              <a:rPr lang="es-MX" dirty="0"/>
              <a:t> estructurales característicos de otras culturas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CE5802B-9042-4CE2-A71B-F8CE317C2A9D}"/>
              </a:ext>
            </a:extLst>
          </p:cNvPr>
          <p:cNvSpPr txBox="1"/>
          <p:nvPr/>
        </p:nvSpPr>
        <p:spPr>
          <a:xfrm>
            <a:off x="292687" y="1332359"/>
            <a:ext cx="1690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 </a:t>
            </a:r>
            <a:r>
              <a:rPr lang="es-AR" sz="2400" dirty="0">
                <a:highlight>
                  <a:srgbClr val="00FF00"/>
                </a:highlight>
              </a:rPr>
              <a:t>Folclorismo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0086713-9AB3-46A5-A30B-E79F19472FE4}"/>
              </a:ext>
            </a:extLst>
          </p:cNvPr>
          <p:cNvSpPr txBox="1"/>
          <p:nvPr/>
        </p:nvSpPr>
        <p:spPr>
          <a:xfrm>
            <a:off x="2533355" y="1237955"/>
            <a:ext cx="295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 Subordinación jerárquica a la</a:t>
            </a:r>
          </a:p>
          <a:p>
            <a:r>
              <a:rPr lang="es-AR" dirty="0"/>
              <a:t>cultura europea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8F3E2ED-6471-4BA4-86B3-A40A99A19513}"/>
              </a:ext>
            </a:extLst>
          </p:cNvPr>
          <p:cNvSpPr txBox="1"/>
          <p:nvPr/>
        </p:nvSpPr>
        <p:spPr>
          <a:xfrm>
            <a:off x="5886386" y="1330289"/>
            <a:ext cx="98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evita</a:t>
            </a:r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06FF033-9C5D-486B-A661-1516D03DF0B4}"/>
              </a:ext>
            </a:extLst>
          </p:cNvPr>
          <p:cNvSpPr txBox="1"/>
          <p:nvPr/>
        </p:nvSpPr>
        <p:spPr>
          <a:xfrm>
            <a:off x="416213" y="2292916"/>
            <a:ext cx="1087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¿Cómo hacer posible el surgimiento de una música mestiza sin que una cultura musical europea domine las otras ?</a:t>
            </a:r>
            <a:endParaRPr lang="es-AR" dirty="0">
              <a:highlight>
                <a:srgbClr val="FFFF00"/>
              </a:highlight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8A813A3-40D2-485C-B931-88F8F669EB1E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1983150" y="1561121"/>
            <a:ext cx="550205" cy="20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7C1E11F-C44F-4FA0-A647-0FE578D43C28}"/>
              </a:ext>
            </a:extLst>
          </p:cNvPr>
          <p:cNvCxnSpPr>
            <a:stCxn id="4" idx="3"/>
          </p:cNvCxnSpPr>
          <p:nvPr/>
        </p:nvCxnSpPr>
        <p:spPr>
          <a:xfrm>
            <a:off x="5489485" y="1561121"/>
            <a:ext cx="29233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5F03AE9-337B-47C4-BC11-D0378AFC3E61}"/>
              </a:ext>
            </a:extLst>
          </p:cNvPr>
          <p:cNvCxnSpPr>
            <a:cxnSpLocks/>
          </p:cNvCxnSpPr>
          <p:nvPr/>
        </p:nvCxnSpPr>
        <p:spPr>
          <a:xfrm>
            <a:off x="6869230" y="1561121"/>
            <a:ext cx="5575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C462A55-1324-4C15-97DB-07AD68ACEDC1}"/>
              </a:ext>
            </a:extLst>
          </p:cNvPr>
          <p:cNvSpPr txBox="1"/>
          <p:nvPr/>
        </p:nvSpPr>
        <p:spPr>
          <a:xfrm>
            <a:off x="416213" y="2839490"/>
            <a:ext cx="645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¿Cómo reducir al máximo la explotación y la apropiación cultural?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EA91457-DB07-4D9B-BD3D-74238B997F70}"/>
              </a:ext>
            </a:extLst>
          </p:cNvPr>
          <p:cNvSpPr txBox="1"/>
          <p:nvPr/>
        </p:nvSpPr>
        <p:spPr>
          <a:xfrm>
            <a:off x="2714315" y="3356914"/>
            <a:ext cx="6135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Factores que complican estos procesos </a:t>
            </a:r>
            <a:endParaRPr lang="es-A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0AD3D54-3FE5-41A8-86EB-2E54CDA5AEB0}"/>
              </a:ext>
            </a:extLst>
          </p:cNvPr>
          <p:cNvSpPr txBox="1"/>
          <p:nvPr/>
        </p:nvSpPr>
        <p:spPr>
          <a:xfrm>
            <a:off x="1587536" y="4430425"/>
            <a:ext cx="2789631" cy="64047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 Compositores formados en</a:t>
            </a:r>
          </a:p>
          <a:p>
            <a:r>
              <a:rPr lang="es-AR" dirty="0"/>
              <a:t>música europea.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3F5C218-C824-438F-962F-B1B07665482E}"/>
              </a:ext>
            </a:extLst>
          </p:cNvPr>
          <p:cNvSpPr txBox="1"/>
          <p:nvPr/>
        </p:nvSpPr>
        <p:spPr>
          <a:xfrm>
            <a:off x="7375838" y="4451806"/>
            <a:ext cx="2724298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s-AR" dirty="0"/>
              <a:t> Música mestiza clasificada como “exótica”</a:t>
            </a:r>
          </a:p>
        </p:txBody>
      </p:sp>
      <p:sp>
        <p:nvSpPr>
          <p:cNvPr id="23" name="Cerrar llave 22">
            <a:extLst>
              <a:ext uri="{FF2B5EF4-FFF2-40B4-BE49-F238E27FC236}">
                <a16:creationId xmlns:a16="http://schemas.microsoft.com/office/drawing/2014/main" id="{2B5BCC18-1D94-4E68-A11B-B5A987C42EA6}"/>
              </a:ext>
            </a:extLst>
          </p:cNvPr>
          <p:cNvSpPr/>
          <p:nvPr/>
        </p:nvSpPr>
        <p:spPr>
          <a:xfrm rot="16200000">
            <a:off x="5462010" y="1665500"/>
            <a:ext cx="258028" cy="5217343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0C9B1AB-7531-4EA9-961A-D5D0B22B9FFA}"/>
              </a:ext>
            </a:extLst>
          </p:cNvPr>
          <p:cNvSpPr txBox="1"/>
          <p:nvPr/>
        </p:nvSpPr>
        <p:spPr>
          <a:xfrm>
            <a:off x="760578" y="5809605"/>
            <a:ext cx="4875075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s-MX" dirty="0"/>
              <a:t>Reconocimiento de las culturas musicales que están en juego en su propio ser mestizo </a:t>
            </a:r>
            <a:endParaRPr lang="es-AR" dirty="0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A682310-664E-48DD-8EED-8D2C74107819}"/>
              </a:ext>
            </a:extLst>
          </p:cNvPr>
          <p:cNvCxnSpPr/>
          <p:nvPr/>
        </p:nvCxnSpPr>
        <p:spPr>
          <a:xfrm>
            <a:off x="2982352" y="5098137"/>
            <a:ext cx="0" cy="5219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BC2B3F0-FC27-449E-AE4C-5A2939134AB2}"/>
              </a:ext>
            </a:extLst>
          </p:cNvPr>
          <p:cNvCxnSpPr/>
          <p:nvPr/>
        </p:nvCxnSpPr>
        <p:spPr>
          <a:xfrm>
            <a:off x="8567225" y="5098137"/>
            <a:ext cx="0" cy="5219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360DE8E-5851-41FD-8B30-5EBE31C09C76}"/>
              </a:ext>
            </a:extLst>
          </p:cNvPr>
          <p:cNvSpPr txBox="1"/>
          <p:nvPr/>
        </p:nvSpPr>
        <p:spPr>
          <a:xfrm>
            <a:off x="7563439" y="5809605"/>
            <a:ext cx="293102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MX" dirty="0"/>
              <a:t>Espacios de representación no comerciales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625D4B-06AB-429B-A834-ACCE9E13AAD1}"/>
              </a:ext>
            </a:extLst>
          </p:cNvPr>
          <p:cNvSpPr txBox="1"/>
          <p:nvPr/>
        </p:nvSpPr>
        <p:spPr>
          <a:xfrm>
            <a:off x="2258252" y="5493395"/>
            <a:ext cx="248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Se puede atenuar</a:t>
            </a:r>
            <a:endParaRPr lang="es-AR" sz="14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C9F5CE6-717A-4E24-985F-5237D11E3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112" y="5519472"/>
            <a:ext cx="2505673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40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B307900-072B-42A7-BEAD-42DA3C396FFB}"/>
              </a:ext>
            </a:extLst>
          </p:cNvPr>
          <p:cNvSpPr txBox="1"/>
          <p:nvPr/>
        </p:nvSpPr>
        <p:spPr>
          <a:xfrm>
            <a:off x="4332849" y="210082"/>
            <a:ext cx="2684517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canibalismo cultural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7B5E975-A312-4E2B-BCC0-E1DC5D5BC857}"/>
              </a:ext>
            </a:extLst>
          </p:cNvPr>
          <p:cNvSpPr txBox="1"/>
          <p:nvPr/>
        </p:nvSpPr>
        <p:spPr>
          <a:xfrm>
            <a:off x="8591159" y="250688"/>
            <a:ext cx="3555076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para un complejo proceso mimético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2D4328D-C989-437F-8C49-1897766E45A8}"/>
              </a:ext>
            </a:extLst>
          </p:cNvPr>
          <p:cNvSpPr txBox="1"/>
          <p:nvPr/>
        </p:nvSpPr>
        <p:spPr>
          <a:xfrm>
            <a:off x="8591160" y="804301"/>
            <a:ext cx="3555076" cy="12003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“devorar al enemigo” no serviría más a la creación o</a:t>
            </a:r>
          </a:p>
          <a:p>
            <a:r>
              <a:rPr lang="es-MX" dirty="0"/>
              <a:t>manutención de la autenticidad cultural.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767DA6-803D-43F1-BC2B-13B50D845241}"/>
              </a:ext>
            </a:extLst>
          </p:cNvPr>
          <p:cNvSpPr txBox="1"/>
          <p:nvPr/>
        </p:nvSpPr>
        <p:spPr>
          <a:xfrm>
            <a:off x="5448994" y="994526"/>
            <a:ext cx="173032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Dos posiciones </a:t>
            </a:r>
            <a:endParaRPr lang="es-A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FED459E-CE69-4A7B-AD9A-9EF6B0D20A5E}"/>
              </a:ext>
            </a:extLst>
          </p:cNvPr>
          <p:cNvSpPr txBox="1"/>
          <p:nvPr/>
        </p:nvSpPr>
        <p:spPr>
          <a:xfrm>
            <a:off x="4332849" y="2088543"/>
            <a:ext cx="4712893" cy="120032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s-MX" dirty="0"/>
              <a:t> Reconoce que a pesar de la intensificación </a:t>
            </a:r>
          </a:p>
          <a:p>
            <a:pPr algn="just"/>
            <a:r>
              <a:rPr lang="es-MX" dirty="0"/>
              <a:t>de los intercambios culturales, todavía es</a:t>
            </a:r>
          </a:p>
          <a:p>
            <a:pPr algn="just"/>
            <a:r>
              <a:rPr lang="es-MX" dirty="0"/>
              <a:t>posible encontrar inevitables huellas de origen y</a:t>
            </a:r>
          </a:p>
          <a:p>
            <a:pPr algn="just"/>
            <a:r>
              <a:rPr lang="es-MX" dirty="0"/>
              <a:t>autenticidad</a:t>
            </a:r>
            <a:endParaRPr lang="es-AR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DBE6862-C530-4846-A87D-D2750C659217}"/>
              </a:ext>
            </a:extLst>
          </p:cNvPr>
          <p:cNvCxnSpPr>
            <a:cxnSpLocks/>
          </p:cNvCxnSpPr>
          <p:nvPr/>
        </p:nvCxnSpPr>
        <p:spPr>
          <a:xfrm>
            <a:off x="7017366" y="381223"/>
            <a:ext cx="1465452" cy="135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86C7397-A6AF-45B4-B134-41D4031985D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179321" y="1179192"/>
            <a:ext cx="13034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B81A49E-4975-4673-832D-37167F153FA8}"/>
              </a:ext>
            </a:extLst>
          </p:cNvPr>
          <p:cNvCxnSpPr>
            <a:cxnSpLocks/>
          </p:cNvCxnSpPr>
          <p:nvPr/>
        </p:nvCxnSpPr>
        <p:spPr>
          <a:xfrm>
            <a:off x="6270283" y="1576446"/>
            <a:ext cx="0" cy="4616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FA58558-A999-4E93-93BE-466A300CAC4B}"/>
              </a:ext>
            </a:extLst>
          </p:cNvPr>
          <p:cNvSpPr txBox="1"/>
          <p:nvPr/>
        </p:nvSpPr>
        <p:spPr>
          <a:xfrm>
            <a:off x="4558889" y="4697553"/>
            <a:ext cx="3535327" cy="3693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Oscilación entre mímesis y alteridad</a:t>
            </a:r>
            <a:endParaRPr lang="es-AR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009B487-AA13-4CEB-95ED-24054080B699}"/>
              </a:ext>
            </a:extLst>
          </p:cNvPr>
          <p:cNvSpPr txBox="1"/>
          <p:nvPr/>
        </p:nvSpPr>
        <p:spPr>
          <a:xfrm>
            <a:off x="4459565" y="3773193"/>
            <a:ext cx="3988464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MX" dirty="0"/>
              <a:t>Limitación en el manejo de la identidad</a:t>
            </a:r>
            <a:endParaRPr lang="es-AR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C4000F1D-22F3-4E8A-A4AC-27CC7C10295D}"/>
              </a:ext>
            </a:extLst>
          </p:cNvPr>
          <p:cNvCxnSpPr/>
          <p:nvPr/>
        </p:nvCxnSpPr>
        <p:spPr>
          <a:xfrm>
            <a:off x="6314158" y="3312069"/>
            <a:ext cx="0" cy="3928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2573C6B-88F0-4D73-B095-BBEA4118BC88}"/>
              </a:ext>
            </a:extLst>
          </p:cNvPr>
          <p:cNvCxnSpPr/>
          <p:nvPr/>
        </p:nvCxnSpPr>
        <p:spPr>
          <a:xfrm>
            <a:off x="6326553" y="4197897"/>
            <a:ext cx="0" cy="3928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echa: doblada hacia arriba 27">
            <a:extLst>
              <a:ext uri="{FF2B5EF4-FFF2-40B4-BE49-F238E27FC236}">
                <a16:creationId xmlns:a16="http://schemas.microsoft.com/office/drawing/2014/main" id="{E4D3C052-DAF1-447A-900A-C0AB373CD926}"/>
              </a:ext>
            </a:extLst>
          </p:cNvPr>
          <p:cNvSpPr/>
          <p:nvPr/>
        </p:nvSpPr>
        <p:spPr>
          <a:xfrm rot="10800000">
            <a:off x="1814803" y="381223"/>
            <a:ext cx="268164" cy="446678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B24927E7-9B1D-4916-B7D9-AFE1D5801BA4}"/>
              </a:ext>
            </a:extLst>
          </p:cNvPr>
          <p:cNvCxnSpPr>
            <a:cxnSpLocks/>
          </p:cNvCxnSpPr>
          <p:nvPr/>
        </p:nvCxnSpPr>
        <p:spPr>
          <a:xfrm>
            <a:off x="2057226" y="410137"/>
            <a:ext cx="223175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D618CA5-3912-42EC-9C2D-EF42A999ED91}"/>
              </a:ext>
            </a:extLst>
          </p:cNvPr>
          <p:cNvSpPr txBox="1"/>
          <p:nvPr/>
        </p:nvSpPr>
        <p:spPr>
          <a:xfrm>
            <a:off x="226216" y="5048067"/>
            <a:ext cx="4062760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 una estrategia que puede  generar autenticidad.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Constituye una forma innovadora de lidiar con la autenticidad que sigue vinculándose a un lugar específico.</a:t>
            </a:r>
            <a:endParaRPr lang="es-A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Flecha: doblada hacia arriba 52">
            <a:extLst>
              <a:ext uri="{FF2B5EF4-FFF2-40B4-BE49-F238E27FC236}">
                <a16:creationId xmlns:a16="http://schemas.microsoft.com/office/drawing/2014/main" id="{F9744E07-8670-46E9-B251-38C9013477A6}"/>
              </a:ext>
            </a:extLst>
          </p:cNvPr>
          <p:cNvSpPr/>
          <p:nvPr/>
        </p:nvSpPr>
        <p:spPr>
          <a:xfrm rot="5400000">
            <a:off x="4979963" y="804301"/>
            <a:ext cx="268165" cy="53057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6C9B84DB-4AD0-4420-B4FC-E53151B53B59}"/>
              </a:ext>
            </a:extLst>
          </p:cNvPr>
          <p:cNvCxnSpPr>
            <a:cxnSpLocks/>
          </p:cNvCxnSpPr>
          <p:nvPr/>
        </p:nvCxnSpPr>
        <p:spPr>
          <a:xfrm>
            <a:off x="6314157" y="5233182"/>
            <a:ext cx="0" cy="5558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711A3E75-B02E-45E7-9C3E-B42CEE7BAD52}"/>
              </a:ext>
            </a:extLst>
          </p:cNvPr>
          <p:cNvCxnSpPr>
            <a:cxnSpLocks/>
          </p:cNvCxnSpPr>
          <p:nvPr/>
        </p:nvCxnSpPr>
        <p:spPr>
          <a:xfrm flipH="1">
            <a:off x="4332849" y="5789021"/>
            <a:ext cx="19937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42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C1C253D-06AA-42A8-A99C-E0EA90D3811E}"/>
              </a:ext>
            </a:extLst>
          </p:cNvPr>
          <p:cNvSpPr txBox="1"/>
          <p:nvPr/>
        </p:nvSpPr>
        <p:spPr>
          <a:xfrm>
            <a:off x="1671710" y="2870013"/>
            <a:ext cx="8848579" cy="1384995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Suprime la primacía de los cánones de composición occidental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dirty="0"/>
              <a:t> Establece una igualdad entre las gramáticas musicales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B228084-CECC-45A9-9E7B-21428746EA11}"/>
              </a:ext>
            </a:extLst>
          </p:cNvPr>
          <p:cNvSpPr txBox="1"/>
          <p:nvPr/>
        </p:nvSpPr>
        <p:spPr>
          <a:xfrm>
            <a:off x="3018466" y="1049776"/>
            <a:ext cx="5651484" cy="523220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s-MX" sz="2800" dirty="0"/>
              <a:t>La música experimental de </a:t>
            </a:r>
            <a:r>
              <a:rPr lang="es-MX" sz="2800" dirty="0" err="1"/>
              <a:t>Aharonián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5558444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1404</Words>
  <Application>Microsoft Office PowerPoint</Application>
  <PresentationFormat>Panorámica</PresentationFormat>
  <Paragraphs>213</Paragraphs>
  <Slides>27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de Office</vt:lpstr>
      <vt:lpstr>El aporte de Chico Mello  al  libro, es una versión reducida del Capítulo III de su tesis de doctorado "Mimesis y construcción musical". Partiendo de un enfoque teórico sobre el desarrollo de la identidad compositiva y la identidad cultural en la música latinoamericana contemporánea, Mello propone un análisis de la obra "Los cadadías" (1980) vinculando aspectos técnicos compositivos de la obra con intenciones expresivas, ideológicas y políticas implícitas y explícitas. </vt:lpstr>
      <vt:lpstr>Chico Mello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w10</dc:creator>
  <cp:lastModifiedBy>fabian bassino</cp:lastModifiedBy>
  <cp:revision>29</cp:revision>
  <dcterms:created xsi:type="dcterms:W3CDTF">2022-08-15T20:22:01Z</dcterms:created>
  <dcterms:modified xsi:type="dcterms:W3CDTF">2022-08-22T22:49:54Z</dcterms:modified>
</cp:coreProperties>
</file>