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2"/>
  </p:notesMasterIdLst>
  <p:sldIdLst>
    <p:sldId id="487" r:id="rId2"/>
    <p:sldId id="651" r:id="rId3"/>
    <p:sldId id="644" r:id="rId4"/>
    <p:sldId id="645" r:id="rId5"/>
    <p:sldId id="646" r:id="rId6"/>
    <p:sldId id="647" r:id="rId7"/>
    <p:sldId id="648" r:id="rId8"/>
    <p:sldId id="652" r:id="rId9"/>
    <p:sldId id="653" r:id="rId10"/>
    <p:sldId id="649" r:id="rId11"/>
    <p:sldId id="650" r:id="rId12"/>
    <p:sldId id="654" r:id="rId13"/>
    <p:sldId id="655" r:id="rId14"/>
    <p:sldId id="656" r:id="rId15"/>
    <p:sldId id="660" r:id="rId16"/>
    <p:sldId id="661" r:id="rId17"/>
    <p:sldId id="657" r:id="rId18"/>
    <p:sldId id="662" r:id="rId19"/>
    <p:sldId id="658" r:id="rId20"/>
    <p:sldId id="663" r:id="rId21"/>
    <p:sldId id="664" r:id="rId22"/>
    <p:sldId id="665" r:id="rId23"/>
    <p:sldId id="659" r:id="rId24"/>
    <p:sldId id="666" r:id="rId25"/>
    <p:sldId id="667" r:id="rId26"/>
    <p:sldId id="668" r:id="rId27"/>
    <p:sldId id="673" r:id="rId28"/>
    <p:sldId id="674" r:id="rId29"/>
    <p:sldId id="675" r:id="rId30"/>
    <p:sldId id="676" r:id="rId31"/>
    <p:sldId id="669" r:id="rId32"/>
    <p:sldId id="670" r:id="rId33"/>
    <p:sldId id="671" r:id="rId34"/>
    <p:sldId id="672" r:id="rId35"/>
    <p:sldId id="677" r:id="rId36"/>
    <p:sldId id="678" r:id="rId37"/>
    <p:sldId id="679" r:id="rId38"/>
    <p:sldId id="680" r:id="rId39"/>
    <p:sldId id="681" r:id="rId40"/>
    <p:sldId id="683" r:id="rId41"/>
    <p:sldId id="684" r:id="rId42"/>
    <p:sldId id="685" r:id="rId43"/>
    <p:sldId id="686" r:id="rId44"/>
    <p:sldId id="682" r:id="rId45"/>
    <p:sldId id="687" r:id="rId46"/>
    <p:sldId id="690" r:id="rId47"/>
    <p:sldId id="688" r:id="rId48"/>
    <p:sldId id="689" r:id="rId49"/>
    <p:sldId id="691" r:id="rId50"/>
    <p:sldId id="695" r:id="rId51"/>
    <p:sldId id="692" r:id="rId52"/>
    <p:sldId id="693" r:id="rId53"/>
    <p:sldId id="694" r:id="rId54"/>
    <p:sldId id="696" r:id="rId55"/>
    <p:sldId id="697" r:id="rId56"/>
    <p:sldId id="705" r:id="rId57"/>
    <p:sldId id="701" r:id="rId58"/>
    <p:sldId id="702" r:id="rId59"/>
    <p:sldId id="703" r:id="rId60"/>
    <p:sldId id="704" r:id="rId6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11" id="{3B33FB04-ED77-4318-BEEA-9FEC124B1021}">
          <p14:sldIdLst>
            <p14:sldId id="487"/>
            <p14:sldId id="651"/>
            <p14:sldId id="644"/>
            <p14:sldId id="645"/>
            <p14:sldId id="646"/>
            <p14:sldId id="647"/>
            <p14:sldId id="648"/>
            <p14:sldId id="652"/>
            <p14:sldId id="653"/>
            <p14:sldId id="649"/>
            <p14:sldId id="650"/>
            <p14:sldId id="654"/>
            <p14:sldId id="655"/>
            <p14:sldId id="656"/>
            <p14:sldId id="660"/>
            <p14:sldId id="661"/>
            <p14:sldId id="657"/>
            <p14:sldId id="662"/>
            <p14:sldId id="658"/>
            <p14:sldId id="663"/>
            <p14:sldId id="664"/>
            <p14:sldId id="665"/>
            <p14:sldId id="659"/>
            <p14:sldId id="666"/>
            <p14:sldId id="667"/>
            <p14:sldId id="668"/>
            <p14:sldId id="673"/>
            <p14:sldId id="674"/>
            <p14:sldId id="675"/>
          </p14:sldIdLst>
        </p14:section>
        <p14:section name="Segunda Parte" id="{63DD9CD0-9BE8-460E-9DA0-BA3DDAE43FD3}">
          <p14:sldIdLst>
            <p14:sldId id="676"/>
            <p14:sldId id="669"/>
            <p14:sldId id="670"/>
            <p14:sldId id="671"/>
            <p14:sldId id="672"/>
            <p14:sldId id="677"/>
            <p14:sldId id="678"/>
            <p14:sldId id="679"/>
            <p14:sldId id="680"/>
            <p14:sldId id="681"/>
            <p14:sldId id="683"/>
            <p14:sldId id="684"/>
            <p14:sldId id="685"/>
            <p14:sldId id="686"/>
            <p14:sldId id="682"/>
            <p14:sldId id="687"/>
            <p14:sldId id="690"/>
            <p14:sldId id="688"/>
            <p14:sldId id="689"/>
            <p14:sldId id="691"/>
            <p14:sldId id="695"/>
            <p14:sldId id="692"/>
            <p14:sldId id="693"/>
            <p14:sldId id="694"/>
            <p14:sldId id="696"/>
            <p14:sldId id="697"/>
            <p14:sldId id="705"/>
            <p14:sldId id="701"/>
            <p14:sldId id="702"/>
            <p14:sldId id="703"/>
            <p14:sldId id="7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1481" autoAdjust="0"/>
  </p:normalViewPr>
  <p:slideViewPr>
    <p:cSldViewPr snapToGrid="0">
      <p:cViewPr varScale="1">
        <p:scale>
          <a:sx n="55" d="100"/>
          <a:sy n="55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324E-2B8D-4A2E-8EA7-68947676F79E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F677-24B1-43C7-A8F4-2E28226D0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# -*- </a:t>
            </a:r>
            <a:r>
              <a:rPr lang="pt-BR" dirty="0" err="1"/>
              <a:t>coding</a:t>
            </a:r>
            <a:r>
              <a:rPr lang="pt-BR" dirty="0"/>
              <a:t>: utf-8 -*-</a:t>
            </a:r>
          </a:p>
          <a:p>
            <a:endParaRPr lang="pt-BR" dirty="0"/>
          </a:p>
          <a:p>
            <a:r>
              <a:rPr lang="pt-BR" dirty="0"/>
              <a:t>lista = [ 30, 12, 4, 99, 33 ]</a:t>
            </a:r>
          </a:p>
          <a:p>
            <a:r>
              <a:rPr lang="pt-BR" dirty="0"/>
              <a:t>n = 0</a:t>
            </a:r>
          </a:p>
          <a:p>
            <a:r>
              <a:rPr lang="pt-BR" dirty="0"/>
              <a:t>suma = 0</a:t>
            </a:r>
          </a:p>
          <a:p>
            <a:endParaRPr lang="pt-BR" dirty="0"/>
          </a:p>
          <a:p>
            <a:r>
              <a:rPr lang="pt-BR" dirty="0"/>
              <a:t>for x in lista:</a:t>
            </a:r>
          </a:p>
          <a:p>
            <a:r>
              <a:rPr lang="pt-BR" dirty="0"/>
              <a:t>    suma = suma + x</a:t>
            </a:r>
          </a:p>
          <a:p>
            <a:r>
              <a:rPr lang="pt-BR" dirty="0"/>
              <a:t>    n = n + 1</a:t>
            </a:r>
          </a:p>
          <a:p>
            <a:endParaRPr lang="pt-BR" dirty="0"/>
          </a:p>
          <a:p>
            <a:r>
              <a:rPr lang="pt-BR" dirty="0" err="1"/>
              <a:t>prom</a:t>
            </a:r>
            <a:r>
              <a:rPr lang="pt-BR" dirty="0"/>
              <a:t> = suma / n</a:t>
            </a:r>
          </a:p>
          <a:p>
            <a:endParaRPr lang="pt-BR" dirty="0"/>
          </a:p>
          <a:p>
            <a:r>
              <a:rPr lang="pt-BR" dirty="0" err="1"/>
              <a:t>print</a:t>
            </a:r>
            <a:r>
              <a:rPr lang="pt-BR" dirty="0"/>
              <a:t>("N = " + </a:t>
            </a:r>
            <a:r>
              <a:rPr lang="pt-BR" dirty="0" err="1"/>
              <a:t>str</a:t>
            </a:r>
            <a:r>
              <a:rPr lang="pt-BR" dirty="0"/>
              <a:t>(n))</a:t>
            </a:r>
          </a:p>
          <a:p>
            <a:r>
              <a:rPr lang="pt-BR" dirty="0" err="1"/>
              <a:t>print</a:t>
            </a:r>
            <a:r>
              <a:rPr lang="pt-BR" dirty="0"/>
              <a:t>("Suma = " + </a:t>
            </a:r>
            <a:r>
              <a:rPr lang="pt-BR" dirty="0" err="1"/>
              <a:t>str</a:t>
            </a:r>
            <a:r>
              <a:rPr lang="pt-BR" dirty="0"/>
              <a:t>(suma))</a:t>
            </a:r>
          </a:p>
          <a:p>
            <a:r>
              <a:rPr lang="pt-BR" dirty="0" err="1"/>
              <a:t>print</a:t>
            </a:r>
            <a:r>
              <a:rPr lang="pt-BR" dirty="0"/>
              <a:t>("</a:t>
            </a:r>
            <a:r>
              <a:rPr lang="pt-BR" dirty="0" err="1"/>
              <a:t>Prom</a:t>
            </a:r>
            <a:r>
              <a:rPr lang="pt-BR" dirty="0"/>
              <a:t> = " + </a:t>
            </a:r>
            <a:r>
              <a:rPr lang="pt-BR" dirty="0" err="1"/>
              <a:t>str</a:t>
            </a:r>
            <a:r>
              <a:rPr lang="pt-BR" dirty="0"/>
              <a:t>(</a:t>
            </a:r>
            <a:r>
              <a:rPr lang="pt-BR" dirty="0" err="1"/>
              <a:t>prom</a:t>
            </a:r>
            <a:r>
              <a:rPr lang="pt-BR" dirty="0"/>
              <a:t>))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8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# -*- </a:t>
            </a:r>
            <a:r>
              <a:rPr lang="es-CL" dirty="0" err="1"/>
              <a:t>coding</a:t>
            </a:r>
            <a:r>
              <a:rPr lang="es-CL" dirty="0"/>
              <a:t>: utf-8 -*-</a:t>
            </a:r>
          </a:p>
          <a:p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numpy</a:t>
            </a:r>
            <a:r>
              <a:rPr lang="es-CL" dirty="0"/>
              <a:t> as </a:t>
            </a:r>
            <a:r>
              <a:rPr lang="es-CL" dirty="0" err="1"/>
              <a:t>np</a:t>
            </a:r>
            <a:endParaRPr lang="es-CL" dirty="0"/>
          </a:p>
          <a:p>
            <a:endParaRPr lang="es-CL" dirty="0"/>
          </a:p>
          <a:p>
            <a:r>
              <a:rPr lang="es-CL" dirty="0"/>
              <a:t>lista = []</a:t>
            </a:r>
          </a:p>
          <a:p>
            <a:r>
              <a:rPr lang="es-CL" dirty="0"/>
              <a:t>n = </a:t>
            </a:r>
            <a:r>
              <a:rPr lang="es-CL" dirty="0" err="1"/>
              <a:t>int</a:t>
            </a:r>
            <a:r>
              <a:rPr lang="es-CL" dirty="0"/>
              <a:t>(input("Cuántos números? :"))</a:t>
            </a:r>
          </a:p>
          <a:p>
            <a:endParaRPr lang="es-CL" dirty="0"/>
          </a:p>
          <a:p>
            <a:r>
              <a:rPr lang="es-CL" dirty="0" err="1"/>
              <a:t>for</a:t>
            </a:r>
            <a:r>
              <a:rPr lang="es-CL" dirty="0"/>
              <a:t> x in </a:t>
            </a:r>
            <a:r>
              <a:rPr lang="es-CL" dirty="0" err="1"/>
              <a:t>range</a:t>
            </a:r>
            <a:r>
              <a:rPr lang="es-CL" dirty="0"/>
              <a:t>(n):</a:t>
            </a:r>
          </a:p>
          <a:p>
            <a:r>
              <a:rPr lang="es-CL" dirty="0"/>
              <a:t>    </a:t>
            </a:r>
            <a:r>
              <a:rPr lang="es-CL" dirty="0" err="1"/>
              <a:t>num</a:t>
            </a:r>
            <a:r>
              <a:rPr lang="es-CL" dirty="0"/>
              <a:t> = </a:t>
            </a:r>
            <a:r>
              <a:rPr lang="es-CL" dirty="0" err="1"/>
              <a:t>float</a:t>
            </a:r>
            <a:r>
              <a:rPr lang="es-CL" dirty="0"/>
              <a:t>(input("Ingresa un número: "))</a:t>
            </a:r>
          </a:p>
          <a:p>
            <a:r>
              <a:rPr lang="es-CL" dirty="0"/>
              <a:t>    </a:t>
            </a:r>
            <a:r>
              <a:rPr lang="es-CL" dirty="0" err="1"/>
              <a:t>lista.append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    </a:t>
            </a:r>
          </a:p>
          <a:p>
            <a:r>
              <a:rPr lang="es-CL" dirty="0"/>
              <a:t>suma = 0</a:t>
            </a:r>
          </a:p>
          <a:p>
            <a:r>
              <a:rPr lang="es-CL" dirty="0"/>
              <a:t>n = 0 # Claro, que N va lo teníamos :P</a:t>
            </a:r>
          </a:p>
          <a:p>
            <a:endParaRPr lang="es-CL" dirty="0"/>
          </a:p>
          <a:p>
            <a:r>
              <a:rPr lang="es-CL" dirty="0" err="1"/>
              <a:t>for</a:t>
            </a:r>
            <a:r>
              <a:rPr lang="es-CL" dirty="0"/>
              <a:t> x in lista:</a:t>
            </a:r>
          </a:p>
          <a:p>
            <a:r>
              <a:rPr lang="es-CL" dirty="0"/>
              <a:t>    suma = suma + x</a:t>
            </a:r>
          </a:p>
          <a:p>
            <a:r>
              <a:rPr lang="es-CL" dirty="0"/>
              <a:t>    n = n + 1</a:t>
            </a:r>
          </a:p>
          <a:p>
            <a:endParaRPr lang="es-CL" dirty="0"/>
          </a:p>
          <a:p>
            <a:r>
              <a:rPr lang="es-CL" dirty="0" err="1"/>
              <a:t>prom</a:t>
            </a:r>
            <a:r>
              <a:rPr lang="es-CL" dirty="0"/>
              <a:t> = suma / n</a:t>
            </a:r>
          </a:p>
          <a:p>
            <a:endParaRPr lang="es-CL" dirty="0"/>
          </a:p>
          <a:p>
            <a:r>
              <a:rPr lang="es-CL" dirty="0"/>
              <a:t>s2 = 0</a:t>
            </a:r>
          </a:p>
          <a:p>
            <a:r>
              <a:rPr lang="es-CL" dirty="0" err="1"/>
              <a:t>for</a:t>
            </a:r>
            <a:r>
              <a:rPr lang="es-CL" dirty="0"/>
              <a:t> x in lista:</a:t>
            </a:r>
          </a:p>
          <a:p>
            <a:r>
              <a:rPr lang="es-CL" dirty="0"/>
              <a:t>    s2 = s2 + (x - </a:t>
            </a:r>
            <a:r>
              <a:rPr lang="es-CL" dirty="0" err="1"/>
              <a:t>prom</a:t>
            </a:r>
            <a:r>
              <a:rPr lang="es-CL" dirty="0"/>
              <a:t>)**2</a:t>
            </a:r>
          </a:p>
          <a:p>
            <a:r>
              <a:rPr lang="es-CL" dirty="0"/>
              <a:t>s2 = s2 / n</a:t>
            </a:r>
          </a:p>
          <a:p>
            <a:endParaRPr lang="es-CL" dirty="0"/>
          </a:p>
          <a:p>
            <a:r>
              <a:rPr lang="es-CL" dirty="0" err="1"/>
              <a:t>print</a:t>
            </a:r>
            <a:r>
              <a:rPr lang="es-CL" dirty="0"/>
              <a:t>("N = " + </a:t>
            </a:r>
            <a:r>
              <a:rPr lang="es-CL" dirty="0" err="1"/>
              <a:t>str</a:t>
            </a:r>
            <a:r>
              <a:rPr lang="es-CL" dirty="0"/>
              <a:t>(n))</a:t>
            </a:r>
          </a:p>
          <a:p>
            <a:r>
              <a:rPr lang="es-CL" dirty="0" err="1"/>
              <a:t>print</a:t>
            </a:r>
            <a:r>
              <a:rPr lang="es-CL" dirty="0"/>
              <a:t>("Suma = " + </a:t>
            </a:r>
            <a:r>
              <a:rPr lang="es-CL" dirty="0" err="1"/>
              <a:t>str</a:t>
            </a:r>
            <a:r>
              <a:rPr lang="es-CL" dirty="0"/>
              <a:t>(suma))</a:t>
            </a:r>
          </a:p>
          <a:p>
            <a:r>
              <a:rPr lang="es-CL" dirty="0" err="1"/>
              <a:t>print</a:t>
            </a:r>
            <a:r>
              <a:rPr lang="es-CL" dirty="0"/>
              <a:t>("</a:t>
            </a:r>
            <a:r>
              <a:rPr lang="es-CL" dirty="0" err="1"/>
              <a:t>Prom</a:t>
            </a:r>
            <a:r>
              <a:rPr lang="es-CL" dirty="0"/>
              <a:t> = " + </a:t>
            </a:r>
            <a:r>
              <a:rPr lang="es-CL" dirty="0" err="1"/>
              <a:t>str</a:t>
            </a:r>
            <a:r>
              <a:rPr lang="es-CL" dirty="0"/>
              <a:t>(</a:t>
            </a:r>
            <a:r>
              <a:rPr lang="es-CL" dirty="0" err="1"/>
              <a:t>prom</a:t>
            </a:r>
            <a:r>
              <a:rPr lang="es-CL" dirty="0"/>
              <a:t>))</a:t>
            </a:r>
          </a:p>
          <a:p>
            <a:r>
              <a:rPr lang="es-CL" dirty="0" err="1"/>
              <a:t>print</a:t>
            </a:r>
            <a:r>
              <a:rPr lang="es-CL" dirty="0"/>
              <a:t>("S2 = " + </a:t>
            </a:r>
            <a:r>
              <a:rPr lang="es-CL" dirty="0" err="1"/>
              <a:t>str</a:t>
            </a:r>
            <a:r>
              <a:rPr lang="es-CL" dirty="0"/>
              <a:t>(s2))</a:t>
            </a:r>
          </a:p>
          <a:p>
            <a:r>
              <a:rPr lang="es-CL" dirty="0" err="1"/>
              <a:t>print</a:t>
            </a:r>
            <a:r>
              <a:rPr lang="es-CL" dirty="0"/>
              <a:t>(</a:t>
            </a:r>
            <a:r>
              <a:rPr lang="es-CL" dirty="0" err="1"/>
              <a:t>np.var</a:t>
            </a:r>
            <a:r>
              <a:rPr lang="es-CL" dirty="0"/>
              <a:t>(lista))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5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Clas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15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8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23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024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802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09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70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269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9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licitaciones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6187516" cy="2852737"/>
          </a:xfrm>
        </p:spPr>
        <p:txBody>
          <a:bodyPr anchor="b"/>
          <a:lstStyle>
            <a:lvl1pPr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stració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afí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213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87" y="40085"/>
            <a:ext cx="2203861" cy="17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13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JO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065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ek Tip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612" cy="1325563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6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02D5-372F-4B19-991B-5E4EE36866D5}" type="datetimeFigureOut">
              <a:rPr lang="es-CL" smtClean="0"/>
              <a:t>22-05-2017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1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6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Recapitulando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335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Discriminando elementos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478269"/>
            <a:ext cx="817082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¿Cómo visito todos los elementos de la lista?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Forma1: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lista[i] &gt;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(lista[i])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"...algo..."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74" y="4139613"/>
            <a:ext cx="4121426" cy="2718387"/>
          </a:xfrm>
          <a:prstGeom prst="rect">
            <a:avLst/>
          </a:prstGeom>
        </p:spPr>
      </p:pic>
      <p:sp>
        <p:nvSpPr>
          <p:cNvPr id="6" name="Llamada rectangular 5"/>
          <p:cNvSpPr/>
          <p:nvPr/>
        </p:nvSpPr>
        <p:spPr>
          <a:xfrm>
            <a:off x="7752521" y="1018988"/>
            <a:ext cx="2955235" cy="2827648"/>
          </a:xfrm>
          <a:prstGeom prst="wedgeRectCallout">
            <a:avLst>
              <a:gd name="adj1" fmla="val -159556"/>
              <a:gd name="adj2" fmla="val 77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Solamente estás imprimiendo por pantalla los que cumplen la condición</a:t>
            </a:r>
          </a:p>
        </p:txBody>
      </p:sp>
    </p:spTree>
    <p:extLst>
      <p:ext uri="{BB962C8B-B14F-4D97-AF65-F5344CB8AC3E}">
        <p14:creationId xmlns:p14="http://schemas.microsoft.com/office/powerpoint/2010/main" val="378348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Falta poco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37313" cy="4351338"/>
          </a:xfrm>
        </p:spPr>
        <p:txBody>
          <a:bodyPr/>
          <a:lstStyle/>
          <a:p>
            <a:r>
              <a:rPr lang="es-CL" dirty="0"/>
              <a:t>Recuerda que el problema original no era escribir los elementos mayores que 30</a:t>
            </a:r>
          </a:p>
          <a:p>
            <a:r>
              <a:rPr lang="es-CL" dirty="0"/>
              <a:t>Lo que se pide es escribir la CANTIDAD de elementos mayores de 30</a:t>
            </a:r>
          </a:p>
          <a:p>
            <a:r>
              <a:rPr lang="es-CL" dirty="0"/>
              <a:t>¿Qué se necesita?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30599" y="1825625"/>
            <a:ext cx="511229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lista[i] &gt;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(lista[i])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"...algo..."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6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Casi casi..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323638"/>
            <a:ext cx="817082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¿Cómo visito todos los elementos de la lista?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Forma1: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lista[i] &gt;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(lista[i])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"...algo..."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515681"/>
            <a:ext cx="22236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86609" y="5080015"/>
            <a:ext cx="409278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= contador +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5703496"/>
            <a:ext cx="42373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(contador)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05" y="4225361"/>
            <a:ext cx="4564195" cy="26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Esto se llama un contador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Inicializar una variable con valor 0</a:t>
            </a:r>
          </a:p>
          <a:p>
            <a:r>
              <a:rPr lang="es-CL" dirty="0"/>
              <a:t>Revisar un conjunto de datos</a:t>
            </a:r>
          </a:p>
          <a:p>
            <a:r>
              <a:rPr lang="es-CL" dirty="0"/>
              <a:t>Determinar si el elemento analizado cumple la condición</a:t>
            </a:r>
          </a:p>
          <a:p>
            <a:r>
              <a:rPr lang="es-CL" dirty="0"/>
              <a:t>Si es que la cumple, incrementar la variable en 1</a:t>
            </a:r>
          </a:p>
          <a:p>
            <a:r>
              <a:rPr lang="es-CL" dirty="0"/>
              <a:t>Al terminar el ciclo, usar el valor de la variable</a:t>
            </a:r>
          </a:p>
        </p:txBody>
      </p:sp>
    </p:spTree>
    <p:extLst>
      <p:ext uri="{BB962C8B-B14F-4D97-AF65-F5344CB8AC3E}">
        <p14:creationId xmlns:p14="http://schemas.microsoft.com/office/powerpoint/2010/main" val="80148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También lo puedes escribir más resumido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106223"/>
              </p:ext>
            </p:extLst>
          </p:nvPr>
        </p:nvGraphicFramePr>
        <p:xfrm>
          <a:off x="7460974" y="2549968"/>
          <a:ext cx="41313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contador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545213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&gt;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contador = contador +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(contador)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726017" y="1825625"/>
            <a:ext cx="343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Veamos cómo cambian de valor las variables</a:t>
            </a:r>
          </a:p>
        </p:txBody>
      </p:sp>
      <p:sp>
        <p:nvSpPr>
          <p:cNvPr id="8" name="Llamada rectangular 7"/>
          <p:cNvSpPr/>
          <p:nvPr/>
        </p:nvSpPr>
        <p:spPr>
          <a:xfrm>
            <a:off x="9090989" y="3945230"/>
            <a:ext cx="2955235" cy="2827648"/>
          </a:xfrm>
          <a:prstGeom prst="wedgeRectCallout">
            <a:avLst>
              <a:gd name="adj1" fmla="val -40722"/>
              <a:gd name="adj2" fmla="val -8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Escribe acá el valor de cada variable, a medida que vas “ejecutando” el código en tu cabeza</a:t>
            </a:r>
          </a:p>
        </p:txBody>
      </p:sp>
    </p:spTree>
    <p:extLst>
      <p:ext uri="{BB962C8B-B14F-4D97-AF65-F5344CB8AC3E}">
        <p14:creationId xmlns:p14="http://schemas.microsoft.com/office/powerpoint/2010/main" val="32687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¿Para qué sirve la línea “</a:t>
            </a:r>
            <a:r>
              <a:rPr lang="es-CL" dirty="0" err="1"/>
              <a:t>coding</a:t>
            </a:r>
            <a:r>
              <a:rPr lang="es-CL" dirty="0"/>
              <a:t>”?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10677"/>
            <a:ext cx="10515600" cy="3566285"/>
          </a:xfrm>
        </p:spPr>
        <p:txBody>
          <a:bodyPr/>
          <a:lstStyle/>
          <a:p>
            <a:r>
              <a:rPr lang="es-CL" dirty="0"/>
              <a:t>Con esta línea le decimos a Python que el código que estamos escribiendo puede tener acentos y letras típicas del idioma español</a:t>
            </a:r>
          </a:p>
          <a:p>
            <a:r>
              <a:rPr lang="es-CL" dirty="0"/>
              <a:t>Si no la incluimos, es probable que considere a las “ñ”, acentos y </a:t>
            </a:r>
            <a:r>
              <a:rPr lang="es-CL" dirty="0" err="1"/>
              <a:t>demases</a:t>
            </a:r>
            <a:r>
              <a:rPr lang="es-CL" dirty="0"/>
              <a:t> como letras no válidas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25625"/>
            <a:ext cx="409278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6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Acumulando valores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360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Acumulando valores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Imagina que tienes una lista de valores</a:t>
            </a:r>
          </a:p>
          <a:p>
            <a:r>
              <a:rPr lang="es-CL" dirty="0"/>
              <a:t>Ahora, en vez de saber cuántos son, quieres el valor final al sumar dichos elementos</a:t>
            </a:r>
          </a:p>
        </p:txBody>
      </p:sp>
    </p:spTree>
    <p:extLst>
      <p:ext uri="{BB962C8B-B14F-4D97-AF65-F5344CB8AC3E}">
        <p14:creationId xmlns:p14="http://schemas.microsoft.com/office/powerpoint/2010/main" val="14379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Dividamos 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r>
              <a:rPr lang="es-CL" dirty="0"/>
              <a:t>Como siempre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719733" y="2667342"/>
            <a:ext cx="6577818" cy="2129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Leer los datos</a:t>
            </a:r>
          </a:p>
          <a:p>
            <a:r>
              <a:rPr lang="es-CL" b="1" dirty="0"/>
              <a:t>Procesar los datos</a:t>
            </a:r>
          </a:p>
          <a:p>
            <a:r>
              <a:rPr lang="es-CL" b="1" dirty="0"/>
              <a:t>Escribir el resultado</a:t>
            </a:r>
          </a:p>
        </p:txBody>
      </p:sp>
    </p:spTree>
    <p:extLst>
      <p:ext uri="{BB962C8B-B14F-4D97-AF65-F5344CB8AC3E}">
        <p14:creationId xmlns:p14="http://schemas.microsoft.com/office/powerpoint/2010/main" val="379966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Parte1: Obtener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este caso, ya tienes los datos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54220"/>
            <a:ext cx="511229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Contando cosas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25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Parte2: Procesar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significa procesar los datos en este caso?</a:t>
            </a:r>
          </a:p>
          <a:p>
            <a:r>
              <a:rPr lang="es-CL" dirty="0"/>
              <a:t>De alguna forma tendrás que “visitar” cada elemento</a:t>
            </a:r>
          </a:p>
          <a:p>
            <a:r>
              <a:rPr lang="es-CL" dirty="0"/>
              <a:t>Recuerda que el problema es saber la suma total de todos los elementos</a:t>
            </a:r>
          </a:p>
          <a:p>
            <a:pPr lvl="1"/>
            <a:r>
              <a:rPr lang="es-CL" dirty="0"/>
              <a:t>O sea, la suma “acumulada”</a:t>
            </a:r>
          </a:p>
        </p:txBody>
      </p:sp>
    </p:spTree>
    <p:extLst>
      <p:ext uri="{BB962C8B-B14F-4D97-AF65-F5344CB8AC3E}">
        <p14:creationId xmlns:p14="http://schemas.microsoft.com/office/powerpoint/2010/main" val="19863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Parte3: Informar al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este punto, basta un </a:t>
            </a:r>
            <a:r>
              <a:rPr lang="es-CL" dirty="0" err="1"/>
              <a:t>print</a:t>
            </a:r>
            <a:r>
              <a:rPr lang="es-CL" dirty="0"/>
              <a:t> para que el usuario sepa la suma total</a:t>
            </a:r>
          </a:p>
        </p:txBody>
      </p:sp>
    </p:spTree>
    <p:extLst>
      <p:ext uri="{BB962C8B-B14F-4D97-AF65-F5344CB8AC3E}">
        <p14:creationId xmlns:p14="http://schemas.microsoft.com/office/powerpoint/2010/main" val="19059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Acumulando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39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Ya sabes cómo visitar todos los elementos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11229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Y sabes que “algo” hay que informar al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11229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"algo"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lamada rectangular 4"/>
          <p:cNvSpPr/>
          <p:nvPr/>
        </p:nvSpPr>
        <p:spPr>
          <a:xfrm>
            <a:off x="6334537" y="2119961"/>
            <a:ext cx="2955235" cy="2827648"/>
          </a:xfrm>
          <a:prstGeom prst="wedgeRectCallout">
            <a:avLst>
              <a:gd name="adj1" fmla="val -157314"/>
              <a:gd name="adj2" fmla="val 13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¿Qué vas a hacer con el X?</a:t>
            </a:r>
          </a:p>
        </p:txBody>
      </p:sp>
    </p:spTree>
    <p:extLst>
      <p:ext uri="{BB962C8B-B14F-4D97-AF65-F5344CB8AC3E}">
        <p14:creationId xmlns:p14="http://schemas.microsoft.com/office/powerpoint/2010/main" val="21569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Casi casi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11229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"algo"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3513" y="4119194"/>
            <a:ext cx="273344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 = suma +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979507"/>
            <a:ext cx="154401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781398"/>
            <a:ext cx="3733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(suma)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47" y="4293705"/>
            <a:ext cx="5047954" cy="2564296"/>
          </a:xfrm>
          <a:prstGeom prst="rect">
            <a:avLst/>
          </a:prstGeom>
        </p:spPr>
      </p:pic>
      <p:sp>
        <p:nvSpPr>
          <p:cNvPr id="9" name="Llamada rectangular 8"/>
          <p:cNvSpPr/>
          <p:nvPr/>
        </p:nvSpPr>
        <p:spPr>
          <a:xfrm>
            <a:off x="7765774" y="1825624"/>
            <a:ext cx="3894551" cy="1615547"/>
          </a:xfrm>
          <a:prstGeom prst="wedgeRectCallout">
            <a:avLst>
              <a:gd name="adj1" fmla="val -54460"/>
              <a:gd name="adj2" fmla="val 158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30+12+4+99+33 = 178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1041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¿Ahora si?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11229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suma = suma + x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(suma)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15" y="4399723"/>
            <a:ext cx="4810986" cy="2458278"/>
          </a:xfrm>
          <a:prstGeom prst="rect">
            <a:avLst/>
          </a:prstGeom>
        </p:spPr>
      </p:pic>
      <p:sp>
        <p:nvSpPr>
          <p:cNvPr id="6" name="Llamada rectangular 5"/>
          <p:cNvSpPr/>
          <p:nvPr/>
        </p:nvSpPr>
        <p:spPr>
          <a:xfrm>
            <a:off x="6344937" y="1429658"/>
            <a:ext cx="3894551" cy="1615547"/>
          </a:xfrm>
          <a:prstGeom prst="wedgeRectCallout">
            <a:avLst>
              <a:gd name="adj1" fmla="val -99251"/>
              <a:gd name="adj2" fmla="val 120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En vez de acumular 1 en cada iteración del </a:t>
            </a:r>
            <a:r>
              <a:rPr lang="es-CL" sz="2400" dirty="0" err="1"/>
              <a:t>for</a:t>
            </a:r>
            <a:r>
              <a:rPr lang="es-CL" sz="2400" dirty="0"/>
              <a:t>, acumulamos el valor de X</a:t>
            </a:r>
          </a:p>
        </p:txBody>
      </p:sp>
      <p:graphicFrame>
        <p:nvGraphicFramePr>
          <p:cNvPr id="7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511373"/>
              </p:ext>
            </p:extLst>
          </p:nvPr>
        </p:nvGraphicFramePr>
        <p:xfrm>
          <a:off x="7858402" y="861845"/>
          <a:ext cx="41313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123445" y="137502"/>
            <a:ext cx="343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Veamos cómo cambian de valor las variables</a:t>
            </a:r>
          </a:p>
        </p:txBody>
      </p:sp>
    </p:spTree>
    <p:extLst>
      <p:ext uri="{BB962C8B-B14F-4D97-AF65-F5344CB8AC3E}">
        <p14:creationId xmlns:p14="http://schemas.microsoft.com/office/powerpoint/2010/main" val="25564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 1!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¿Sabes lo que es el promedio?</a:t>
            </a:r>
          </a:p>
          <a:p>
            <a:r>
              <a:rPr lang="es-CL" dirty="0"/>
              <a:t>Es simplemente la suma de los valores, dividido por la cantidad de valores</a:t>
            </a:r>
          </a:p>
          <a:p>
            <a:pPr lvl="1"/>
            <a:r>
              <a:rPr lang="es-CL" dirty="0"/>
              <a:t>Por ejemplo: Goles marcados por partido</a:t>
            </a:r>
          </a:p>
          <a:p>
            <a:pPr lvl="2"/>
            <a:r>
              <a:rPr lang="es-CL" dirty="0"/>
              <a:t>Partido1: 3</a:t>
            </a:r>
          </a:p>
          <a:p>
            <a:pPr lvl="2"/>
            <a:r>
              <a:rPr lang="es-CL" dirty="0"/>
              <a:t>Partido2: 2</a:t>
            </a:r>
          </a:p>
          <a:p>
            <a:pPr lvl="2"/>
            <a:r>
              <a:rPr lang="es-CL" dirty="0"/>
              <a:t>Partido3: 5</a:t>
            </a:r>
          </a:p>
          <a:p>
            <a:pPr lvl="2"/>
            <a:r>
              <a:rPr lang="es-CL" dirty="0"/>
              <a:t>Promedio: 3.3</a:t>
            </a:r>
          </a:p>
          <a:p>
            <a:r>
              <a:rPr lang="es-CL" dirty="0"/>
              <a:t>Modifica el ejemplo anterior para que muestre la cantidad, la suma y el promedio de los elementos de la lista</a:t>
            </a:r>
          </a:p>
        </p:txBody>
      </p:sp>
    </p:spTree>
    <p:extLst>
      <p:ext uri="{BB962C8B-B14F-4D97-AF65-F5344CB8AC3E}">
        <p14:creationId xmlns:p14="http://schemas.microsoft.com/office/powerpoint/2010/main" val="22891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 2!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varianza de una secuencia de números 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4341396"/>
            <a:ext cx="10515600" cy="196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      es el promedio de los valores de la secuencia</a:t>
            </a:r>
          </a:p>
          <a:p>
            <a:endParaRPr lang="es-CL" dirty="0"/>
          </a:p>
          <a:p>
            <a:r>
              <a:rPr lang="es-CL" dirty="0"/>
              <a:t>Calcula y muestra la varianza de la lista, además de la cantidad, suma y promedio de los elementos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92" y="4341397"/>
            <a:ext cx="400050" cy="400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823" y="2554580"/>
            <a:ext cx="4364136" cy="14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 3!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Hasta ahora, el ejemplo siempre venía con datos fijos, estáticos</a:t>
            </a:r>
          </a:p>
          <a:p>
            <a:r>
              <a:rPr lang="es-CL" dirty="0"/>
              <a:t>Modifica lo que tienes hasta ahora para que la lista de elementos se pueda ingresar desde el teclado</a:t>
            </a:r>
          </a:p>
          <a:p>
            <a:r>
              <a:rPr lang="es-CL" dirty="0"/>
              <a:t>Hazlo de la siguiente forma:</a:t>
            </a:r>
          </a:p>
          <a:p>
            <a:r>
              <a:rPr lang="es-CL" dirty="0"/>
              <a:t>Primero pregúntale al usuario la cantidad de elementos que quiere escribir (llamemos </a:t>
            </a:r>
            <a:r>
              <a:rPr lang="es-CL" b="1" dirty="0"/>
              <a:t>n</a:t>
            </a:r>
            <a:r>
              <a:rPr lang="es-CL" dirty="0"/>
              <a:t> a este número)</a:t>
            </a:r>
          </a:p>
          <a:p>
            <a:r>
              <a:rPr lang="es-CL" dirty="0"/>
              <a:t>Después, pregúntale al usuario que </a:t>
            </a:r>
            <a:r>
              <a:rPr lang="es-CL" b="1" dirty="0"/>
              <a:t>n</a:t>
            </a:r>
            <a:r>
              <a:rPr lang="es-CL" dirty="0"/>
              <a:t> veces ingrese un número. Cada vez que el usuario ingrese un número, guárdalo en la lista.</a:t>
            </a:r>
          </a:p>
        </p:txBody>
      </p:sp>
    </p:spTree>
    <p:extLst>
      <p:ext uri="{BB962C8B-B14F-4D97-AF65-F5344CB8AC3E}">
        <p14:creationId xmlns:p14="http://schemas.microsoft.com/office/powerpoint/2010/main" val="179422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Contando cosas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Imagina que YA tienes una lista con elementos</a:t>
            </a:r>
          </a:p>
          <a:p>
            <a:r>
              <a:rPr lang="es-CL" dirty="0"/>
              <a:t>Y quieres saber cuántos elementos hay en la lista (y que cumplen cierta condición)</a:t>
            </a:r>
          </a:p>
          <a:p>
            <a:pPr lvl="1"/>
            <a:r>
              <a:rPr lang="es-CL" dirty="0"/>
              <a:t>Por ejemplo, que sean mayores que 30</a:t>
            </a:r>
          </a:p>
        </p:txBody>
      </p:sp>
    </p:spTree>
    <p:extLst>
      <p:ext uri="{BB962C8B-B14F-4D97-AF65-F5344CB8AC3E}">
        <p14:creationId xmlns:p14="http://schemas.microsoft.com/office/powerpoint/2010/main" val="982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Usando listas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1861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Hasta ahora..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mayoría de los problemas ha usado una cantidad “conocida” de datos</a:t>
            </a:r>
          </a:p>
          <a:p>
            <a:r>
              <a:rPr lang="es-CL" dirty="0"/>
              <a:t>O sea, la lista de elementos se conocía</a:t>
            </a:r>
          </a:p>
          <a:p>
            <a:r>
              <a:rPr lang="es-CL" dirty="0"/>
              <a:t>(El desafío de la sesión pasada fue uno de los primeros problemas donde no se conocía a priori el tamaño de la lista)</a:t>
            </a:r>
          </a:p>
        </p:txBody>
      </p:sp>
    </p:spTree>
    <p:extLst>
      <p:ext uri="{BB962C8B-B14F-4D97-AF65-F5344CB8AC3E}">
        <p14:creationId xmlns:p14="http://schemas.microsoft.com/office/powerpoint/2010/main" val="395860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el mundo real…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Generalmente, no sabrás con cuántos datos vas a trabajar</a:t>
            </a:r>
          </a:p>
          <a:p>
            <a:r>
              <a:rPr lang="es-CL" dirty="0"/>
              <a:t>Pero de igual forma, el algoritmo que escribas debe funcionar</a:t>
            </a:r>
          </a:p>
          <a:p>
            <a:r>
              <a:rPr lang="es-CL" dirty="0"/>
              <a:t>Esto significa que todo programa que construyas debería poder funcionar con</a:t>
            </a:r>
          </a:p>
          <a:p>
            <a:pPr lvl="1"/>
            <a:r>
              <a:rPr lang="es-CL" dirty="0"/>
              <a:t>1 dato</a:t>
            </a:r>
          </a:p>
          <a:p>
            <a:pPr lvl="1"/>
            <a:r>
              <a:rPr lang="es-CL" dirty="0"/>
              <a:t>2 datos</a:t>
            </a:r>
          </a:p>
          <a:p>
            <a:pPr lvl="1"/>
            <a:r>
              <a:rPr lang="es-CL" dirty="0"/>
              <a:t>34 datos</a:t>
            </a:r>
          </a:p>
          <a:p>
            <a:pPr lvl="1"/>
            <a:r>
              <a:rPr lang="es-CL" dirty="0"/>
              <a:t>43411 datos</a:t>
            </a:r>
          </a:p>
          <a:p>
            <a:pPr lvl="1"/>
            <a:r>
              <a:rPr lang="es-CL" dirty="0" err="1"/>
              <a:t>etc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841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Imagina que tienes una carpeta llena de datos de las temperaturas en distintas ciudades del país</a:t>
            </a:r>
          </a:p>
          <a:p>
            <a:r>
              <a:rPr lang="es-CL" dirty="0"/>
              <a:t>Y tu jefe te pide que le digas cuál es la ciudad que tiene más mediciones</a:t>
            </a:r>
          </a:p>
          <a:p>
            <a:r>
              <a:rPr lang="es-CL" dirty="0"/>
              <a:t>(En este caso, a tu jefe no le importa la fecha de las mediciones, ni la temperatura medida. Simplemente quiere saber la ciudad que tiene más temperaturas tomadas)</a:t>
            </a:r>
          </a:p>
        </p:txBody>
      </p:sp>
    </p:spTree>
    <p:extLst>
      <p:ext uri="{BB962C8B-B14F-4D97-AF65-F5344CB8AC3E}">
        <p14:creationId xmlns:p14="http://schemas.microsoft.com/office/powerpoint/2010/main" val="71174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Tratemos de resolverlo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puede crear un programa que te permita ingresar los datos que están en las carpetas y que finalmente te diga la ciudad con más mediciones</a:t>
            </a:r>
          </a:p>
          <a:p>
            <a:r>
              <a:rPr lang="es-CL" dirty="0"/>
              <a:t>Obviamente, esto lo puedes hacer usando una hoja de papel y un lápiz, pero continuemos, hasta llegar a hacer cosas que no se pueden hacer con papel y lápiz</a:t>
            </a:r>
          </a:p>
        </p:txBody>
      </p:sp>
    </p:spTree>
    <p:extLst>
      <p:ext uri="{BB962C8B-B14F-4D97-AF65-F5344CB8AC3E}">
        <p14:creationId xmlns:p14="http://schemas.microsoft.com/office/powerpoint/2010/main" val="11116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Divide 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Leer los datos</a:t>
            </a:r>
          </a:p>
          <a:p>
            <a:r>
              <a:rPr lang="es-CL" dirty="0"/>
              <a:t>Procesarlos</a:t>
            </a:r>
          </a:p>
          <a:p>
            <a:r>
              <a:rPr lang="es-CL" dirty="0"/>
              <a:t>Entregar el resultado</a:t>
            </a:r>
          </a:p>
        </p:txBody>
      </p:sp>
    </p:spTree>
    <p:extLst>
      <p:ext uri="{BB962C8B-B14F-4D97-AF65-F5344CB8AC3E}">
        <p14:creationId xmlns:p14="http://schemas.microsoft.com/office/powerpoint/2010/main" val="2697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Paso1: Leer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este caso, ¿qué tienes que hacer?</a:t>
            </a:r>
          </a:p>
          <a:p>
            <a:r>
              <a:rPr lang="es-CL" dirty="0"/>
              <a:t>Pregúntale al usuario los nombres de las ciudades</a:t>
            </a:r>
          </a:p>
          <a:p>
            <a:r>
              <a:rPr lang="es-CL" dirty="0"/>
              <a:t>Cada vez que saques una hoja de la carpeta, le dices al programa el nombre de la ciudad</a:t>
            </a:r>
          </a:p>
          <a:p>
            <a:r>
              <a:rPr lang="es-CL" dirty="0"/>
              <a:t>¿Hasta cuándo?</a:t>
            </a:r>
          </a:p>
          <a:p>
            <a:r>
              <a:rPr lang="es-CL" dirty="0"/>
              <a:t>Indícale una palabra clave que tiene que ingresar para detener el ciclo de lectura, cuando se hayan acabado las ciudades de la carpeta</a:t>
            </a:r>
          </a:p>
          <a:p>
            <a:r>
              <a:rPr lang="es-CL" dirty="0"/>
              <a:t>Y, ¿qué haces con cada ciudad leída?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129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Paso2: Procesar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Esta es la parte interesante</a:t>
            </a:r>
          </a:p>
          <a:p>
            <a:r>
              <a:rPr lang="es-CL" dirty="0"/>
              <a:t>Una vez que el usuario ha ingresado una ciudad, ¿qué vas a hacer?</a:t>
            </a:r>
          </a:p>
          <a:p>
            <a:r>
              <a:rPr lang="es-CL" dirty="0"/>
              <a:t>Recuerda que el objetivo es determinar la ciudad que tiene más mediciones</a:t>
            </a:r>
          </a:p>
          <a:p>
            <a:r>
              <a:rPr lang="es-CL" dirty="0"/>
              <a:t>O sea, de alguna forma, cada vez que el usuario ingresa una ciudad, hay que sumarle 1, pero a ESA ciudad (imagina que haces una marca en una libreta)</a:t>
            </a:r>
          </a:p>
        </p:txBody>
      </p:sp>
    </p:spTree>
    <p:extLst>
      <p:ext uri="{BB962C8B-B14F-4D97-AF65-F5344CB8AC3E}">
        <p14:creationId xmlns:p14="http://schemas.microsoft.com/office/powerpoint/2010/main" val="36106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Paso2: Para pensar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Recuerda el concepto de contador</a:t>
            </a:r>
          </a:p>
          <a:p>
            <a:r>
              <a:rPr lang="es-CL" dirty="0"/>
              <a:t>Hasta ahora teníamos UN contador general</a:t>
            </a:r>
          </a:p>
          <a:p>
            <a:r>
              <a:rPr lang="es-CL" dirty="0"/>
              <a:t>Pero en este problema, fíjate que un solo contador general no nos sirve</a:t>
            </a:r>
          </a:p>
          <a:p>
            <a:r>
              <a:rPr lang="es-CL" dirty="0"/>
              <a:t>Necesitamos algo equivalente, pero que nos permita contar la cantidad de veces que cada ciudad ha sido “nombrada”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8991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Paso2: Propuesta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Vamos por parte</a:t>
            </a:r>
          </a:p>
          <a:p>
            <a:r>
              <a:rPr lang="es-CL" dirty="0"/>
              <a:t>Crea una lista</a:t>
            </a:r>
          </a:p>
          <a:p>
            <a:r>
              <a:rPr lang="es-CL" dirty="0"/>
              <a:t>Cada vez que el usuario ingrese una ciudad, revisa si la ciudad está en la lista</a:t>
            </a:r>
          </a:p>
          <a:p>
            <a:r>
              <a:rPr lang="es-CL" dirty="0"/>
              <a:t>Si es que no está, agrégala al final</a:t>
            </a:r>
          </a:p>
          <a:p>
            <a:r>
              <a:rPr lang="es-CL" dirty="0"/>
              <a:t>Si es que está, no hagas nada</a:t>
            </a:r>
          </a:p>
        </p:txBody>
      </p:sp>
    </p:spTree>
    <p:extLst>
      <p:ext uri="{BB962C8B-B14F-4D97-AF65-F5344CB8AC3E}">
        <p14:creationId xmlns:p14="http://schemas.microsoft.com/office/powerpoint/2010/main" val="23015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tienes que hacer?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8763"/>
          </a:xfrm>
        </p:spPr>
        <p:txBody>
          <a:bodyPr/>
          <a:lstStyle/>
          <a:p>
            <a:r>
              <a:rPr lang="es-CL" dirty="0"/>
              <a:t>En general, trata siempre de dividir los problemas en 3 partes: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127695" y="2821867"/>
            <a:ext cx="4509868" cy="2270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b="1" dirty="0"/>
              <a:t>Leer los datos</a:t>
            </a:r>
          </a:p>
          <a:p>
            <a:r>
              <a:rPr lang="es-CL" sz="3200" b="1" dirty="0"/>
              <a:t>Procesar los datos</a:t>
            </a:r>
          </a:p>
          <a:p>
            <a:r>
              <a:rPr lang="es-CL" sz="3200" b="1" dirty="0"/>
              <a:t>Escribir el resultado</a:t>
            </a:r>
          </a:p>
        </p:txBody>
      </p:sp>
    </p:spTree>
    <p:extLst>
      <p:ext uri="{BB962C8B-B14F-4D97-AF65-F5344CB8AC3E}">
        <p14:creationId xmlns:p14="http://schemas.microsoft.com/office/powerpoint/2010/main" val="41045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inicial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1003992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 = []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ciudad (FIN para terminar): 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!=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ciudades.append(nombre)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nombre 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ciudad (FIN para terminar): 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(ciudades))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lamada rectangular 4"/>
          <p:cNvSpPr/>
          <p:nvPr/>
        </p:nvSpPr>
        <p:spPr>
          <a:xfrm>
            <a:off x="7832774" y="365126"/>
            <a:ext cx="3894551" cy="3602440"/>
          </a:xfrm>
          <a:prstGeom prst="wedgeRectCallout">
            <a:avLst>
              <a:gd name="adj1" fmla="val -119546"/>
              <a:gd name="adj2" fmla="val 31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Solamente se agrega el nombre de la ciudad si es que no está en la lista.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Prueba “ejecutando” el programa ingresando las ciudades OVALLE, COQUIMBO, OVALLE, LASERENA, COQUIMBO</a:t>
            </a:r>
          </a:p>
        </p:txBody>
      </p:sp>
    </p:spTree>
    <p:extLst>
      <p:ext uri="{BB962C8B-B14F-4D97-AF65-F5344CB8AC3E}">
        <p14:creationId xmlns:p14="http://schemas.microsoft.com/office/powerpoint/2010/main" val="340835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falta?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Hasta ahora solamente tienes los nombres de las ciudades</a:t>
            </a:r>
          </a:p>
          <a:p>
            <a:r>
              <a:rPr lang="es-CL" dirty="0"/>
              <a:t>Pero no estás contando la cantidad de veces que una ciudad ha sido nombrada</a:t>
            </a:r>
          </a:p>
          <a:p>
            <a:r>
              <a:rPr lang="es-CL" dirty="0"/>
              <a:t>¿Qué falta?</a:t>
            </a:r>
          </a:p>
        </p:txBody>
      </p:sp>
    </p:spTree>
    <p:extLst>
      <p:ext uri="{BB962C8B-B14F-4D97-AF65-F5344CB8AC3E}">
        <p14:creationId xmlns:p14="http://schemas.microsoft.com/office/powerpoint/2010/main" val="37732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tienes?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2111"/>
          </a:xfrm>
        </p:spPr>
        <p:txBody>
          <a:bodyPr/>
          <a:lstStyle/>
          <a:p>
            <a:r>
              <a:rPr lang="es-CL" dirty="0"/>
              <a:t>Una lista con los nombres de las ciudades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2767735" y="2557221"/>
            <a:ext cx="8586065" cy="650928"/>
            <a:chOff x="1270861" y="2526224"/>
            <a:chExt cx="8586065" cy="650928"/>
          </a:xfrm>
        </p:grpSpPr>
        <p:sp>
          <p:nvSpPr>
            <p:cNvPr id="4" name="Rectángulo 3"/>
            <p:cNvSpPr/>
            <p:nvPr/>
          </p:nvSpPr>
          <p:spPr>
            <a:xfrm>
              <a:off x="3998562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974956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951350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927744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7904138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80532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270861" y="2634712"/>
              <a:ext cx="2495227" cy="37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/>
                <a:t>ciudades</a:t>
              </a:r>
            </a:p>
          </p:txBody>
        </p:sp>
      </p:grpSp>
      <p:sp>
        <p:nvSpPr>
          <p:cNvPr id="12" name="Marcador de contenido 2"/>
          <p:cNvSpPr txBox="1">
            <a:spLocks/>
          </p:cNvSpPr>
          <p:nvPr/>
        </p:nvSpPr>
        <p:spPr>
          <a:xfrm>
            <a:off x="878233" y="4008304"/>
            <a:ext cx="10515600" cy="158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¿Y dónde vas a guardar la cantidad de veces que cada ciudad fue nombrada?</a:t>
            </a:r>
          </a:p>
        </p:txBody>
      </p:sp>
    </p:spTree>
    <p:extLst>
      <p:ext uri="{BB962C8B-B14F-4D97-AF65-F5344CB8AC3E}">
        <p14:creationId xmlns:p14="http://schemas.microsoft.com/office/powerpoint/2010/main" val="13824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752825"/>
            <a:ext cx="10515600" cy="2424137"/>
          </a:xfrm>
        </p:spPr>
        <p:txBody>
          <a:bodyPr/>
          <a:lstStyle/>
          <a:p>
            <a:r>
              <a:rPr lang="es-CL" dirty="0"/>
              <a:t>Crea una nueva lista</a:t>
            </a:r>
          </a:p>
          <a:p>
            <a:r>
              <a:rPr lang="es-CL" dirty="0"/>
              <a:t>Esta lista funcionará en conjunto con la lista de ciudades</a:t>
            </a:r>
          </a:p>
          <a:p>
            <a:r>
              <a:rPr lang="es-CL" dirty="0"/>
              <a:t>Si la ciudad XYZ está en la posición Q de la lista de ciudades, entonces, en la posición Q en la lista de contadores estará la cantidad de veces que la ciudad XYZ ha sido nombrada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767735" y="1825625"/>
            <a:ext cx="8586065" cy="650928"/>
            <a:chOff x="1270861" y="2526224"/>
            <a:chExt cx="8586065" cy="650928"/>
          </a:xfrm>
        </p:grpSpPr>
        <p:sp>
          <p:nvSpPr>
            <p:cNvPr id="5" name="Rectángulo 4"/>
            <p:cNvSpPr/>
            <p:nvPr/>
          </p:nvSpPr>
          <p:spPr>
            <a:xfrm>
              <a:off x="3998562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974956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5951350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927744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7904138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880532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270861" y="2634712"/>
              <a:ext cx="2495227" cy="37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/>
                <a:t>ciudades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767735" y="2649741"/>
            <a:ext cx="8586065" cy="650928"/>
            <a:chOff x="1270861" y="2526224"/>
            <a:chExt cx="8586065" cy="650928"/>
          </a:xfrm>
        </p:grpSpPr>
        <p:sp>
          <p:nvSpPr>
            <p:cNvPr id="13" name="Rectángulo 12"/>
            <p:cNvSpPr/>
            <p:nvPr/>
          </p:nvSpPr>
          <p:spPr>
            <a:xfrm>
              <a:off x="3998562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974956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951350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6927744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7904138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8880532" y="2526224"/>
              <a:ext cx="976394" cy="650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1270861" y="2634712"/>
              <a:ext cx="2495227" cy="37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/>
                <a:t>contador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7286782" y="1379349"/>
            <a:ext cx="1345774" cy="23734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2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 que tienes hasta ahora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0"/>
            <a:ext cx="10039928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 = []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contadores = []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ciudad (FIN para terminar):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!=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ciudades.append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contadores.append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pos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ciudades.index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contadores[pos] = contadores[pos] +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ciudad (FIN para terminar):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(ciudades)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(contadores)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7879269" y="2562379"/>
            <a:ext cx="3894551" cy="1615547"/>
          </a:xfrm>
          <a:prstGeom prst="wedgeRectCallout">
            <a:avLst>
              <a:gd name="adj1" fmla="val -121138"/>
              <a:gd name="adj2" fmla="val 38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Si la ciudad ya estaba en la lista, aumenta SU contador</a:t>
            </a:r>
          </a:p>
        </p:txBody>
      </p:sp>
    </p:spTree>
    <p:extLst>
      <p:ext uri="{BB962C8B-B14F-4D97-AF65-F5344CB8AC3E}">
        <p14:creationId xmlns:p14="http://schemas.microsoft.com/office/powerpoint/2010/main" val="39228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¿Funciona?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79" y="2789695"/>
            <a:ext cx="7439321" cy="4075325"/>
          </a:xfrm>
          <a:prstGeom prst="rect">
            <a:avLst/>
          </a:prstGeom>
        </p:spPr>
      </p:pic>
      <p:sp>
        <p:nvSpPr>
          <p:cNvPr id="5" name="Llamada rectangular 4"/>
          <p:cNvSpPr/>
          <p:nvPr/>
        </p:nvSpPr>
        <p:spPr>
          <a:xfrm>
            <a:off x="533073" y="1690688"/>
            <a:ext cx="3894551" cy="1615547"/>
          </a:xfrm>
          <a:prstGeom prst="wedgeRectCallout">
            <a:avLst>
              <a:gd name="adj1" fmla="val 61520"/>
              <a:gd name="adj2" fmla="val 21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A es nombrada 4 veces, y B 2 veces, pero el </a:t>
            </a:r>
            <a:r>
              <a:rPr lang="es-CL" sz="2400" dirty="0" err="1"/>
              <a:t>print</a:t>
            </a:r>
            <a:r>
              <a:rPr lang="es-CL" sz="2400" dirty="0"/>
              <a:t> no dice lo mismo</a:t>
            </a:r>
          </a:p>
        </p:txBody>
      </p:sp>
    </p:spTree>
    <p:extLst>
      <p:ext uri="{BB962C8B-B14F-4D97-AF65-F5344CB8AC3E}">
        <p14:creationId xmlns:p14="http://schemas.microsoft.com/office/powerpoint/2010/main" val="18141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Corrigiendo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0"/>
            <a:ext cx="10039928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 = []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contadores = []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ciudad (FIN para terminar):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!=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ciudades.append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contadores.append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pos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ciudades.index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contadores[pos] = contadores[pos] +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ciudad (FIN para terminar):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(ciudades)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(contadores)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28638" y="3354655"/>
            <a:ext cx="358303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contadores.append(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lamada rectangular 6"/>
          <p:cNvSpPr/>
          <p:nvPr/>
        </p:nvSpPr>
        <p:spPr>
          <a:xfrm>
            <a:off x="8297449" y="2404982"/>
            <a:ext cx="3894551" cy="1615547"/>
          </a:xfrm>
          <a:prstGeom prst="wedgeRectCallout">
            <a:avLst>
              <a:gd name="adj1" fmla="val -113975"/>
              <a:gd name="adj2" fmla="val 25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¿Por qué?</a:t>
            </a:r>
          </a:p>
        </p:txBody>
      </p:sp>
    </p:spTree>
    <p:extLst>
      <p:ext uri="{BB962C8B-B14F-4D97-AF65-F5344CB8AC3E}">
        <p14:creationId xmlns:p14="http://schemas.microsoft.com/office/powerpoint/2010/main" val="9006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Versión corregida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23" y="3301139"/>
            <a:ext cx="7071378" cy="35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cuál era el problema inicial?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Aun no solucionas el problema</a:t>
            </a:r>
          </a:p>
          <a:p>
            <a:r>
              <a:rPr lang="es-CL" dirty="0"/>
              <a:t>Recuerda que tu jefe no te pidió la lista de ciudades</a:t>
            </a:r>
          </a:p>
          <a:p>
            <a:r>
              <a:rPr lang="es-CL" dirty="0"/>
              <a:t>¡Tu jefe te pidió el nombre de la ciudad con más mediciones!</a:t>
            </a:r>
          </a:p>
        </p:txBody>
      </p:sp>
    </p:spTree>
    <p:extLst>
      <p:ext uri="{BB962C8B-B14F-4D97-AF65-F5344CB8AC3E}">
        <p14:creationId xmlns:p14="http://schemas.microsoft.com/office/powerpoint/2010/main" val="23516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tienes?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Tienes una lista con el nombre de las ciudades que estaban en la carpeta</a:t>
            </a:r>
          </a:p>
          <a:p>
            <a:r>
              <a:rPr lang="es-CL" dirty="0"/>
              <a:t>Tienes otra lista, con la cantidad de mediciones de temperatura de cada ciudad</a:t>
            </a:r>
          </a:p>
          <a:p>
            <a:r>
              <a:rPr lang="es-CL" dirty="0"/>
              <a:t>¿Cómo puedes saber cuál es la ciudad que tuvo más mediciones?</a:t>
            </a:r>
          </a:p>
        </p:txBody>
      </p:sp>
    </p:spTree>
    <p:extLst>
      <p:ext uri="{BB962C8B-B14F-4D97-AF65-F5344CB8AC3E}">
        <p14:creationId xmlns:p14="http://schemas.microsoft.com/office/powerpoint/2010/main" val="126469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Paso1: Leer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este caso, que los datos ya están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3703" y="3151785"/>
            <a:ext cx="511229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el número mayor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0358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el número mayor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Imagina que tienes una lista de números</a:t>
            </a:r>
          </a:p>
          <a:p>
            <a:r>
              <a:rPr lang="es-CL" dirty="0"/>
              <a:t>Y quieres saber cuál es el número mayor de dicha lista</a:t>
            </a:r>
          </a:p>
          <a:p>
            <a:r>
              <a:rPr lang="es-CL" dirty="0"/>
              <a:t>¿Cómo lo harías en el mundo real?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3538780" y="4001294"/>
            <a:ext cx="5114440" cy="914400"/>
            <a:chOff x="2913681" y="3952068"/>
            <a:chExt cx="5114440" cy="914400"/>
          </a:xfrm>
        </p:grpSpPr>
        <p:sp>
          <p:nvSpPr>
            <p:cNvPr id="4" name="Rectángulo 3"/>
            <p:cNvSpPr/>
            <p:nvPr/>
          </p:nvSpPr>
          <p:spPr>
            <a:xfrm>
              <a:off x="2913681" y="3952068"/>
              <a:ext cx="102288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/>
                <a:t>23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936569" y="3952068"/>
              <a:ext cx="102288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/>
                <a:t>12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959457" y="3952068"/>
              <a:ext cx="102288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/>
                <a:t>7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5982345" y="3952068"/>
              <a:ext cx="102288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/>
                <a:t>33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7005233" y="3952068"/>
              <a:ext cx="102288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0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propuesto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Como estás buscando el número mayor, escribe un número muy muy bajo en tu libreta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Fíjate en el primer número de la lista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Revisa si el número es mayor que el número que tienes en la libreta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Si es que es mayor, borra el número en la libreta, y escribe en su lugar el número que estás revisando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Muévete al siguiente número de la lista, y vuelve al punto 3.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Si es que ya no quedan números en la lista, mira el número que tienes anotado en la libreta: ¡es el número mayor!</a:t>
            </a:r>
          </a:p>
          <a:p>
            <a:pPr marL="514350" indent="-514350"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273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en código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460254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libreta = -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&gt; libreta: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libreta =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(libreta)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261742"/>
            <a:ext cx="354782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 = -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9999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2505" y="3770461"/>
            <a:ext cx="252197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 = x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5784" y="4400535"/>
            <a:ext cx="347023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(mayor)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50901" y="3298383"/>
            <a:ext cx="187460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mayor: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si quieres encontrar el menor?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¡Encuentra las diferencias!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77800"/>
            <a:ext cx="460254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menor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 menor: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menor =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(menor)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0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Otra versión para buscar el mayor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460254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 = -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lista[i] &gt; mayor: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mayor = lista[i]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(mayor)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7598733" y="3408635"/>
            <a:ext cx="3894551" cy="1615547"/>
          </a:xfrm>
          <a:prstGeom prst="wedgeRectCallout">
            <a:avLst>
              <a:gd name="adj1" fmla="val -113975"/>
              <a:gd name="adj2" fmla="val 25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En este caso, se referencia a cada elemento de la lista por su índice</a:t>
            </a:r>
          </a:p>
        </p:txBody>
      </p:sp>
    </p:spTree>
    <p:extLst>
      <p:ext uri="{BB962C8B-B14F-4D97-AF65-F5344CB8AC3E}">
        <p14:creationId xmlns:p14="http://schemas.microsoft.com/office/powerpoint/2010/main" val="397733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 1!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Completa el problema inicial</a:t>
            </a:r>
          </a:p>
          <a:p>
            <a:r>
              <a:rPr lang="es-CL" dirty="0"/>
              <a:t>Después de haber ingresado las ciudades, busca la que tiene más mediciones de temperatura, e informa al usuario.</a:t>
            </a:r>
          </a:p>
        </p:txBody>
      </p:sp>
    </p:spTree>
    <p:extLst>
      <p:ext uri="{BB962C8B-B14F-4D97-AF65-F5344CB8AC3E}">
        <p14:creationId xmlns:p14="http://schemas.microsoft.com/office/powerpoint/2010/main" val="36687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28930" y="-5855"/>
            <a:ext cx="10039928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s-CL" altLang="es-CL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# Completa el problema! 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 = []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contadores = []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ciudad (FIN para terminar):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!=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ciudades.append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contadores.append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pos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ciudades.index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contadores[pos] = contadores[pos] +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ciudad (FIN para terminar):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(ciudades)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(contadores)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 2!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Al ver lo bien que trabajaste el problema anterior, tu jefe ahora cambió de opinión</a:t>
            </a:r>
          </a:p>
          <a:p>
            <a:r>
              <a:rPr lang="es-CL" dirty="0"/>
              <a:t>Ahora quiere que le muestres el listado de ciudades con la temperatura máxima registrada en esa ciudad</a:t>
            </a:r>
          </a:p>
          <a:p>
            <a:r>
              <a:rPr lang="es-CL" dirty="0"/>
              <a:t>Considera lo siguiente:</a:t>
            </a:r>
          </a:p>
          <a:p>
            <a:pPr lvl="1"/>
            <a:r>
              <a:rPr lang="es-CL" dirty="0"/>
              <a:t>Ahora vas a tener que ingresar dos valores: el nombre de la ciudad, y la temperatura</a:t>
            </a:r>
          </a:p>
          <a:p>
            <a:pPr lvl="1"/>
            <a:r>
              <a:rPr lang="es-CL" dirty="0"/>
              <a:t>Por ahora, tu jefe solamente quiere la temperatura máxima, así que ¡puedes reusar la lista para guardar la temperatura máxima!</a:t>
            </a:r>
          </a:p>
          <a:p>
            <a:pPr lvl="1"/>
            <a:r>
              <a:rPr lang="es-CL" dirty="0"/>
              <a:t>Obviamente, cámbiale el nombre a la variable (en vez de “contador”)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61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 3!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Tu jefe no se decide nunca</a:t>
            </a:r>
          </a:p>
          <a:p>
            <a:r>
              <a:rPr lang="es-CL" dirty="0"/>
              <a:t>Ahora quiere que a partir de los datos, le entregues una lista que diga</a:t>
            </a:r>
          </a:p>
          <a:p>
            <a:pPr lvl="1"/>
            <a:r>
              <a:rPr lang="es-CL" dirty="0"/>
              <a:t>El nombre de la ciudad</a:t>
            </a:r>
          </a:p>
          <a:p>
            <a:pPr lvl="1"/>
            <a:r>
              <a:rPr lang="es-CL" dirty="0"/>
              <a:t>La cantidad de temperaturas registradas para esa ciudad</a:t>
            </a:r>
          </a:p>
          <a:p>
            <a:pPr lvl="1"/>
            <a:r>
              <a:rPr lang="es-CL" dirty="0"/>
              <a:t>El promedio de las temperaturas de la ciudad</a:t>
            </a:r>
          </a:p>
          <a:p>
            <a:pPr lvl="1"/>
            <a:r>
              <a:rPr lang="es-CL" dirty="0"/>
              <a:t>La varianza de los valores de temperatura de la ciudad</a:t>
            </a:r>
          </a:p>
          <a:p>
            <a:pPr lvl="1"/>
            <a:r>
              <a:rPr lang="es-CL" dirty="0"/>
              <a:t>La temperatura menor y la temperatura mayor de la ciudad</a:t>
            </a:r>
          </a:p>
          <a:p>
            <a:pPr lvl="1"/>
            <a:r>
              <a:rPr lang="es-CL" dirty="0"/>
              <a:t>Además, quiere que EXPLÍCITAMENTE le digas el nombre de la ciudad con menor y la ciudad con mayor PROMEDIO de temperatura</a:t>
            </a:r>
          </a:p>
          <a:p>
            <a:r>
              <a:rPr lang="es-CL" dirty="0"/>
              <a:t>Considera que cuando tienes una lista, los elementos que puedes meter dentro de esa lista, ¡son otras listas!</a:t>
            </a:r>
          </a:p>
        </p:txBody>
      </p:sp>
    </p:spTree>
    <p:extLst>
      <p:ext uri="{BB962C8B-B14F-4D97-AF65-F5344CB8AC3E}">
        <p14:creationId xmlns:p14="http://schemas.microsoft.com/office/powerpoint/2010/main" val="4094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Paso2: Procesar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este caso, “procesar” significa que hay que hacer algo que permita discriminar los números que son mayores de 30</a:t>
            </a:r>
          </a:p>
          <a:p>
            <a:pPr lvl="1"/>
            <a:r>
              <a:rPr lang="es-CL" dirty="0"/>
              <a:t>¡Esto incluye que hay que “visitar” todos los números!</a:t>
            </a:r>
          </a:p>
          <a:p>
            <a:r>
              <a:rPr lang="es-CL" dirty="0"/>
              <a:t>Pero, ¿qué haces cuando detectas un número que cumpla la condición?</a:t>
            </a:r>
          </a:p>
          <a:p>
            <a:pPr lvl="1"/>
            <a:r>
              <a:rPr lang="es-CL" dirty="0"/>
              <a:t>¡Lo cuentas! (imagina que haces marcas en una libreta)</a:t>
            </a:r>
          </a:p>
          <a:p>
            <a:r>
              <a:rPr lang="es-CL" dirty="0"/>
              <a:t>¿Y si encuentras un número que no cumple la condición?</a:t>
            </a:r>
          </a:p>
          <a:p>
            <a:pPr lvl="1"/>
            <a:r>
              <a:rPr lang="es-CL" dirty="0"/>
              <a:t>Haces “nada”: simplemente continúa con el siguiente número de la lista</a:t>
            </a:r>
          </a:p>
          <a:p>
            <a:r>
              <a:rPr lang="es-CL" dirty="0"/>
              <a:t>Ojo, que hay veces en que si el elemento no cumple la condición, igual hay que realizar acciones!</a:t>
            </a:r>
          </a:p>
        </p:txBody>
      </p:sp>
    </p:spTree>
    <p:extLst>
      <p:ext uri="{BB962C8B-B14F-4D97-AF65-F5344CB8AC3E}">
        <p14:creationId xmlns:p14="http://schemas.microsoft.com/office/powerpoint/2010/main" val="8960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 7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53373"/>
          </a:xfrm>
        </p:spPr>
        <p:txBody>
          <a:bodyPr>
            <a:normAutofit/>
          </a:bodyPr>
          <a:lstStyle/>
          <a:p>
            <a:r>
              <a:rPr lang="es-CL" dirty="0"/>
              <a:t>En el </a:t>
            </a:r>
            <a:r>
              <a:rPr lang="es-CL" dirty="0" err="1"/>
              <a:t>Educ</a:t>
            </a:r>
            <a:r>
              <a:rPr lang="es-CL" dirty="0"/>
              <a:t>@ se ha publicado el desafío 7 de la asignatura</a:t>
            </a:r>
          </a:p>
          <a:p>
            <a:r>
              <a:rPr lang="es-CL" dirty="0"/>
              <a:t>Fecha de entrega: el día anterior a la siguiente clase</a:t>
            </a:r>
          </a:p>
          <a:p>
            <a:r>
              <a:rPr lang="es-CL" b="1" dirty="0"/>
              <a:t>DEBE SER RESUELTO DE MANERA INDIVIDUAL</a:t>
            </a:r>
          </a:p>
        </p:txBody>
      </p:sp>
    </p:spTree>
    <p:extLst>
      <p:ext uri="{BB962C8B-B14F-4D97-AF65-F5344CB8AC3E}">
        <p14:creationId xmlns:p14="http://schemas.microsoft.com/office/powerpoint/2010/main" val="10833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Paso3: Escribir el resultado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este caso, debes informarle al usuario la cantidad de elementos que cumplen la condición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0174" y="3191541"/>
            <a:ext cx="30732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(...algo...)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4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Contando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01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Visitando la lista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817082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¿Cómo visito todos los elementos de la lista?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Forma1: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(lista[i])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"...algo..."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1" y="3227415"/>
            <a:ext cx="4996070" cy="3630585"/>
          </a:xfrm>
          <a:prstGeom prst="rect">
            <a:avLst/>
          </a:prstGeom>
        </p:spPr>
      </p:pic>
      <p:sp>
        <p:nvSpPr>
          <p:cNvPr id="6" name="Llamada rectangular 5"/>
          <p:cNvSpPr/>
          <p:nvPr/>
        </p:nvSpPr>
        <p:spPr>
          <a:xfrm>
            <a:off x="7394713" y="901148"/>
            <a:ext cx="4426226" cy="3314115"/>
          </a:xfrm>
          <a:prstGeom prst="wedgeRectCallout">
            <a:avLst>
              <a:gd name="adj1" fmla="val -120094"/>
              <a:gd name="adj2" fmla="val 67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Estás visitando todos los elementos de la lista, uno por uno.</a:t>
            </a:r>
          </a:p>
          <a:p>
            <a:pPr algn="ctr"/>
            <a:endParaRPr lang="es-CL" sz="2400" dirty="0"/>
          </a:p>
          <a:p>
            <a:pPr algn="ctr"/>
            <a:r>
              <a:rPr lang="es-CL" sz="2400" dirty="0"/>
              <a:t>¿Qué tienes que hacer para ver si el elemento que estás visitando cumple la condición?</a:t>
            </a:r>
          </a:p>
        </p:txBody>
      </p:sp>
    </p:spTree>
    <p:extLst>
      <p:ext uri="{BB962C8B-B14F-4D97-AF65-F5344CB8AC3E}">
        <p14:creationId xmlns:p14="http://schemas.microsoft.com/office/powerpoint/2010/main" val="24739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lase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07" id="{B134C9E2-8EB5-4A44-8F9C-6CB57CA324FA}" vid="{9A572733-96A5-4339-9022-CC5732F069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Clase08_04_Python_ProximaClase</Template>
  <TotalTime>13554</TotalTime>
  <Words>2455</Words>
  <Application>Microsoft Office PowerPoint</Application>
  <PresentationFormat>Panorámica</PresentationFormat>
  <Paragraphs>312</Paragraphs>
  <Slides>60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Clase07</vt:lpstr>
      <vt:lpstr>Recapitulando</vt:lpstr>
      <vt:lpstr>Contando cosas</vt:lpstr>
      <vt:lpstr>Contando cosas</vt:lpstr>
      <vt:lpstr>¿Qué tienes que hacer?</vt:lpstr>
      <vt:lpstr>Paso1: Leer los datos</vt:lpstr>
      <vt:lpstr>Paso2: Procesar los datos</vt:lpstr>
      <vt:lpstr>Paso3: Escribir el resultado</vt:lpstr>
      <vt:lpstr>Contando</vt:lpstr>
      <vt:lpstr>Visitando la lista</vt:lpstr>
      <vt:lpstr>Discriminando elementos</vt:lpstr>
      <vt:lpstr>Falta poco</vt:lpstr>
      <vt:lpstr>Casi casi..</vt:lpstr>
      <vt:lpstr>Esto se llama un contador</vt:lpstr>
      <vt:lpstr>También lo puedes escribir más resumido</vt:lpstr>
      <vt:lpstr>¿Para qué sirve la línea “coding”?</vt:lpstr>
      <vt:lpstr>Acumulando valores</vt:lpstr>
      <vt:lpstr>Acumulando valores</vt:lpstr>
      <vt:lpstr>Dividamos el problema</vt:lpstr>
      <vt:lpstr>Parte1: Obtener los datos</vt:lpstr>
      <vt:lpstr>Parte2: Procesar los datos</vt:lpstr>
      <vt:lpstr>Parte3: Informar al usuario</vt:lpstr>
      <vt:lpstr>Acumulando</vt:lpstr>
      <vt:lpstr>Ya sabes cómo visitar todos los elementos</vt:lpstr>
      <vt:lpstr>Y sabes que “algo” hay que informar al usuario</vt:lpstr>
      <vt:lpstr>Casi casi</vt:lpstr>
      <vt:lpstr>¿Ahora si?</vt:lpstr>
      <vt:lpstr>¡Ejercicio 1!</vt:lpstr>
      <vt:lpstr>¡Ejercicio 2!</vt:lpstr>
      <vt:lpstr>¡Ejercicio 3!</vt:lpstr>
      <vt:lpstr>Usando listas</vt:lpstr>
      <vt:lpstr>Hasta ahora..</vt:lpstr>
      <vt:lpstr>En el mundo real…</vt:lpstr>
      <vt:lpstr>Un ejemplo</vt:lpstr>
      <vt:lpstr>Tratemos de resolverlo</vt:lpstr>
      <vt:lpstr>Divide el problema</vt:lpstr>
      <vt:lpstr>Paso1: Leer los datos</vt:lpstr>
      <vt:lpstr>Paso2: Procesar</vt:lpstr>
      <vt:lpstr>Paso2: Para pensar</vt:lpstr>
      <vt:lpstr>Paso2: Propuesta</vt:lpstr>
      <vt:lpstr>Propuesta inicial</vt:lpstr>
      <vt:lpstr>¿Qué falta?</vt:lpstr>
      <vt:lpstr>¿Qué tienes?</vt:lpstr>
      <vt:lpstr>Propuesta</vt:lpstr>
      <vt:lpstr>Lo que tienes hasta ahora</vt:lpstr>
      <vt:lpstr>¿Funciona?</vt:lpstr>
      <vt:lpstr>Corrigiendo</vt:lpstr>
      <vt:lpstr>Versión corregida</vt:lpstr>
      <vt:lpstr>¿Y cuál era el problema inicial?</vt:lpstr>
      <vt:lpstr>¿Qué tienes?</vt:lpstr>
      <vt:lpstr>Buscando el número mayor</vt:lpstr>
      <vt:lpstr>Buscando el número mayor</vt:lpstr>
      <vt:lpstr>Algoritmo propuesto</vt:lpstr>
      <vt:lpstr>Algoritmo en código</vt:lpstr>
      <vt:lpstr>¿Y si quieres encontrar el menor?</vt:lpstr>
      <vt:lpstr>Otra versión para buscar el mayor</vt:lpstr>
      <vt:lpstr>¡Ejercicio 1!</vt:lpstr>
      <vt:lpstr>Presentación de PowerPoint</vt:lpstr>
      <vt:lpstr>¡Ejercicio 2!</vt:lpstr>
      <vt:lpstr>¡Ejercicio 3!</vt:lpstr>
      <vt:lpstr>Desafío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programas para resolución de problemas de ingeniería y procesamiento de información</dc:title>
  <dc:creator>Eric</dc:creator>
  <cp:lastModifiedBy>Ítalo Donoso</cp:lastModifiedBy>
  <cp:revision>309</cp:revision>
  <dcterms:created xsi:type="dcterms:W3CDTF">2016-01-08T18:59:34Z</dcterms:created>
  <dcterms:modified xsi:type="dcterms:W3CDTF">2017-05-22T21:56:51Z</dcterms:modified>
</cp:coreProperties>
</file>