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487" r:id="rId2"/>
    <p:sldId id="644" r:id="rId3"/>
    <p:sldId id="704" r:id="rId4"/>
    <p:sldId id="712" r:id="rId5"/>
    <p:sldId id="705" r:id="rId6"/>
    <p:sldId id="706" r:id="rId7"/>
    <p:sldId id="713" r:id="rId8"/>
    <p:sldId id="717" r:id="rId9"/>
    <p:sldId id="714" r:id="rId10"/>
    <p:sldId id="707" r:id="rId11"/>
    <p:sldId id="716" r:id="rId12"/>
    <p:sldId id="718" r:id="rId13"/>
    <p:sldId id="719" r:id="rId14"/>
    <p:sldId id="721" r:id="rId15"/>
    <p:sldId id="708" r:id="rId16"/>
    <p:sldId id="722" r:id="rId17"/>
    <p:sldId id="709" r:id="rId18"/>
    <p:sldId id="710" r:id="rId19"/>
    <p:sldId id="711" r:id="rId20"/>
    <p:sldId id="723" r:id="rId21"/>
    <p:sldId id="724" r:id="rId22"/>
    <p:sldId id="725" r:id="rId23"/>
    <p:sldId id="739" r:id="rId24"/>
    <p:sldId id="726" r:id="rId25"/>
    <p:sldId id="731" r:id="rId26"/>
    <p:sldId id="732" r:id="rId27"/>
    <p:sldId id="733" r:id="rId28"/>
    <p:sldId id="734" r:id="rId29"/>
    <p:sldId id="735" r:id="rId30"/>
    <p:sldId id="736" r:id="rId31"/>
    <p:sldId id="737" r:id="rId32"/>
    <p:sldId id="738" r:id="rId33"/>
    <p:sldId id="740" r:id="rId34"/>
    <p:sldId id="727" r:id="rId35"/>
    <p:sldId id="741" r:id="rId36"/>
    <p:sldId id="742" r:id="rId37"/>
    <p:sldId id="743" r:id="rId3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12" id="{3B33FB04-ED77-4318-BEEA-9FEC124B1021}">
          <p14:sldIdLst>
            <p14:sldId id="487"/>
            <p14:sldId id="644"/>
            <p14:sldId id="704"/>
            <p14:sldId id="712"/>
            <p14:sldId id="705"/>
            <p14:sldId id="706"/>
            <p14:sldId id="713"/>
            <p14:sldId id="717"/>
            <p14:sldId id="714"/>
            <p14:sldId id="707"/>
            <p14:sldId id="716"/>
            <p14:sldId id="718"/>
            <p14:sldId id="719"/>
            <p14:sldId id="721"/>
            <p14:sldId id="708"/>
            <p14:sldId id="722"/>
            <p14:sldId id="709"/>
            <p14:sldId id="710"/>
            <p14:sldId id="711"/>
            <p14:sldId id="723"/>
            <p14:sldId id="724"/>
            <p14:sldId id="725"/>
            <p14:sldId id="739"/>
            <p14:sldId id="726"/>
            <p14:sldId id="731"/>
            <p14:sldId id="732"/>
            <p14:sldId id="733"/>
            <p14:sldId id="734"/>
            <p14:sldId id="735"/>
            <p14:sldId id="736"/>
            <p14:sldId id="737"/>
          </p14:sldIdLst>
        </p14:section>
        <p14:section name="Segunda Parte" id="{791B30FF-375D-4A63-9B40-B5DC48B9DB6B}">
          <p14:sldIdLst>
            <p14:sldId id="738"/>
            <p14:sldId id="740"/>
            <p14:sldId id="727"/>
            <p14:sldId id="741"/>
            <p14:sldId id="742"/>
            <p14:sldId id="7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8183" autoAdjust="0"/>
  </p:normalViewPr>
  <p:slideViewPr>
    <p:cSldViewPr snapToGrid="0">
      <p:cViewPr varScale="1">
        <p:scale>
          <a:sx n="101" d="100"/>
          <a:sy n="101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# -*- </a:t>
            </a:r>
            <a:r>
              <a:rPr lang="es-CL" dirty="0" err="1"/>
              <a:t>coding</a:t>
            </a:r>
            <a:r>
              <a:rPr lang="es-CL" dirty="0"/>
              <a:t>: utf-8 -*-</a:t>
            </a:r>
          </a:p>
          <a:p>
            <a:endParaRPr lang="es-CL" dirty="0"/>
          </a:p>
          <a:p>
            <a:r>
              <a:rPr lang="es-CL" dirty="0" err="1"/>
              <a:t>paises</a:t>
            </a:r>
            <a:r>
              <a:rPr lang="es-CL" dirty="0"/>
              <a:t> = []</a:t>
            </a:r>
          </a:p>
          <a:p>
            <a:r>
              <a:rPr lang="es-CL" dirty="0"/>
              <a:t>contadores = []</a:t>
            </a:r>
          </a:p>
          <a:p>
            <a:endParaRPr lang="es-CL" dirty="0"/>
          </a:p>
          <a:p>
            <a:r>
              <a:rPr lang="es-CL" dirty="0"/>
              <a:t>nombre = input("Ingresa tu nombre: ")</a:t>
            </a:r>
          </a:p>
          <a:p>
            <a:r>
              <a:rPr lang="es-CL" dirty="0" err="1"/>
              <a:t>print</a:t>
            </a:r>
            <a:r>
              <a:rPr lang="es-CL" dirty="0"/>
              <a:t>()</a:t>
            </a:r>
          </a:p>
          <a:p>
            <a:r>
              <a:rPr lang="es-CL" dirty="0" err="1"/>
              <a:t>pais</a:t>
            </a:r>
            <a:r>
              <a:rPr lang="es-CL" dirty="0"/>
              <a:t> = input("Ingresa país (FIN para terminar): ")</a:t>
            </a:r>
          </a:p>
          <a:p>
            <a:r>
              <a:rPr lang="es-CL" dirty="0" err="1"/>
              <a:t>while</a:t>
            </a:r>
            <a:r>
              <a:rPr lang="es-CL" dirty="0"/>
              <a:t> </a:t>
            </a:r>
            <a:r>
              <a:rPr lang="es-CL" dirty="0" err="1"/>
              <a:t>pais</a:t>
            </a:r>
            <a:r>
              <a:rPr lang="es-CL" dirty="0"/>
              <a:t> != "FIN":</a:t>
            </a:r>
          </a:p>
          <a:p>
            <a:r>
              <a:rPr lang="es-CL" dirty="0"/>
              <a:t>    </a:t>
            </a:r>
            <a:r>
              <a:rPr lang="es-CL" dirty="0" err="1"/>
              <a:t>year</a:t>
            </a:r>
            <a:r>
              <a:rPr lang="es-CL" dirty="0"/>
              <a:t> = </a:t>
            </a:r>
            <a:r>
              <a:rPr lang="es-CL" dirty="0" err="1"/>
              <a:t>float</a:t>
            </a:r>
            <a:r>
              <a:rPr lang="es-CL" dirty="0"/>
              <a:t>(input("En qué año visitaste " + </a:t>
            </a:r>
            <a:r>
              <a:rPr lang="es-CL" dirty="0" err="1"/>
              <a:t>pais</a:t>
            </a:r>
            <a:r>
              <a:rPr lang="es-CL" dirty="0"/>
              <a:t> + "? :"))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pais</a:t>
            </a:r>
            <a:r>
              <a:rPr lang="es-CL" dirty="0"/>
              <a:t> in </a:t>
            </a:r>
            <a:r>
              <a:rPr lang="es-CL" dirty="0" err="1"/>
              <a:t>paises</a:t>
            </a:r>
            <a:r>
              <a:rPr lang="es-CL" dirty="0"/>
              <a:t>:</a:t>
            </a:r>
          </a:p>
          <a:p>
            <a:r>
              <a:rPr lang="es-CL" dirty="0"/>
              <a:t>        </a:t>
            </a:r>
            <a:r>
              <a:rPr lang="es-CL" dirty="0" err="1"/>
              <a:t>paises.append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</a:t>
            </a:r>
            <a:r>
              <a:rPr lang="es-CL" dirty="0" err="1"/>
              <a:t>contadores.append</a:t>
            </a:r>
            <a:r>
              <a:rPr lang="es-CL" dirty="0"/>
              <a:t>(1)</a:t>
            </a:r>
          </a:p>
          <a:p>
            <a:r>
              <a:rPr lang="es-CL" dirty="0"/>
              <a:t>    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r>
              <a:rPr lang="es-CL" dirty="0"/>
              <a:t>        pos = </a:t>
            </a:r>
            <a:r>
              <a:rPr lang="es-CL" dirty="0" err="1"/>
              <a:t>paises.index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contadores[pos] = contadores[pos] + 1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</a:t>
            </a:r>
            <a:r>
              <a:rPr lang="es-CL" dirty="0" err="1"/>
              <a:t>pais</a:t>
            </a:r>
            <a:r>
              <a:rPr lang="es-CL" dirty="0"/>
              <a:t> = input("Ingresa país (FIN para terminar): ")</a:t>
            </a:r>
          </a:p>
          <a:p>
            <a:endParaRPr lang="es-CL" dirty="0"/>
          </a:p>
          <a:p>
            <a:r>
              <a:rPr lang="es-CL" dirty="0" err="1"/>
              <a:t>print</a:t>
            </a:r>
            <a:r>
              <a:rPr lang="es-CL" dirty="0"/>
              <a:t>()</a:t>
            </a:r>
          </a:p>
          <a:p>
            <a:endParaRPr lang="es-CL" dirty="0"/>
          </a:p>
          <a:p>
            <a:r>
              <a:rPr lang="es-CL" dirty="0"/>
              <a:t>#</a:t>
            </a:r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paises</a:t>
            </a:r>
            <a:r>
              <a:rPr lang="es-CL" dirty="0"/>
              <a:t>)</a:t>
            </a:r>
          </a:p>
          <a:p>
            <a:r>
              <a:rPr lang="es-CL" dirty="0"/>
              <a:t>#</a:t>
            </a:r>
            <a:r>
              <a:rPr lang="es-CL" dirty="0" err="1"/>
              <a:t>print</a:t>
            </a:r>
            <a:r>
              <a:rPr lang="es-CL" dirty="0"/>
              <a:t>(contadores)</a:t>
            </a:r>
          </a:p>
          <a:p>
            <a:endParaRPr lang="es-CL" dirty="0"/>
          </a:p>
          <a:p>
            <a:r>
              <a:rPr lang="es-CL" dirty="0"/>
              <a:t>m = </a:t>
            </a:r>
            <a:r>
              <a:rPr lang="es-CL" dirty="0" err="1"/>
              <a:t>max</a:t>
            </a:r>
            <a:r>
              <a:rPr lang="es-CL" dirty="0"/>
              <a:t>(contadores)</a:t>
            </a:r>
          </a:p>
          <a:p>
            <a:endParaRPr lang="es-CL" dirty="0"/>
          </a:p>
          <a:p>
            <a:r>
              <a:rPr lang="es-CL" dirty="0" err="1"/>
              <a:t>for</a:t>
            </a:r>
            <a:r>
              <a:rPr lang="es-CL" dirty="0"/>
              <a:t> i in </a:t>
            </a:r>
            <a:r>
              <a:rPr lang="es-CL" dirty="0" err="1"/>
              <a:t>range</a:t>
            </a:r>
            <a:r>
              <a:rPr lang="es-CL" dirty="0"/>
              <a:t>(</a:t>
            </a:r>
            <a:r>
              <a:rPr lang="es-CL" dirty="0" err="1"/>
              <a:t>len</a:t>
            </a:r>
            <a:r>
              <a:rPr lang="es-CL" dirty="0"/>
              <a:t>(contadores)):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m == contadores[i]:</a:t>
            </a:r>
          </a:p>
          <a:p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paises</a:t>
            </a:r>
            <a:r>
              <a:rPr lang="es-CL" dirty="0"/>
              <a:t>[i])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0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# -*- </a:t>
            </a:r>
            <a:r>
              <a:rPr lang="es-CL" dirty="0" err="1"/>
              <a:t>coding</a:t>
            </a:r>
            <a:r>
              <a:rPr lang="es-CL" dirty="0"/>
              <a:t>: utf-8 -*-</a:t>
            </a:r>
          </a:p>
          <a:p>
            <a:endParaRPr lang="es-CL" dirty="0"/>
          </a:p>
          <a:p>
            <a:r>
              <a:rPr lang="es-CL" dirty="0" err="1"/>
              <a:t>paises</a:t>
            </a:r>
            <a:r>
              <a:rPr lang="es-CL" dirty="0"/>
              <a:t> = []</a:t>
            </a:r>
          </a:p>
          <a:p>
            <a:r>
              <a:rPr lang="es-CL" dirty="0"/>
              <a:t>contadores = []</a:t>
            </a:r>
          </a:p>
          <a:p>
            <a:endParaRPr lang="es-CL" dirty="0"/>
          </a:p>
          <a:p>
            <a:r>
              <a:rPr lang="es-CL" dirty="0"/>
              <a:t>nombre = input("Ingresa tu nombre: ")</a:t>
            </a:r>
          </a:p>
          <a:p>
            <a:r>
              <a:rPr lang="es-CL" dirty="0" err="1"/>
              <a:t>pais</a:t>
            </a:r>
            <a:r>
              <a:rPr lang="es-CL" dirty="0"/>
              <a:t> = input("Ingresa país (FIN para terminar): ")</a:t>
            </a:r>
          </a:p>
          <a:p>
            <a:r>
              <a:rPr lang="es-CL" dirty="0" err="1"/>
              <a:t>while</a:t>
            </a:r>
            <a:r>
              <a:rPr lang="es-CL" dirty="0"/>
              <a:t> </a:t>
            </a:r>
            <a:r>
              <a:rPr lang="es-CL" dirty="0" err="1"/>
              <a:t>pais</a:t>
            </a:r>
            <a:r>
              <a:rPr lang="es-CL" dirty="0"/>
              <a:t> != "FIN":</a:t>
            </a:r>
          </a:p>
          <a:p>
            <a:r>
              <a:rPr lang="es-CL" dirty="0"/>
              <a:t>    </a:t>
            </a:r>
            <a:r>
              <a:rPr lang="es-CL" dirty="0" err="1"/>
              <a:t>year</a:t>
            </a:r>
            <a:r>
              <a:rPr lang="es-CL" dirty="0"/>
              <a:t> = </a:t>
            </a:r>
            <a:r>
              <a:rPr lang="es-CL" dirty="0" err="1"/>
              <a:t>float</a:t>
            </a:r>
            <a:r>
              <a:rPr lang="es-CL" dirty="0"/>
              <a:t>(input("En qué año visitaste " + </a:t>
            </a:r>
            <a:r>
              <a:rPr lang="es-CL" dirty="0" err="1"/>
              <a:t>pais</a:t>
            </a:r>
            <a:r>
              <a:rPr lang="es-CL" dirty="0"/>
              <a:t> + "? :"))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pais</a:t>
            </a:r>
            <a:r>
              <a:rPr lang="es-CL" dirty="0"/>
              <a:t> in </a:t>
            </a:r>
            <a:r>
              <a:rPr lang="es-CL" dirty="0" err="1"/>
              <a:t>paises</a:t>
            </a:r>
            <a:r>
              <a:rPr lang="es-CL" dirty="0"/>
              <a:t>:</a:t>
            </a:r>
          </a:p>
          <a:p>
            <a:r>
              <a:rPr lang="es-CL" dirty="0"/>
              <a:t>        </a:t>
            </a:r>
            <a:r>
              <a:rPr lang="es-CL" dirty="0" err="1"/>
              <a:t>paises.append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</a:t>
            </a:r>
            <a:r>
              <a:rPr lang="es-CL" dirty="0" err="1"/>
              <a:t>contadores.append</a:t>
            </a:r>
            <a:r>
              <a:rPr lang="es-CL" dirty="0"/>
              <a:t>(1)</a:t>
            </a:r>
          </a:p>
          <a:p>
            <a:r>
              <a:rPr lang="es-CL" dirty="0"/>
              <a:t>    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r>
              <a:rPr lang="es-CL" dirty="0"/>
              <a:t>        pos = </a:t>
            </a:r>
            <a:r>
              <a:rPr lang="es-CL" dirty="0" err="1"/>
              <a:t>paises.index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contadores[pos] = contadores[pos] + 1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</a:t>
            </a:r>
            <a:r>
              <a:rPr lang="es-CL" dirty="0" err="1"/>
              <a:t>pais</a:t>
            </a:r>
            <a:r>
              <a:rPr lang="es-CL" dirty="0"/>
              <a:t> = input("Ingresa país (FIN para terminar): ")</a:t>
            </a:r>
          </a:p>
          <a:p>
            <a:endParaRPr lang="es-CL" dirty="0"/>
          </a:p>
          <a:p>
            <a:r>
              <a:rPr lang="es-CL" dirty="0"/>
              <a:t>m = </a:t>
            </a:r>
            <a:r>
              <a:rPr lang="es-CL" dirty="0" err="1"/>
              <a:t>max</a:t>
            </a:r>
            <a:r>
              <a:rPr lang="es-CL" dirty="0"/>
              <a:t>(contadores)</a:t>
            </a:r>
          </a:p>
          <a:p>
            <a:endParaRPr lang="es-CL" dirty="0"/>
          </a:p>
          <a:p>
            <a:r>
              <a:rPr lang="es-CL" dirty="0" err="1"/>
              <a:t>for</a:t>
            </a:r>
            <a:r>
              <a:rPr lang="es-CL" dirty="0"/>
              <a:t> i in </a:t>
            </a:r>
            <a:r>
              <a:rPr lang="es-CL" dirty="0" err="1"/>
              <a:t>range</a:t>
            </a:r>
            <a:r>
              <a:rPr lang="es-CL" dirty="0"/>
              <a:t>(</a:t>
            </a:r>
            <a:r>
              <a:rPr lang="es-CL" dirty="0" err="1"/>
              <a:t>len</a:t>
            </a:r>
            <a:r>
              <a:rPr lang="es-CL" dirty="0"/>
              <a:t>(contadores)):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m == contadores[i]:</a:t>
            </a:r>
          </a:p>
          <a:p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paises</a:t>
            </a:r>
            <a:r>
              <a:rPr lang="es-CL" dirty="0"/>
              <a:t>[i])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221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# -*- </a:t>
            </a:r>
            <a:r>
              <a:rPr lang="es-CL" dirty="0" err="1"/>
              <a:t>coding</a:t>
            </a:r>
            <a:r>
              <a:rPr lang="es-CL" dirty="0"/>
              <a:t>: utf-8 -*-</a:t>
            </a:r>
          </a:p>
          <a:p>
            <a:endParaRPr lang="es-CL" dirty="0"/>
          </a:p>
          <a:p>
            <a:r>
              <a:rPr lang="es-CL" dirty="0" err="1"/>
              <a:t>paises</a:t>
            </a:r>
            <a:r>
              <a:rPr lang="es-CL" dirty="0"/>
              <a:t> = []</a:t>
            </a:r>
          </a:p>
          <a:p>
            <a:r>
              <a:rPr lang="es-CL" dirty="0"/>
              <a:t>contadores = []</a:t>
            </a:r>
          </a:p>
          <a:p>
            <a:endParaRPr lang="es-CL" dirty="0"/>
          </a:p>
          <a:p>
            <a:r>
              <a:rPr lang="es-CL" dirty="0"/>
              <a:t>nombre = input("Ingresa tu nombre (FIN para terminar): ")</a:t>
            </a:r>
          </a:p>
          <a:p>
            <a:r>
              <a:rPr lang="es-CL" dirty="0" err="1"/>
              <a:t>while</a:t>
            </a:r>
            <a:r>
              <a:rPr lang="es-CL" dirty="0"/>
              <a:t> nombre != "FIN":</a:t>
            </a:r>
          </a:p>
          <a:p>
            <a:r>
              <a:rPr lang="es-CL" dirty="0"/>
              <a:t>    </a:t>
            </a:r>
            <a:r>
              <a:rPr lang="es-CL" dirty="0" err="1"/>
              <a:t>pais</a:t>
            </a:r>
            <a:r>
              <a:rPr lang="es-CL" dirty="0"/>
              <a:t> = input("Ingresa país que visitaste: ")</a:t>
            </a:r>
          </a:p>
          <a:p>
            <a:r>
              <a:rPr lang="es-CL" dirty="0"/>
              <a:t>    </a:t>
            </a:r>
            <a:r>
              <a:rPr lang="es-CL" dirty="0" err="1"/>
              <a:t>year</a:t>
            </a:r>
            <a:r>
              <a:rPr lang="es-CL" dirty="0"/>
              <a:t> = </a:t>
            </a:r>
            <a:r>
              <a:rPr lang="es-CL" dirty="0" err="1"/>
              <a:t>float</a:t>
            </a:r>
            <a:r>
              <a:rPr lang="es-CL" dirty="0"/>
              <a:t>(input("En qué año visitaste " + </a:t>
            </a:r>
            <a:r>
              <a:rPr lang="es-CL" dirty="0" err="1"/>
              <a:t>pais</a:t>
            </a:r>
            <a:r>
              <a:rPr lang="es-CL" dirty="0"/>
              <a:t> + "? :"))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pais</a:t>
            </a:r>
            <a:r>
              <a:rPr lang="es-CL" dirty="0"/>
              <a:t> in </a:t>
            </a:r>
            <a:r>
              <a:rPr lang="es-CL" dirty="0" err="1"/>
              <a:t>paises</a:t>
            </a:r>
            <a:r>
              <a:rPr lang="es-CL" dirty="0"/>
              <a:t>:</a:t>
            </a:r>
          </a:p>
          <a:p>
            <a:r>
              <a:rPr lang="es-CL" dirty="0"/>
              <a:t>        </a:t>
            </a:r>
            <a:r>
              <a:rPr lang="es-CL" dirty="0" err="1"/>
              <a:t>paises.append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</a:t>
            </a:r>
            <a:r>
              <a:rPr lang="es-CL" dirty="0" err="1"/>
              <a:t>contadores.append</a:t>
            </a:r>
            <a:r>
              <a:rPr lang="es-CL" dirty="0"/>
              <a:t>(1)</a:t>
            </a:r>
          </a:p>
          <a:p>
            <a:r>
              <a:rPr lang="es-CL" dirty="0"/>
              <a:t>    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r>
              <a:rPr lang="es-CL" dirty="0"/>
              <a:t>        pos = </a:t>
            </a:r>
            <a:r>
              <a:rPr lang="es-CL" dirty="0" err="1"/>
              <a:t>paises.index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contadores[pos] = contadores[pos] + 1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nombre = input("Ingresa tu nombre (FIN para terminar): ")</a:t>
            </a:r>
          </a:p>
          <a:p>
            <a:endParaRPr lang="es-CL" dirty="0"/>
          </a:p>
          <a:p>
            <a:r>
              <a:rPr lang="es-CL" dirty="0"/>
              <a:t>m = </a:t>
            </a:r>
            <a:r>
              <a:rPr lang="es-CL" dirty="0" err="1"/>
              <a:t>max</a:t>
            </a:r>
            <a:r>
              <a:rPr lang="es-CL" dirty="0"/>
              <a:t>(contadores)</a:t>
            </a:r>
          </a:p>
          <a:p>
            <a:endParaRPr lang="es-CL" dirty="0"/>
          </a:p>
          <a:p>
            <a:r>
              <a:rPr lang="es-CL" dirty="0" err="1"/>
              <a:t>for</a:t>
            </a:r>
            <a:r>
              <a:rPr lang="es-CL" dirty="0"/>
              <a:t> i in </a:t>
            </a:r>
            <a:r>
              <a:rPr lang="es-CL" dirty="0" err="1"/>
              <a:t>range</a:t>
            </a:r>
            <a:r>
              <a:rPr lang="es-CL" dirty="0"/>
              <a:t>(</a:t>
            </a:r>
            <a:r>
              <a:rPr lang="es-CL" dirty="0" err="1"/>
              <a:t>len</a:t>
            </a:r>
            <a:r>
              <a:rPr lang="es-CL" dirty="0"/>
              <a:t>(contadores)):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m == contadores[i]:</a:t>
            </a:r>
          </a:p>
          <a:p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paises</a:t>
            </a:r>
            <a:r>
              <a:rPr lang="es-CL" dirty="0"/>
              <a:t>[i])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537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# -*- </a:t>
            </a:r>
            <a:r>
              <a:rPr lang="es-CL" dirty="0" err="1"/>
              <a:t>coding</a:t>
            </a:r>
            <a:r>
              <a:rPr lang="es-CL" dirty="0"/>
              <a:t>: utf-8 -*-</a:t>
            </a:r>
          </a:p>
          <a:p>
            <a:endParaRPr lang="es-CL" dirty="0"/>
          </a:p>
          <a:p>
            <a:r>
              <a:rPr lang="es-CL" dirty="0" err="1"/>
              <a:t>paises</a:t>
            </a:r>
            <a:r>
              <a:rPr lang="es-CL" dirty="0"/>
              <a:t> = []</a:t>
            </a:r>
          </a:p>
          <a:p>
            <a:r>
              <a:rPr lang="es-CL" dirty="0"/>
              <a:t>contadores = []</a:t>
            </a:r>
          </a:p>
          <a:p>
            <a:endParaRPr lang="es-CL" dirty="0"/>
          </a:p>
          <a:p>
            <a:r>
              <a:rPr lang="es-CL" dirty="0"/>
              <a:t>nombre = input("Ingresa tu nombre (FIN para terminar): ")</a:t>
            </a:r>
          </a:p>
          <a:p>
            <a:r>
              <a:rPr lang="es-CL" dirty="0" err="1"/>
              <a:t>while</a:t>
            </a:r>
            <a:r>
              <a:rPr lang="es-CL" dirty="0"/>
              <a:t> nombre != "FIN":</a:t>
            </a:r>
          </a:p>
          <a:p>
            <a:r>
              <a:rPr lang="es-CL" dirty="0"/>
              <a:t>    </a:t>
            </a:r>
            <a:r>
              <a:rPr lang="es-CL" dirty="0" err="1"/>
              <a:t>pais</a:t>
            </a:r>
            <a:r>
              <a:rPr lang="es-CL" dirty="0"/>
              <a:t> = input("Ingresa país que visitaste: ")</a:t>
            </a:r>
          </a:p>
          <a:p>
            <a:r>
              <a:rPr lang="es-CL" dirty="0"/>
              <a:t>    </a:t>
            </a:r>
            <a:r>
              <a:rPr lang="es-CL" dirty="0" err="1"/>
              <a:t>year</a:t>
            </a:r>
            <a:r>
              <a:rPr lang="es-CL" dirty="0"/>
              <a:t> = </a:t>
            </a:r>
            <a:r>
              <a:rPr lang="es-CL" dirty="0" err="1"/>
              <a:t>float</a:t>
            </a:r>
            <a:r>
              <a:rPr lang="es-CL" dirty="0"/>
              <a:t>(input("En qué año visitaste " + </a:t>
            </a:r>
            <a:r>
              <a:rPr lang="es-CL" dirty="0" err="1"/>
              <a:t>pais</a:t>
            </a:r>
            <a:r>
              <a:rPr lang="es-CL" dirty="0"/>
              <a:t> + "? :"))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pais</a:t>
            </a:r>
            <a:r>
              <a:rPr lang="es-CL" dirty="0"/>
              <a:t> in </a:t>
            </a:r>
            <a:r>
              <a:rPr lang="es-CL" dirty="0" err="1"/>
              <a:t>paises</a:t>
            </a:r>
            <a:r>
              <a:rPr lang="es-CL" dirty="0"/>
              <a:t>:</a:t>
            </a:r>
          </a:p>
          <a:p>
            <a:r>
              <a:rPr lang="es-CL" dirty="0"/>
              <a:t>        </a:t>
            </a:r>
            <a:r>
              <a:rPr lang="es-CL" dirty="0" err="1"/>
              <a:t>paises.append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</a:t>
            </a:r>
            <a:r>
              <a:rPr lang="es-CL" dirty="0" err="1"/>
              <a:t>contadores.append</a:t>
            </a:r>
            <a:r>
              <a:rPr lang="es-CL" dirty="0"/>
              <a:t>(1)</a:t>
            </a:r>
          </a:p>
          <a:p>
            <a:r>
              <a:rPr lang="es-CL" dirty="0"/>
              <a:t>    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r>
              <a:rPr lang="es-CL" dirty="0"/>
              <a:t>        pos = </a:t>
            </a:r>
            <a:r>
              <a:rPr lang="es-CL" dirty="0" err="1"/>
              <a:t>paises.index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contadores[pos] = contadores[pos] + 1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nombre = input("Ingresa tu nombre (FIN para terminar): ")</a:t>
            </a:r>
          </a:p>
          <a:p>
            <a:endParaRPr lang="es-CL" dirty="0"/>
          </a:p>
          <a:p>
            <a:r>
              <a:rPr lang="es-CL" dirty="0"/>
              <a:t>m = </a:t>
            </a:r>
            <a:r>
              <a:rPr lang="es-CL" dirty="0" err="1"/>
              <a:t>max</a:t>
            </a:r>
            <a:r>
              <a:rPr lang="es-CL" dirty="0"/>
              <a:t>(contadores)</a:t>
            </a:r>
          </a:p>
          <a:p>
            <a:endParaRPr lang="es-CL" dirty="0"/>
          </a:p>
          <a:p>
            <a:r>
              <a:rPr lang="es-CL" dirty="0" err="1"/>
              <a:t>for</a:t>
            </a:r>
            <a:r>
              <a:rPr lang="es-CL" dirty="0"/>
              <a:t> i in </a:t>
            </a:r>
            <a:r>
              <a:rPr lang="es-CL" dirty="0" err="1"/>
              <a:t>range</a:t>
            </a:r>
            <a:r>
              <a:rPr lang="es-CL" dirty="0"/>
              <a:t>(</a:t>
            </a:r>
            <a:r>
              <a:rPr lang="es-CL" dirty="0" err="1"/>
              <a:t>len</a:t>
            </a:r>
            <a:r>
              <a:rPr lang="es-CL" dirty="0"/>
              <a:t>(contadores)):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m == contadores[i]:</a:t>
            </a:r>
          </a:p>
          <a:p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paises</a:t>
            </a:r>
            <a:r>
              <a:rPr lang="es-CL" dirty="0"/>
              <a:t>[i])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02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# -*- </a:t>
            </a:r>
            <a:r>
              <a:rPr lang="es-CL" dirty="0" err="1"/>
              <a:t>coding</a:t>
            </a:r>
            <a:r>
              <a:rPr lang="es-CL" dirty="0"/>
              <a:t>: utf-8 -*-</a:t>
            </a:r>
          </a:p>
          <a:p>
            <a:r>
              <a:rPr lang="es-CL" dirty="0"/>
              <a:t># FORMA DINÁMICA,</a:t>
            </a:r>
            <a:r>
              <a:rPr lang="es-CL" baseline="0" dirty="0"/>
              <a:t> modificando el tamaño de la matriz a medida que se requiere</a:t>
            </a:r>
          </a:p>
          <a:p>
            <a:r>
              <a:rPr lang="es-CL" baseline="0" dirty="0"/>
              <a:t>#</a:t>
            </a:r>
            <a:endParaRPr lang="es-CL" dirty="0"/>
          </a:p>
          <a:p>
            <a:r>
              <a:rPr lang="es-CL" dirty="0"/>
              <a:t>nombres = []</a:t>
            </a:r>
          </a:p>
          <a:p>
            <a:r>
              <a:rPr lang="es-CL" dirty="0" err="1"/>
              <a:t>paises</a:t>
            </a:r>
            <a:r>
              <a:rPr lang="es-CL" dirty="0"/>
              <a:t> = []</a:t>
            </a:r>
          </a:p>
          <a:p>
            <a:r>
              <a:rPr lang="es-CL" dirty="0" err="1"/>
              <a:t>maximo</a:t>
            </a:r>
            <a:r>
              <a:rPr lang="es-CL" dirty="0"/>
              <a:t> = []</a:t>
            </a:r>
          </a:p>
          <a:p>
            <a:r>
              <a:rPr lang="es-CL" dirty="0"/>
              <a:t>contadores = []</a:t>
            </a:r>
          </a:p>
          <a:p>
            <a:endParaRPr lang="es-CL" dirty="0"/>
          </a:p>
          <a:p>
            <a:r>
              <a:rPr lang="es-CL" dirty="0"/>
              <a:t>nombre = input("Ingresa tu nombre (FIN para terminar): ")</a:t>
            </a:r>
          </a:p>
          <a:p>
            <a:r>
              <a:rPr lang="es-CL" dirty="0" err="1"/>
              <a:t>while</a:t>
            </a:r>
            <a:r>
              <a:rPr lang="es-CL" dirty="0"/>
              <a:t> nombre != "FIN":</a:t>
            </a:r>
          </a:p>
          <a:p>
            <a:r>
              <a:rPr lang="es-CL" dirty="0"/>
              <a:t>    </a:t>
            </a:r>
            <a:r>
              <a:rPr lang="es-CL" dirty="0" err="1"/>
              <a:t>pais</a:t>
            </a:r>
            <a:r>
              <a:rPr lang="es-CL" dirty="0"/>
              <a:t> = input("Ingresa país que visitaste: ")</a:t>
            </a:r>
          </a:p>
          <a:p>
            <a:r>
              <a:rPr lang="es-CL" dirty="0"/>
              <a:t>    </a:t>
            </a:r>
            <a:r>
              <a:rPr lang="es-CL" dirty="0" err="1"/>
              <a:t>year</a:t>
            </a:r>
            <a:r>
              <a:rPr lang="es-CL" dirty="0"/>
              <a:t> = </a:t>
            </a:r>
            <a:r>
              <a:rPr lang="es-CL" dirty="0" err="1"/>
              <a:t>float</a:t>
            </a:r>
            <a:r>
              <a:rPr lang="es-CL" dirty="0"/>
              <a:t>(input("En qué año visitaste " + </a:t>
            </a:r>
            <a:r>
              <a:rPr lang="es-CL" dirty="0" err="1"/>
              <a:t>pais</a:t>
            </a:r>
            <a:r>
              <a:rPr lang="es-CL" dirty="0"/>
              <a:t> + "? :"))</a:t>
            </a:r>
          </a:p>
          <a:p>
            <a:r>
              <a:rPr lang="es-CL" dirty="0"/>
              <a:t>    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pais</a:t>
            </a:r>
            <a:r>
              <a:rPr lang="es-CL" dirty="0"/>
              <a:t> in </a:t>
            </a:r>
            <a:r>
              <a:rPr lang="es-CL" dirty="0" err="1"/>
              <a:t>paises</a:t>
            </a:r>
            <a:r>
              <a:rPr lang="es-CL" dirty="0"/>
              <a:t>:</a:t>
            </a:r>
          </a:p>
          <a:p>
            <a:r>
              <a:rPr lang="es-CL" dirty="0"/>
              <a:t>        </a:t>
            </a:r>
            <a:r>
              <a:rPr lang="es-CL" dirty="0" err="1"/>
              <a:t>paises.append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</a:t>
            </a:r>
            <a:r>
              <a:rPr lang="es-CL" dirty="0" err="1"/>
              <a:t>maximo.append</a:t>
            </a:r>
            <a:r>
              <a:rPr lang="es-CL" dirty="0"/>
              <a:t>(0)</a:t>
            </a:r>
          </a:p>
          <a:p>
            <a:r>
              <a:rPr lang="es-CL" dirty="0"/>
              <a:t>        </a:t>
            </a:r>
            <a:r>
              <a:rPr lang="es-CL" dirty="0" err="1"/>
              <a:t>nl</a:t>
            </a:r>
            <a:r>
              <a:rPr lang="es-CL" dirty="0"/>
              <a:t> = []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    </a:t>
            </a:r>
            <a:r>
              <a:rPr lang="es-CL" dirty="0" err="1"/>
              <a:t>for</a:t>
            </a:r>
            <a:r>
              <a:rPr lang="es-CL" dirty="0"/>
              <a:t> n in nombres:</a:t>
            </a:r>
          </a:p>
          <a:p>
            <a:r>
              <a:rPr lang="es-CL" dirty="0"/>
              <a:t>            </a:t>
            </a:r>
            <a:r>
              <a:rPr lang="es-CL" dirty="0" err="1"/>
              <a:t>nl.append</a:t>
            </a:r>
            <a:r>
              <a:rPr lang="es-CL" dirty="0"/>
              <a:t>(0)</a:t>
            </a:r>
          </a:p>
          <a:p>
            <a:r>
              <a:rPr lang="es-CL" dirty="0"/>
              <a:t>            </a:t>
            </a:r>
          </a:p>
          <a:p>
            <a:r>
              <a:rPr lang="es-CL" dirty="0"/>
              <a:t>        </a:t>
            </a:r>
            <a:r>
              <a:rPr lang="es-CL" dirty="0" err="1"/>
              <a:t>contadores.append</a:t>
            </a:r>
            <a:r>
              <a:rPr lang="es-CL" dirty="0"/>
              <a:t>(</a:t>
            </a:r>
            <a:r>
              <a:rPr lang="es-CL" dirty="0" err="1"/>
              <a:t>nl</a:t>
            </a:r>
            <a:r>
              <a:rPr lang="es-CL" dirty="0"/>
              <a:t>)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nombre in nombres:</a:t>
            </a:r>
          </a:p>
          <a:p>
            <a:r>
              <a:rPr lang="es-CL" dirty="0"/>
              <a:t>        </a:t>
            </a:r>
            <a:r>
              <a:rPr lang="es-CL" dirty="0" err="1"/>
              <a:t>nombres.append</a:t>
            </a:r>
            <a:r>
              <a:rPr lang="es-CL" dirty="0"/>
              <a:t>(nombre)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    </a:t>
            </a:r>
            <a:r>
              <a:rPr lang="es-CL" dirty="0" err="1"/>
              <a:t>for</a:t>
            </a:r>
            <a:r>
              <a:rPr lang="es-CL" dirty="0"/>
              <a:t> p in contadores:</a:t>
            </a:r>
          </a:p>
          <a:p>
            <a:r>
              <a:rPr lang="es-CL" dirty="0"/>
              <a:t>            </a:t>
            </a:r>
            <a:r>
              <a:rPr lang="es-CL" dirty="0" err="1"/>
              <a:t>p.append</a:t>
            </a:r>
            <a:r>
              <a:rPr lang="es-CL" dirty="0"/>
              <a:t>(0)</a:t>
            </a:r>
          </a:p>
          <a:p>
            <a:endParaRPr lang="es-CL" dirty="0"/>
          </a:p>
          <a:p>
            <a:r>
              <a:rPr lang="es-CL" dirty="0"/>
              <a:t>    col = </a:t>
            </a:r>
            <a:r>
              <a:rPr lang="es-CL" dirty="0" err="1"/>
              <a:t>paises.index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fila = </a:t>
            </a:r>
            <a:r>
              <a:rPr lang="es-CL" dirty="0" err="1"/>
              <a:t>nombres.index</a:t>
            </a:r>
            <a:r>
              <a:rPr lang="es-CL" dirty="0"/>
              <a:t>(nombre)</a:t>
            </a:r>
          </a:p>
          <a:p>
            <a:r>
              <a:rPr lang="es-CL" dirty="0"/>
              <a:t>    contadores[col][fila] = contadores[col][fila] + 1</a:t>
            </a:r>
          </a:p>
          <a:p>
            <a:r>
              <a:rPr lang="es-CL" dirty="0"/>
              <a:t>    </a:t>
            </a:r>
            <a:r>
              <a:rPr lang="es-CL" dirty="0" err="1"/>
              <a:t>maximo</a:t>
            </a:r>
            <a:r>
              <a:rPr lang="es-CL" dirty="0"/>
              <a:t>[col] = </a:t>
            </a:r>
            <a:r>
              <a:rPr lang="es-CL" dirty="0" err="1"/>
              <a:t>maximo</a:t>
            </a:r>
            <a:r>
              <a:rPr lang="es-CL" dirty="0"/>
              <a:t>[col] + 1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nombre = input("Ingresa tu nombre (FIN para terminar): ")</a:t>
            </a:r>
          </a:p>
          <a:p>
            <a:endParaRPr lang="es-CL" dirty="0"/>
          </a:p>
          <a:p>
            <a:r>
              <a:rPr lang="es-CL" dirty="0" err="1"/>
              <a:t>print</a:t>
            </a:r>
            <a:r>
              <a:rPr lang="es-CL" dirty="0"/>
              <a:t>(contadores)</a:t>
            </a:r>
          </a:p>
          <a:p>
            <a:endParaRPr lang="es-CL" dirty="0"/>
          </a:p>
          <a:p>
            <a:r>
              <a:rPr lang="es-CL" dirty="0"/>
              <a:t>m = </a:t>
            </a:r>
            <a:r>
              <a:rPr lang="es-CL" dirty="0" err="1"/>
              <a:t>max</a:t>
            </a:r>
            <a:r>
              <a:rPr lang="es-CL" dirty="0"/>
              <a:t>(</a:t>
            </a:r>
            <a:r>
              <a:rPr lang="es-CL" dirty="0" err="1"/>
              <a:t>maximo</a:t>
            </a:r>
            <a:r>
              <a:rPr lang="es-CL" dirty="0"/>
              <a:t>)</a:t>
            </a:r>
          </a:p>
          <a:p>
            <a:endParaRPr lang="es-CL" dirty="0"/>
          </a:p>
          <a:p>
            <a:r>
              <a:rPr lang="es-CL" dirty="0" err="1"/>
              <a:t>print</a:t>
            </a:r>
            <a:r>
              <a:rPr lang="es-CL" dirty="0"/>
              <a:t>("Países más visitados:")</a:t>
            </a:r>
          </a:p>
          <a:p>
            <a:r>
              <a:rPr lang="es-CL" dirty="0" err="1"/>
              <a:t>for</a:t>
            </a:r>
            <a:r>
              <a:rPr lang="es-CL" dirty="0"/>
              <a:t> i in </a:t>
            </a:r>
            <a:r>
              <a:rPr lang="es-CL" dirty="0" err="1"/>
              <a:t>range</a:t>
            </a:r>
            <a:r>
              <a:rPr lang="es-CL" dirty="0"/>
              <a:t>(</a:t>
            </a:r>
            <a:r>
              <a:rPr lang="es-CL" dirty="0" err="1"/>
              <a:t>len</a:t>
            </a:r>
            <a:r>
              <a:rPr lang="es-CL" dirty="0"/>
              <a:t>(</a:t>
            </a:r>
            <a:r>
              <a:rPr lang="es-CL" dirty="0" err="1"/>
              <a:t>maximo</a:t>
            </a:r>
            <a:r>
              <a:rPr lang="es-CL" dirty="0"/>
              <a:t>)):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m == </a:t>
            </a:r>
            <a:r>
              <a:rPr lang="es-CL" dirty="0" err="1"/>
              <a:t>maximo</a:t>
            </a:r>
            <a:r>
              <a:rPr lang="es-CL" dirty="0"/>
              <a:t>[i]:</a:t>
            </a:r>
          </a:p>
          <a:p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paises</a:t>
            </a:r>
            <a:r>
              <a:rPr lang="es-CL" dirty="0"/>
              <a:t>[i])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range</a:t>
            </a:r>
            <a:r>
              <a:rPr lang="es-CL" dirty="0"/>
              <a:t>(</a:t>
            </a:r>
            <a:r>
              <a:rPr lang="es-CL" dirty="0" err="1"/>
              <a:t>len</a:t>
            </a:r>
            <a:r>
              <a:rPr lang="es-CL" dirty="0"/>
              <a:t>(nombre)):</a:t>
            </a:r>
          </a:p>
          <a:p>
            <a:r>
              <a:rPr lang="es-CL" dirty="0"/>
              <a:t>            </a:t>
            </a:r>
            <a:r>
              <a:rPr lang="es-CL" dirty="0" err="1"/>
              <a:t>if</a:t>
            </a:r>
            <a:r>
              <a:rPr lang="es-CL" dirty="0"/>
              <a:t> contadores[i][n] &gt; 0:</a:t>
            </a:r>
          </a:p>
          <a:p>
            <a:r>
              <a:rPr lang="es-CL" dirty="0"/>
              <a:t>                </a:t>
            </a:r>
            <a:r>
              <a:rPr lang="es-CL" dirty="0" err="1"/>
              <a:t>print</a:t>
            </a:r>
            <a:r>
              <a:rPr lang="es-CL" dirty="0"/>
              <a:t>("&gt; " + nombres[n])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5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# -*- </a:t>
            </a:r>
            <a:r>
              <a:rPr lang="es-CL" dirty="0" err="1"/>
              <a:t>coding</a:t>
            </a:r>
            <a:r>
              <a:rPr lang="es-CL" dirty="0"/>
              <a:t>: utf-8 -*-</a:t>
            </a:r>
          </a:p>
          <a:p>
            <a:endParaRPr lang="es-CL" dirty="0"/>
          </a:p>
          <a:p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numpy</a:t>
            </a:r>
            <a:r>
              <a:rPr lang="es-CL" dirty="0"/>
              <a:t> as </a:t>
            </a:r>
            <a:r>
              <a:rPr lang="es-CL" dirty="0" err="1"/>
              <a:t>np</a:t>
            </a:r>
            <a:endParaRPr lang="es-CL" dirty="0"/>
          </a:p>
          <a:p>
            <a:endParaRPr lang="es-CL" dirty="0"/>
          </a:p>
          <a:p>
            <a:r>
              <a:rPr lang="es-CL" dirty="0"/>
              <a:t>nombres = []</a:t>
            </a:r>
          </a:p>
          <a:p>
            <a:r>
              <a:rPr lang="es-CL" dirty="0" err="1"/>
              <a:t>paises</a:t>
            </a:r>
            <a:r>
              <a:rPr lang="es-CL" dirty="0"/>
              <a:t> = []</a:t>
            </a:r>
          </a:p>
          <a:p>
            <a:r>
              <a:rPr lang="es-CL" dirty="0"/>
              <a:t>contadores = </a:t>
            </a:r>
            <a:r>
              <a:rPr lang="es-CL" dirty="0" err="1"/>
              <a:t>np.zeros</a:t>
            </a:r>
            <a:r>
              <a:rPr lang="es-CL" dirty="0"/>
              <a:t>([10, 10])</a:t>
            </a:r>
          </a:p>
          <a:p>
            <a:endParaRPr lang="es-CL" dirty="0"/>
          </a:p>
          <a:p>
            <a:r>
              <a:rPr lang="es-CL" dirty="0" err="1"/>
              <a:t>maximo</a:t>
            </a:r>
            <a:r>
              <a:rPr lang="es-CL" dirty="0"/>
              <a:t> = []</a:t>
            </a:r>
          </a:p>
          <a:p>
            <a:endParaRPr lang="es-CL" dirty="0"/>
          </a:p>
          <a:p>
            <a:r>
              <a:rPr lang="es-CL" dirty="0"/>
              <a:t>nombre = input("Ingresa tu nombre (FIN para terminar): ")</a:t>
            </a:r>
          </a:p>
          <a:p>
            <a:r>
              <a:rPr lang="es-CL" dirty="0" err="1"/>
              <a:t>while</a:t>
            </a:r>
            <a:r>
              <a:rPr lang="es-CL" dirty="0"/>
              <a:t> nombre != "FIN":</a:t>
            </a:r>
          </a:p>
          <a:p>
            <a:r>
              <a:rPr lang="es-CL" dirty="0"/>
              <a:t>    </a:t>
            </a:r>
            <a:r>
              <a:rPr lang="es-CL" dirty="0" err="1"/>
              <a:t>pais</a:t>
            </a:r>
            <a:r>
              <a:rPr lang="es-CL" dirty="0"/>
              <a:t> = input("Ingresa país que visitaste: ")</a:t>
            </a:r>
          </a:p>
          <a:p>
            <a:r>
              <a:rPr lang="es-CL" dirty="0"/>
              <a:t>    </a:t>
            </a:r>
            <a:r>
              <a:rPr lang="es-CL" dirty="0" err="1"/>
              <a:t>year</a:t>
            </a:r>
            <a:r>
              <a:rPr lang="es-CL" dirty="0"/>
              <a:t> = </a:t>
            </a:r>
            <a:r>
              <a:rPr lang="es-CL" dirty="0" err="1"/>
              <a:t>float</a:t>
            </a:r>
            <a:r>
              <a:rPr lang="es-CL" dirty="0"/>
              <a:t>(input("En qué año visitaste " + </a:t>
            </a:r>
            <a:r>
              <a:rPr lang="es-CL" dirty="0" err="1"/>
              <a:t>pais</a:t>
            </a:r>
            <a:r>
              <a:rPr lang="es-CL" dirty="0"/>
              <a:t> + "? :"))</a:t>
            </a:r>
          </a:p>
          <a:p>
            <a:r>
              <a:rPr lang="es-CL" dirty="0"/>
              <a:t>    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pais</a:t>
            </a:r>
            <a:r>
              <a:rPr lang="es-CL" dirty="0"/>
              <a:t> in </a:t>
            </a:r>
            <a:r>
              <a:rPr lang="es-CL" dirty="0" err="1"/>
              <a:t>paises</a:t>
            </a:r>
            <a:r>
              <a:rPr lang="es-CL" dirty="0"/>
              <a:t>:</a:t>
            </a:r>
          </a:p>
          <a:p>
            <a:r>
              <a:rPr lang="es-CL" dirty="0"/>
              <a:t>        </a:t>
            </a:r>
            <a:r>
              <a:rPr lang="es-CL" dirty="0" err="1"/>
              <a:t>paises.append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    </a:t>
            </a:r>
            <a:r>
              <a:rPr lang="es-CL" dirty="0" err="1"/>
              <a:t>maximo.append</a:t>
            </a:r>
            <a:r>
              <a:rPr lang="es-CL" dirty="0"/>
              <a:t>(0)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nombre in nombres:</a:t>
            </a:r>
          </a:p>
          <a:p>
            <a:r>
              <a:rPr lang="es-CL" dirty="0"/>
              <a:t>        </a:t>
            </a:r>
            <a:r>
              <a:rPr lang="es-CL" dirty="0" err="1"/>
              <a:t>nombres.append</a:t>
            </a:r>
            <a:r>
              <a:rPr lang="es-CL" dirty="0"/>
              <a:t>(nombre)</a:t>
            </a:r>
          </a:p>
          <a:p>
            <a:endParaRPr lang="es-CL" dirty="0"/>
          </a:p>
          <a:p>
            <a:r>
              <a:rPr lang="es-CL" dirty="0"/>
              <a:t>    col = </a:t>
            </a:r>
            <a:r>
              <a:rPr lang="es-CL" dirty="0" err="1"/>
              <a:t>paises.index</a:t>
            </a:r>
            <a:r>
              <a:rPr lang="es-CL" dirty="0"/>
              <a:t>(</a:t>
            </a:r>
            <a:r>
              <a:rPr lang="es-CL" dirty="0" err="1"/>
              <a:t>pais</a:t>
            </a:r>
            <a:r>
              <a:rPr lang="es-CL" dirty="0"/>
              <a:t>)</a:t>
            </a:r>
          </a:p>
          <a:p>
            <a:r>
              <a:rPr lang="es-CL" dirty="0"/>
              <a:t>    fila = </a:t>
            </a:r>
            <a:r>
              <a:rPr lang="es-CL" dirty="0" err="1"/>
              <a:t>nombres.index</a:t>
            </a:r>
            <a:r>
              <a:rPr lang="es-CL" dirty="0"/>
              <a:t>(nombre)</a:t>
            </a:r>
          </a:p>
          <a:p>
            <a:r>
              <a:rPr lang="es-CL" dirty="0"/>
              <a:t>    contadores[col][fila] = contadores[col][fila] + 1</a:t>
            </a:r>
          </a:p>
          <a:p>
            <a:r>
              <a:rPr lang="es-CL" dirty="0"/>
              <a:t>    </a:t>
            </a:r>
            <a:r>
              <a:rPr lang="es-CL" dirty="0" err="1"/>
              <a:t>maximo</a:t>
            </a:r>
            <a:r>
              <a:rPr lang="es-CL" dirty="0"/>
              <a:t>[col] = </a:t>
            </a:r>
            <a:r>
              <a:rPr lang="es-CL" dirty="0" err="1"/>
              <a:t>maximo</a:t>
            </a:r>
            <a:r>
              <a:rPr lang="es-CL" dirty="0"/>
              <a:t>[col] + 1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nombre = input("Ingresa tu nombre (FIN para terminar): ")</a:t>
            </a:r>
          </a:p>
          <a:p>
            <a:endParaRPr lang="es-CL" dirty="0"/>
          </a:p>
          <a:p>
            <a:r>
              <a:rPr lang="es-CL" dirty="0"/>
              <a:t>m = </a:t>
            </a:r>
            <a:r>
              <a:rPr lang="es-CL" dirty="0" err="1"/>
              <a:t>max</a:t>
            </a:r>
            <a:r>
              <a:rPr lang="es-CL" dirty="0"/>
              <a:t>(</a:t>
            </a:r>
            <a:r>
              <a:rPr lang="es-CL" dirty="0" err="1"/>
              <a:t>maximo</a:t>
            </a:r>
            <a:r>
              <a:rPr lang="es-CL" dirty="0"/>
              <a:t>)</a:t>
            </a:r>
          </a:p>
          <a:p>
            <a:endParaRPr lang="es-CL" dirty="0"/>
          </a:p>
          <a:p>
            <a:r>
              <a:rPr lang="es-CL" dirty="0" err="1"/>
              <a:t>print</a:t>
            </a:r>
            <a:r>
              <a:rPr lang="es-CL" dirty="0"/>
              <a:t>("Países más visitados:")</a:t>
            </a:r>
          </a:p>
          <a:p>
            <a:r>
              <a:rPr lang="es-CL" dirty="0" err="1"/>
              <a:t>for</a:t>
            </a:r>
            <a:r>
              <a:rPr lang="es-CL" dirty="0"/>
              <a:t> i in </a:t>
            </a:r>
            <a:r>
              <a:rPr lang="es-CL" dirty="0" err="1"/>
              <a:t>range</a:t>
            </a:r>
            <a:r>
              <a:rPr lang="es-CL" dirty="0"/>
              <a:t>(</a:t>
            </a:r>
            <a:r>
              <a:rPr lang="es-CL" dirty="0" err="1"/>
              <a:t>len</a:t>
            </a:r>
            <a:r>
              <a:rPr lang="es-CL" dirty="0"/>
              <a:t>(</a:t>
            </a:r>
            <a:r>
              <a:rPr lang="es-CL" dirty="0" err="1"/>
              <a:t>maximo</a:t>
            </a:r>
            <a:r>
              <a:rPr lang="es-CL" dirty="0"/>
              <a:t>)):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 m == </a:t>
            </a:r>
            <a:r>
              <a:rPr lang="es-CL" dirty="0" err="1"/>
              <a:t>maximo</a:t>
            </a:r>
            <a:r>
              <a:rPr lang="es-CL" dirty="0"/>
              <a:t>[i]:</a:t>
            </a:r>
          </a:p>
          <a:p>
            <a:r>
              <a:rPr lang="es-CL" dirty="0"/>
              <a:t>        </a:t>
            </a:r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paises</a:t>
            </a:r>
            <a:r>
              <a:rPr lang="es-CL" dirty="0"/>
              <a:t>[i])</a:t>
            </a:r>
          </a:p>
          <a:p>
            <a:r>
              <a:rPr lang="es-CL" dirty="0"/>
              <a:t>        </a:t>
            </a:r>
          </a:p>
          <a:p>
            <a:r>
              <a:rPr lang="es-CL" dirty="0"/>
              <a:t>    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range</a:t>
            </a:r>
            <a:r>
              <a:rPr lang="es-CL" dirty="0"/>
              <a:t>(</a:t>
            </a:r>
            <a:r>
              <a:rPr lang="es-CL" dirty="0" err="1"/>
              <a:t>len</a:t>
            </a:r>
            <a:r>
              <a:rPr lang="es-CL" dirty="0"/>
              <a:t>(nombre)):</a:t>
            </a:r>
          </a:p>
          <a:p>
            <a:r>
              <a:rPr lang="es-CL" dirty="0"/>
              <a:t>            </a:t>
            </a:r>
            <a:r>
              <a:rPr lang="es-CL" dirty="0" err="1"/>
              <a:t>if</a:t>
            </a:r>
            <a:r>
              <a:rPr lang="es-CL" dirty="0"/>
              <a:t> contadores[i][n] &gt; 0:</a:t>
            </a:r>
          </a:p>
          <a:p>
            <a:r>
              <a:rPr lang="es-CL" dirty="0"/>
              <a:t>                </a:t>
            </a:r>
            <a:r>
              <a:rPr lang="es-CL" dirty="0" err="1"/>
              <a:t>print</a:t>
            </a:r>
            <a:r>
              <a:rPr lang="es-CL" dirty="0"/>
              <a:t>("&gt; " + nombres[n])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150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259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1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8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23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024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02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09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70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269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87" y="40085"/>
            <a:ext cx="2203861" cy="17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1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6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25-06-2017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1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6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Más 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Problemas cada vez más reales</a:t>
            </a:r>
          </a:p>
        </p:txBody>
      </p:sp>
    </p:spTree>
    <p:extLst>
      <p:ext uri="{BB962C8B-B14F-4D97-AF65-F5344CB8AC3E}">
        <p14:creationId xmlns:p14="http://schemas.microsoft.com/office/powerpoint/2010/main" val="19933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problema anterior era bien definido en términos de qué se tenía que lograr</a:t>
            </a:r>
          </a:p>
          <a:p>
            <a:r>
              <a:rPr lang="es-CL" dirty="0"/>
              <a:t>Pero a veces pasa que cambiar una sola palabra del enunciado cambia el sentido de lo que tienes que hacer</a:t>
            </a:r>
          </a:p>
        </p:txBody>
      </p:sp>
    </p:spTree>
    <p:extLst>
      <p:ext uri="{BB962C8B-B14F-4D97-AF65-F5344CB8AC3E}">
        <p14:creationId xmlns:p14="http://schemas.microsoft.com/office/powerpoint/2010/main" val="25648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te parece este problema?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Tú y tus amigos son fanáticos de los viajes</a:t>
            </a:r>
          </a:p>
          <a:p>
            <a:r>
              <a:rPr lang="es-CL" dirty="0"/>
              <a:t>Han visitado muchos países, en diferentes años</a:t>
            </a:r>
          </a:p>
          <a:p>
            <a:r>
              <a:rPr lang="es-CL" dirty="0"/>
              <a:t>¿Puedes crear un programa donde </a:t>
            </a:r>
            <a:r>
              <a:rPr lang="es-CL" strike="sngStrike" dirty="0"/>
              <a:t>uno de </a:t>
            </a:r>
            <a:r>
              <a:rPr lang="es-CL" dirty="0"/>
              <a:t>tus amigos puedan ingresar todos los países y los años de las visitas, y te diga cuál es el país favorito? (o sea, el más visitado)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31" y="1619573"/>
            <a:ext cx="6984569" cy="52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¡Escribe el programa!</a:t>
            </a:r>
          </a:p>
        </p:txBody>
      </p:sp>
    </p:spTree>
    <p:extLst>
      <p:ext uri="{BB962C8B-B14F-4D97-AF65-F5344CB8AC3E}">
        <p14:creationId xmlns:p14="http://schemas.microsoft.com/office/powerpoint/2010/main" val="20595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una palabra puede seguir cambiando un problema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78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te parece este problema?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Tú y tus amigos son fanáticos de los viajes</a:t>
            </a:r>
          </a:p>
          <a:p>
            <a:r>
              <a:rPr lang="es-CL" dirty="0"/>
              <a:t>Han visitado muchos países, en diferentes años</a:t>
            </a:r>
          </a:p>
          <a:p>
            <a:r>
              <a:rPr lang="es-CL" dirty="0"/>
              <a:t>¿Puedes crear un programa donde tus amigos puedan ingresar todos los países y los años de las visitas, y te diga cuál es el país favorito (o sea, el más visitado)  </a:t>
            </a:r>
            <a:r>
              <a:rPr lang="es-CL" sz="3600" b="1" dirty="0"/>
              <a:t>y quienes de tus amigos lo visitaron</a:t>
            </a:r>
            <a:r>
              <a:rPr lang="es-CL" dirty="0"/>
              <a:t>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3" y="446153"/>
            <a:ext cx="6529137" cy="64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Consideraciones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Fíjate que en este caso, ya no te sirve solamente almacenar el país o el nombre de tu amigo</a:t>
            </a:r>
          </a:p>
          <a:p>
            <a:r>
              <a:rPr lang="es-CL" dirty="0"/>
              <a:t>De alguna forma </a:t>
            </a:r>
            <a:r>
              <a:rPr lang="es-CL" sz="3200" b="1" dirty="0"/>
              <a:t>DEBES</a:t>
            </a:r>
            <a:r>
              <a:rPr lang="es-CL" sz="3200" dirty="0"/>
              <a:t> </a:t>
            </a:r>
            <a:r>
              <a:rPr lang="es-CL" dirty="0"/>
              <a:t>almacenar ambos datos (para después poder recordarlos e informar el resultado final)</a:t>
            </a:r>
          </a:p>
        </p:txBody>
      </p:sp>
    </p:spTree>
    <p:extLst>
      <p:ext uri="{BB962C8B-B14F-4D97-AF65-F5344CB8AC3E}">
        <p14:creationId xmlns:p14="http://schemas.microsoft.com/office/powerpoint/2010/main" val="565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</a:t>
            </a:r>
          </a:p>
        </p:txBody>
      </p:sp>
      <p:grpSp>
        <p:nvGrpSpPr>
          <p:cNvPr id="64" name="Grupo 63"/>
          <p:cNvGrpSpPr/>
          <p:nvPr/>
        </p:nvGrpSpPr>
        <p:grpSpPr>
          <a:xfrm>
            <a:off x="5441194" y="1405323"/>
            <a:ext cx="5912606" cy="1071230"/>
            <a:chOff x="5441194" y="1405323"/>
            <a:chExt cx="5912606" cy="1071230"/>
          </a:xfrm>
        </p:grpSpPr>
        <p:grpSp>
          <p:nvGrpSpPr>
            <p:cNvPr id="63" name="Grupo 62"/>
            <p:cNvGrpSpPr/>
            <p:nvPr/>
          </p:nvGrpSpPr>
          <p:grpSpPr>
            <a:xfrm>
              <a:off x="5495436" y="1825625"/>
              <a:ext cx="5858364" cy="650928"/>
              <a:chOff x="5495436" y="1825625"/>
              <a:chExt cx="5858364" cy="650928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5495436" y="182562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6471830" y="182562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7448224" y="182562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8424618" y="182562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9401012" y="182562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0377406" y="182562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1" name="CuadroTexto 10"/>
            <p:cNvSpPr txBox="1"/>
            <p:nvPr/>
          </p:nvSpPr>
          <p:spPr>
            <a:xfrm>
              <a:off x="5441194" y="1405323"/>
              <a:ext cx="2495227" cy="37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países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5495436" y="2649741"/>
            <a:ext cx="5858364" cy="3235982"/>
            <a:chOff x="5495436" y="2649741"/>
            <a:chExt cx="5858364" cy="3235982"/>
          </a:xfrm>
        </p:grpSpPr>
        <p:grpSp>
          <p:nvGrpSpPr>
            <p:cNvPr id="23" name="Grupo 22"/>
            <p:cNvGrpSpPr/>
            <p:nvPr/>
          </p:nvGrpSpPr>
          <p:grpSpPr>
            <a:xfrm>
              <a:off x="5495436" y="2649741"/>
              <a:ext cx="5858364" cy="650928"/>
              <a:chOff x="5495436" y="2649741"/>
              <a:chExt cx="5858364" cy="650928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549543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6471830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7448224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8424618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9401012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37740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5495436" y="3297716"/>
              <a:ext cx="5858364" cy="650928"/>
              <a:chOff x="5495436" y="2649741"/>
              <a:chExt cx="5858364" cy="650928"/>
            </a:xfrm>
          </p:grpSpPr>
          <p:sp>
            <p:nvSpPr>
              <p:cNvPr id="28" name="Rectángulo 27"/>
              <p:cNvSpPr/>
              <p:nvPr/>
            </p:nvSpPr>
            <p:spPr>
              <a:xfrm>
                <a:off x="549543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6471830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7448224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8424618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9401012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1037740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5495436" y="3938895"/>
              <a:ext cx="5858364" cy="650928"/>
              <a:chOff x="5495436" y="2649741"/>
              <a:chExt cx="5858364" cy="650928"/>
            </a:xfrm>
          </p:grpSpPr>
          <p:sp>
            <p:nvSpPr>
              <p:cNvPr id="37" name="Rectángulo 36"/>
              <p:cNvSpPr/>
              <p:nvPr/>
            </p:nvSpPr>
            <p:spPr>
              <a:xfrm>
                <a:off x="549543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6471830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7448224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8424618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1" name="Rectángulo 40"/>
              <p:cNvSpPr/>
              <p:nvPr/>
            </p:nvSpPr>
            <p:spPr>
              <a:xfrm>
                <a:off x="9401012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1037740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5495436" y="4586870"/>
              <a:ext cx="5858364" cy="650928"/>
              <a:chOff x="5495436" y="2649741"/>
              <a:chExt cx="5858364" cy="650928"/>
            </a:xfrm>
          </p:grpSpPr>
          <p:sp>
            <p:nvSpPr>
              <p:cNvPr id="46" name="Rectángulo 45"/>
              <p:cNvSpPr/>
              <p:nvPr/>
            </p:nvSpPr>
            <p:spPr>
              <a:xfrm>
                <a:off x="549543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6471830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7448224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8424618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9401012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1" name="Rectángulo 50"/>
              <p:cNvSpPr/>
              <p:nvPr/>
            </p:nvSpPr>
            <p:spPr>
              <a:xfrm>
                <a:off x="1037740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5495436" y="5234795"/>
              <a:ext cx="5858364" cy="650928"/>
              <a:chOff x="5495436" y="2649741"/>
              <a:chExt cx="5858364" cy="650928"/>
            </a:xfrm>
          </p:grpSpPr>
          <p:sp>
            <p:nvSpPr>
              <p:cNvPr id="55" name="Rectángulo 54"/>
              <p:cNvSpPr/>
              <p:nvPr/>
            </p:nvSpPr>
            <p:spPr>
              <a:xfrm>
                <a:off x="549543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6" name="Rectángulo 55"/>
              <p:cNvSpPr/>
              <p:nvPr/>
            </p:nvSpPr>
            <p:spPr>
              <a:xfrm>
                <a:off x="6471830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7" name="Rectángulo 56"/>
              <p:cNvSpPr/>
              <p:nvPr/>
            </p:nvSpPr>
            <p:spPr>
              <a:xfrm>
                <a:off x="7448224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8" name="Rectángulo 57"/>
              <p:cNvSpPr/>
              <p:nvPr/>
            </p:nvSpPr>
            <p:spPr>
              <a:xfrm>
                <a:off x="8424618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9401012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10377406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20" name="Rectángulo 19"/>
          <p:cNvSpPr/>
          <p:nvPr/>
        </p:nvSpPr>
        <p:spPr>
          <a:xfrm>
            <a:off x="7263534" y="1628053"/>
            <a:ext cx="1345774" cy="3123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5" name="Grupo 64"/>
          <p:cNvGrpSpPr/>
          <p:nvPr/>
        </p:nvGrpSpPr>
        <p:grpSpPr>
          <a:xfrm>
            <a:off x="3844866" y="2577559"/>
            <a:ext cx="1447183" cy="3308164"/>
            <a:chOff x="3844866" y="2577559"/>
            <a:chExt cx="1447183" cy="3308164"/>
          </a:xfrm>
        </p:grpSpPr>
        <p:sp>
          <p:nvSpPr>
            <p:cNvPr id="19" name="CuadroTexto 18"/>
            <p:cNvSpPr txBox="1"/>
            <p:nvPr/>
          </p:nvSpPr>
          <p:spPr>
            <a:xfrm rot="16200000">
              <a:off x="2783232" y="3639193"/>
              <a:ext cx="2495227" cy="37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/>
                <a:t>nombres</a:t>
              </a:r>
            </a:p>
          </p:txBody>
        </p:sp>
        <p:grpSp>
          <p:nvGrpSpPr>
            <p:cNvPr id="62" name="Grupo 61"/>
            <p:cNvGrpSpPr/>
            <p:nvPr/>
          </p:nvGrpSpPr>
          <p:grpSpPr>
            <a:xfrm>
              <a:off x="4315655" y="2649741"/>
              <a:ext cx="976394" cy="3235982"/>
              <a:chOff x="4315655" y="2649741"/>
              <a:chExt cx="976394" cy="3235982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4315655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4315655" y="3297716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4315655" y="393889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4315655" y="4586870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4" name="Rectángulo 53"/>
              <p:cNvSpPr/>
              <p:nvPr/>
            </p:nvSpPr>
            <p:spPr>
              <a:xfrm>
                <a:off x="4315655" y="523479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66" name="Rectángulo 65"/>
          <p:cNvSpPr/>
          <p:nvPr/>
        </p:nvSpPr>
        <p:spPr>
          <a:xfrm>
            <a:off x="4199354" y="3784332"/>
            <a:ext cx="4409953" cy="953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Llamada rectangular 67"/>
          <p:cNvSpPr/>
          <p:nvPr/>
        </p:nvSpPr>
        <p:spPr>
          <a:xfrm>
            <a:off x="556663" y="3623180"/>
            <a:ext cx="2955235" cy="2827648"/>
          </a:xfrm>
          <a:prstGeom prst="wedgeRectCallout">
            <a:avLst>
              <a:gd name="adj1" fmla="val 192977"/>
              <a:gd name="adj2" fmla="val -302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En la intersección se almacenará el dato que corresponde al nombre y país</a:t>
            </a:r>
          </a:p>
        </p:txBody>
      </p:sp>
    </p:spTree>
    <p:extLst>
      <p:ext uri="{BB962C8B-B14F-4D97-AF65-F5344CB8AC3E}">
        <p14:creationId xmlns:p14="http://schemas.microsoft.com/office/powerpoint/2010/main" val="160078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6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se hace eso en Python?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Ya sabes que cuando se tienen una lista, una de las cosas que se puede poner dentro de la lista es otra lista: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52866" y="3485029"/>
            <a:ext cx="494237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6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Imagínatelo así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171607"/>
            <a:ext cx="10515600" cy="1005356"/>
          </a:xfrm>
        </p:spPr>
        <p:txBody>
          <a:bodyPr/>
          <a:lstStyle/>
          <a:p>
            <a:r>
              <a:rPr lang="es-CL" dirty="0"/>
              <a:t>Parece una matriz de 3 filas y 2 columnas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882452" y="2021440"/>
            <a:ext cx="3583032" cy="1443806"/>
            <a:chOff x="3777521" y="2740968"/>
            <a:chExt cx="3583032" cy="1443806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3777521" y="2740968"/>
              <a:ext cx="3583032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lista = [    ,     ]</a:t>
              </a:r>
              <a:endPara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 rot="5400000">
              <a:off x="5086932" y="3266894"/>
              <a:ext cx="137409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kumimoji="0" lang="es-CL" alt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 rot="5400000">
              <a:off x="5994818" y="3256890"/>
              <a:ext cx="137409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s-CL" altLang="es-CL" sz="2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kumimoji="0" lang="es-CL" altLang="es-CL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es-CL" altLang="es-CL" sz="2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kumimoji="0" lang="es-CL" altLang="es-CL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es-CL" altLang="es-CL" sz="2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kumimoji="0" lang="es-CL" altLang="es-CL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s-CL" altLang="es-C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5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funcionaría en el problema?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pSp>
        <p:nvGrpSpPr>
          <p:cNvPr id="57" name="Grupo 56"/>
          <p:cNvGrpSpPr/>
          <p:nvPr/>
        </p:nvGrpSpPr>
        <p:grpSpPr>
          <a:xfrm>
            <a:off x="3184105" y="2650522"/>
            <a:ext cx="5823790" cy="3526441"/>
            <a:chOff x="3844866" y="1405323"/>
            <a:chExt cx="7508934" cy="4480400"/>
          </a:xfrm>
        </p:grpSpPr>
        <p:grpSp>
          <p:nvGrpSpPr>
            <p:cNvPr id="4" name="Grupo 3"/>
            <p:cNvGrpSpPr/>
            <p:nvPr/>
          </p:nvGrpSpPr>
          <p:grpSpPr>
            <a:xfrm>
              <a:off x="5441194" y="1405323"/>
              <a:ext cx="5912606" cy="1071230"/>
              <a:chOff x="5441194" y="1405323"/>
              <a:chExt cx="5912606" cy="1071230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5495436" y="1825625"/>
                <a:ext cx="5858364" cy="650928"/>
                <a:chOff x="5495436" y="1825625"/>
                <a:chExt cx="5858364" cy="650928"/>
              </a:xfrm>
            </p:grpSpPr>
            <p:sp>
              <p:nvSpPr>
                <p:cNvPr id="7" name="Rectángulo 6"/>
                <p:cNvSpPr/>
                <p:nvPr/>
              </p:nvSpPr>
              <p:spPr>
                <a:xfrm>
                  <a:off x="549543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" name="Rectángulo 7"/>
                <p:cNvSpPr/>
                <p:nvPr/>
              </p:nvSpPr>
              <p:spPr>
                <a:xfrm>
                  <a:off x="6471830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7448224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8424618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9401012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1037740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6" name="CuadroTexto 5"/>
              <p:cNvSpPr txBox="1"/>
              <p:nvPr/>
            </p:nvSpPr>
            <p:spPr>
              <a:xfrm>
                <a:off x="5441194" y="1405323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países</a:t>
                </a:r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5495436" y="2649741"/>
              <a:ext cx="5858364" cy="3235982"/>
              <a:chOff x="5495436" y="2649741"/>
              <a:chExt cx="5858364" cy="3235982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5495436" y="2649741"/>
                <a:ext cx="5858364" cy="650928"/>
                <a:chOff x="5495436" y="2649741"/>
                <a:chExt cx="5858364" cy="650928"/>
              </a:xfrm>
            </p:grpSpPr>
            <p:sp>
              <p:nvSpPr>
                <p:cNvPr id="43" name="Rectángulo 42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5" name="Grupo 14"/>
              <p:cNvGrpSpPr/>
              <p:nvPr/>
            </p:nvGrpSpPr>
            <p:grpSpPr>
              <a:xfrm>
                <a:off x="5495436" y="3297716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7" name="Rectángulo 36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495436" y="39388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1" name="Rectángulo 30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" name="Rectángulo 31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495436" y="4586870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5" name="Rectángulo 24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6" name="Rectángulo 25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5495436" y="52347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19" name="Rectángulo 18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0" name="Rectángulo 19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49" name="Grupo 48"/>
            <p:cNvGrpSpPr/>
            <p:nvPr/>
          </p:nvGrpSpPr>
          <p:grpSpPr>
            <a:xfrm>
              <a:off x="3844866" y="2577559"/>
              <a:ext cx="1447183" cy="3308164"/>
              <a:chOff x="3844866" y="2577559"/>
              <a:chExt cx="1447183" cy="3308164"/>
            </a:xfrm>
          </p:grpSpPr>
          <p:sp>
            <p:nvSpPr>
              <p:cNvPr id="50" name="CuadroTexto 49"/>
              <p:cNvSpPr txBox="1"/>
              <p:nvPr/>
            </p:nvSpPr>
            <p:spPr>
              <a:xfrm rot="16200000">
                <a:off x="2783232" y="3639193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nombres</a:t>
                </a:r>
              </a:p>
            </p:txBody>
          </p:sp>
          <p:grpSp>
            <p:nvGrpSpPr>
              <p:cNvPr id="51" name="Grupo 50"/>
              <p:cNvGrpSpPr/>
              <p:nvPr/>
            </p:nvGrpSpPr>
            <p:grpSpPr>
              <a:xfrm>
                <a:off x="4315655" y="2649741"/>
                <a:ext cx="976394" cy="3235982"/>
                <a:chOff x="4315655" y="2649741"/>
                <a:chExt cx="976394" cy="3235982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58" name="Llamada rectangular 57"/>
          <p:cNvSpPr/>
          <p:nvPr/>
        </p:nvSpPr>
        <p:spPr>
          <a:xfrm>
            <a:off x="6736075" y="608989"/>
            <a:ext cx="5269689" cy="1596382"/>
          </a:xfrm>
          <a:prstGeom prst="wedgeRectCallout">
            <a:avLst>
              <a:gd name="adj1" fmla="val -76565"/>
              <a:gd name="adj2" fmla="val 753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# una lista inicialmente vacía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paises</a:t>
            </a: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 ]</a:t>
            </a:r>
            <a:endParaRPr lang="es-CL" altLang="es-CL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" name="Llamada rectangular 60"/>
          <p:cNvSpPr/>
          <p:nvPr/>
        </p:nvSpPr>
        <p:spPr>
          <a:xfrm>
            <a:off x="838199" y="2200697"/>
            <a:ext cx="2780181" cy="1073634"/>
          </a:xfrm>
          <a:prstGeom prst="wedgeRectCallout">
            <a:avLst>
              <a:gd name="adj1" fmla="val 38280"/>
              <a:gd name="adj2" fmla="val 6781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nombres = [ ]</a:t>
            </a:r>
            <a:endParaRPr lang="es-CL" altLang="es-CL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" name="Llamada rectangular 62"/>
          <p:cNvSpPr/>
          <p:nvPr/>
        </p:nvSpPr>
        <p:spPr>
          <a:xfrm>
            <a:off x="9550400" y="4419600"/>
            <a:ext cx="2182036" cy="2183392"/>
          </a:xfrm>
          <a:prstGeom prst="wedgeRectCallout">
            <a:avLst>
              <a:gd name="adj1" fmla="val -103209"/>
              <a:gd name="adj2" fmla="val -146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Una lista de listas donde almacenarás los datos</a:t>
            </a:r>
          </a:p>
        </p:txBody>
      </p:sp>
    </p:spTree>
    <p:extLst>
      <p:ext uri="{BB962C8B-B14F-4D97-AF65-F5344CB8AC3E}">
        <p14:creationId xmlns:p14="http://schemas.microsoft.com/office/powerpoint/2010/main" val="22496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Recordemos el problema anterior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Imagina que YA tienes una lista con elementos</a:t>
            </a:r>
          </a:p>
          <a:p>
            <a:r>
              <a:rPr lang="es-CL" dirty="0"/>
              <a:t>Y quieres saber cuántos elementos hay en la lista (y que cumplen cierta condición)</a:t>
            </a:r>
          </a:p>
          <a:p>
            <a:pPr lvl="1"/>
            <a:r>
              <a:rPr lang="es-CL" dirty="0"/>
              <a:t>Por ejemplo, que sean mayores que 30</a:t>
            </a:r>
          </a:p>
        </p:txBody>
      </p:sp>
    </p:spTree>
    <p:extLst>
      <p:ext uri="{BB962C8B-B14F-4D97-AF65-F5344CB8AC3E}">
        <p14:creationId xmlns:p14="http://schemas.microsoft.com/office/powerpoint/2010/main" val="982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debes hacer cuando lees un país?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pSp>
        <p:nvGrpSpPr>
          <p:cNvPr id="4" name="Grupo 3"/>
          <p:cNvGrpSpPr/>
          <p:nvPr/>
        </p:nvGrpSpPr>
        <p:grpSpPr>
          <a:xfrm>
            <a:off x="4821664" y="2785459"/>
            <a:ext cx="5823790" cy="3526441"/>
            <a:chOff x="3844866" y="1405323"/>
            <a:chExt cx="7508934" cy="4480400"/>
          </a:xfrm>
        </p:grpSpPr>
        <p:grpSp>
          <p:nvGrpSpPr>
            <p:cNvPr id="5" name="Grupo 4"/>
            <p:cNvGrpSpPr/>
            <p:nvPr/>
          </p:nvGrpSpPr>
          <p:grpSpPr>
            <a:xfrm>
              <a:off x="5441194" y="1405323"/>
              <a:ext cx="5912606" cy="1071230"/>
              <a:chOff x="5441194" y="1405323"/>
              <a:chExt cx="5912606" cy="107123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5495436" y="1825625"/>
                <a:ext cx="5858364" cy="650928"/>
                <a:chOff x="5495436" y="1825625"/>
                <a:chExt cx="5858364" cy="650928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549543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6471830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7448224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8424618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9401012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1037740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51" name="CuadroTexto 50"/>
              <p:cNvSpPr txBox="1"/>
              <p:nvPr/>
            </p:nvSpPr>
            <p:spPr>
              <a:xfrm>
                <a:off x="5441194" y="1405323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países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95436" y="2649741"/>
              <a:ext cx="5858364" cy="3235982"/>
              <a:chOff x="5495436" y="2649741"/>
              <a:chExt cx="5858364" cy="3235982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5495436" y="2649741"/>
                <a:ext cx="5858364" cy="650928"/>
                <a:chOff x="5495436" y="2649741"/>
                <a:chExt cx="5858364" cy="650928"/>
              </a:xfrm>
            </p:grpSpPr>
            <p:sp>
              <p:nvSpPr>
                <p:cNvPr id="44" name="Rectángulo 43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495436" y="3297716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8" name="Rectángulo 37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495436" y="39388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5495436" y="4586870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5495436" y="52347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3844866" y="2577559"/>
              <a:ext cx="1447183" cy="3308164"/>
              <a:chOff x="3844866" y="2577559"/>
              <a:chExt cx="1447183" cy="3308164"/>
            </a:xfrm>
          </p:grpSpPr>
          <p:sp>
            <p:nvSpPr>
              <p:cNvPr id="8" name="CuadroTexto 7"/>
              <p:cNvSpPr txBox="1"/>
              <p:nvPr/>
            </p:nvSpPr>
            <p:spPr>
              <a:xfrm rot="16200000">
                <a:off x="2783232" y="3639193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nombres</a:t>
                </a: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4315655" y="2649741"/>
                <a:ext cx="976394" cy="3235982"/>
                <a:chOff x="4315655" y="2649741"/>
                <a:chExt cx="976394" cy="3235982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58" name="Llamada rectangular 57"/>
          <p:cNvSpPr/>
          <p:nvPr/>
        </p:nvSpPr>
        <p:spPr>
          <a:xfrm>
            <a:off x="1118200" y="2785458"/>
            <a:ext cx="2955235" cy="3255577"/>
          </a:xfrm>
          <a:prstGeom prst="wedgeRectCallout">
            <a:avLst>
              <a:gd name="adj1" fmla="val 110804"/>
              <a:gd name="adj2" fmla="val -3995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Debes descubrir si el país ya está en la lista.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Si es que ya está, no hagas nada. 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Si es que no está, agrégalo al final.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0645454" y="3116271"/>
            <a:ext cx="757273" cy="512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51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Pero, ¿qué pasa con la matriz?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pSp>
        <p:nvGrpSpPr>
          <p:cNvPr id="59" name="Grupo 58"/>
          <p:cNvGrpSpPr/>
          <p:nvPr/>
        </p:nvGrpSpPr>
        <p:grpSpPr>
          <a:xfrm>
            <a:off x="838200" y="1825625"/>
            <a:ext cx="6581063" cy="3526441"/>
            <a:chOff x="838200" y="1825625"/>
            <a:chExt cx="6581063" cy="3526441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1825625"/>
              <a:ext cx="5823790" cy="3526441"/>
              <a:chOff x="3844866" y="1405323"/>
              <a:chExt cx="7508934" cy="4480400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5441194" y="1405323"/>
                <a:ext cx="5912606" cy="1071230"/>
                <a:chOff x="5441194" y="1405323"/>
                <a:chExt cx="5912606" cy="1071230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>
                  <a:off x="5495436" y="1825625"/>
                  <a:ext cx="5858364" cy="650928"/>
                  <a:chOff x="5495436" y="1825625"/>
                  <a:chExt cx="5858364" cy="650928"/>
                </a:xfrm>
              </p:grpSpPr>
              <p:sp>
                <p:nvSpPr>
                  <p:cNvPr id="52" name="Rectángulo 51"/>
                  <p:cNvSpPr/>
                  <p:nvPr/>
                </p:nvSpPr>
                <p:spPr>
                  <a:xfrm>
                    <a:off x="5495436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3" name="Rectángulo 52"/>
                  <p:cNvSpPr/>
                  <p:nvPr/>
                </p:nvSpPr>
                <p:spPr>
                  <a:xfrm>
                    <a:off x="6471830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4" name="Rectángulo 53"/>
                  <p:cNvSpPr/>
                  <p:nvPr/>
                </p:nvSpPr>
                <p:spPr>
                  <a:xfrm>
                    <a:off x="7448224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5" name="Rectángulo 54"/>
                  <p:cNvSpPr/>
                  <p:nvPr/>
                </p:nvSpPr>
                <p:spPr>
                  <a:xfrm>
                    <a:off x="8424618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6" name="Rectángulo 55"/>
                  <p:cNvSpPr/>
                  <p:nvPr/>
                </p:nvSpPr>
                <p:spPr>
                  <a:xfrm>
                    <a:off x="9401012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>
                    <a:off x="10377406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sp>
              <p:nvSpPr>
                <p:cNvPr id="51" name="CuadroTexto 50"/>
                <p:cNvSpPr txBox="1"/>
                <p:nvPr/>
              </p:nvSpPr>
              <p:spPr>
                <a:xfrm>
                  <a:off x="5441194" y="1405323"/>
                  <a:ext cx="2495227" cy="371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dirty="0"/>
                    <a:t>países</a:t>
                  </a:r>
                </a:p>
              </p:txBody>
            </p:sp>
          </p:grpSp>
          <p:grpSp>
            <p:nvGrpSpPr>
              <p:cNvPr id="6" name="Grupo 5"/>
              <p:cNvGrpSpPr/>
              <p:nvPr/>
            </p:nvGrpSpPr>
            <p:grpSpPr>
              <a:xfrm>
                <a:off x="5495436" y="2649741"/>
                <a:ext cx="5858364" cy="3235982"/>
                <a:chOff x="5495436" y="2649741"/>
                <a:chExt cx="5858364" cy="3235982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5495436" y="2649741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44" name="Rectángulo 43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5" name="Rectángulo 44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6" name="Rectángulo 45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7" name="Rectángulo 46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8" name="Rectángulo 47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9" name="Rectángulo 48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6" name="Grupo 15"/>
                <p:cNvGrpSpPr/>
                <p:nvPr/>
              </p:nvGrpSpPr>
              <p:grpSpPr>
                <a:xfrm>
                  <a:off x="5495436" y="3297716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0" name="Rectángulo 39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1" name="Rectángulo 40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2" name="Rectángulo 41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3" name="Rectángulo 42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7" name="Grupo 16"/>
                <p:cNvGrpSpPr/>
                <p:nvPr/>
              </p:nvGrpSpPr>
              <p:grpSpPr>
                <a:xfrm>
                  <a:off x="5495436" y="3938895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32" name="Rectángulo 31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3" name="Rectángulo 32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4" name="Rectángulo 33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5" name="Rectángulo 34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6" name="Rectángulo 35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7" name="Rectángulo 36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8" name="Grupo 17"/>
                <p:cNvGrpSpPr/>
                <p:nvPr/>
              </p:nvGrpSpPr>
              <p:grpSpPr>
                <a:xfrm>
                  <a:off x="5495436" y="4586870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26" name="Rectángulo 25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7" name="Rectángulo 26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8" name="Rectángulo 27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9" name="Rectángulo 28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0" name="Rectángulo 29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1" name="Rectángulo 30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9" name="Grupo 18"/>
                <p:cNvGrpSpPr/>
                <p:nvPr/>
              </p:nvGrpSpPr>
              <p:grpSpPr>
                <a:xfrm>
                  <a:off x="5495436" y="5234795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20" name="Rectángulo 19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1" name="Rectángulo 20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4" name="Rectángulo 23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5" name="Rectángulo 24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grpSp>
            <p:nvGrpSpPr>
              <p:cNvPr id="7" name="Grupo 6"/>
              <p:cNvGrpSpPr/>
              <p:nvPr/>
            </p:nvGrpSpPr>
            <p:grpSpPr>
              <a:xfrm>
                <a:off x="3844866" y="2577559"/>
                <a:ext cx="1447183" cy="3308164"/>
                <a:chOff x="3844866" y="2577559"/>
                <a:chExt cx="1447183" cy="3308164"/>
              </a:xfrm>
            </p:grpSpPr>
            <p:sp>
              <p:nvSpPr>
                <p:cNvPr id="8" name="CuadroTexto 7"/>
                <p:cNvSpPr txBox="1"/>
                <p:nvPr/>
              </p:nvSpPr>
              <p:spPr>
                <a:xfrm rot="16200000">
                  <a:off x="2783232" y="3639193"/>
                  <a:ext cx="2495227" cy="371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CL" dirty="0"/>
                    <a:t>nombres</a:t>
                  </a:r>
                </a:p>
              </p:txBody>
            </p:sp>
            <p:grpSp>
              <p:nvGrpSpPr>
                <p:cNvPr id="9" name="Grupo 8"/>
                <p:cNvGrpSpPr/>
                <p:nvPr/>
              </p:nvGrpSpPr>
              <p:grpSpPr>
                <a:xfrm>
                  <a:off x="4315655" y="2649741"/>
                  <a:ext cx="976394" cy="3235982"/>
                  <a:chOff x="4315655" y="2649741"/>
                  <a:chExt cx="976394" cy="3235982"/>
                </a:xfrm>
              </p:grpSpPr>
              <p:sp>
                <p:nvSpPr>
                  <p:cNvPr id="10" name="Rectángulo 9"/>
                  <p:cNvSpPr/>
                  <p:nvPr/>
                </p:nvSpPr>
                <p:spPr>
                  <a:xfrm>
                    <a:off x="4315655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" name="Rectángulo 10"/>
                  <p:cNvSpPr/>
                  <p:nvPr/>
                </p:nvSpPr>
                <p:spPr>
                  <a:xfrm>
                    <a:off x="4315655" y="3297716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2" name="Rectángulo 11"/>
                  <p:cNvSpPr/>
                  <p:nvPr/>
                </p:nvSpPr>
                <p:spPr>
                  <a:xfrm>
                    <a:off x="4315655" y="393889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" name="Rectángulo 12"/>
                  <p:cNvSpPr/>
                  <p:nvPr/>
                </p:nvSpPr>
                <p:spPr>
                  <a:xfrm>
                    <a:off x="4315655" y="4586870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" name="Rectángulo 13"/>
                  <p:cNvSpPr/>
                  <p:nvPr/>
                </p:nvSpPr>
                <p:spPr>
                  <a:xfrm>
                    <a:off x="4315655" y="523479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</p:grpSp>
        <p:sp>
          <p:nvSpPr>
            <p:cNvPr id="58" name="Rectángulo 57"/>
            <p:cNvSpPr/>
            <p:nvPr/>
          </p:nvSpPr>
          <p:spPr>
            <a:xfrm>
              <a:off x="6661990" y="2156437"/>
              <a:ext cx="757273" cy="5123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6529016" y="2748271"/>
            <a:ext cx="1145948" cy="2783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Llamada rectangular 60"/>
          <p:cNvSpPr/>
          <p:nvPr/>
        </p:nvSpPr>
        <p:spPr>
          <a:xfrm>
            <a:off x="8931327" y="2412604"/>
            <a:ext cx="2955235" cy="3255577"/>
          </a:xfrm>
          <a:prstGeom prst="wedgeRectCallout">
            <a:avLst>
              <a:gd name="adj1" fmla="val -89049"/>
              <a:gd name="adj2" fmla="val 88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Antes de comenzar a leer, vamos a crear suficiente espacio para almacenar todos los datos que necesitemos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6661990" y="2805084"/>
            <a:ext cx="757273" cy="2546982"/>
            <a:chOff x="6661990" y="2805084"/>
            <a:chExt cx="757273" cy="2546982"/>
          </a:xfrm>
        </p:grpSpPr>
        <p:sp>
          <p:nvSpPr>
            <p:cNvPr id="62" name="Rectángulo 61"/>
            <p:cNvSpPr/>
            <p:nvPr/>
          </p:nvSpPr>
          <p:spPr>
            <a:xfrm>
              <a:off x="6661990" y="2805084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6661990" y="3315093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6661990" y="3819753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6661990" y="4329763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6661990" y="4839733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6456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 equivalente pasa con los nombres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4" name="Grupo 3"/>
          <p:cNvGrpSpPr/>
          <p:nvPr/>
        </p:nvGrpSpPr>
        <p:grpSpPr>
          <a:xfrm>
            <a:off x="2884302" y="1825625"/>
            <a:ext cx="5823790" cy="3526441"/>
            <a:chOff x="3844866" y="1405323"/>
            <a:chExt cx="7508934" cy="4480400"/>
          </a:xfrm>
        </p:grpSpPr>
        <p:grpSp>
          <p:nvGrpSpPr>
            <p:cNvPr id="5" name="Grupo 4"/>
            <p:cNvGrpSpPr/>
            <p:nvPr/>
          </p:nvGrpSpPr>
          <p:grpSpPr>
            <a:xfrm>
              <a:off x="5441194" y="1405323"/>
              <a:ext cx="5912606" cy="1071230"/>
              <a:chOff x="5441194" y="1405323"/>
              <a:chExt cx="5912606" cy="107123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5495436" y="1825625"/>
                <a:ext cx="5858364" cy="650928"/>
                <a:chOff x="5495436" y="1825625"/>
                <a:chExt cx="5858364" cy="650928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549543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6471830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7448224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8424618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9401012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1037740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51" name="CuadroTexto 50"/>
              <p:cNvSpPr txBox="1"/>
              <p:nvPr/>
            </p:nvSpPr>
            <p:spPr>
              <a:xfrm>
                <a:off x="5441194" y="1405323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países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95436" y="2649741"/>
              <a:ext cx="5858364" cy="3235982"/>
              <a:chOff x="5495436" y="2649741"/>
              <a:chExt cx="5858364" cy="3235982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5495436" y="2649741"/>
                <a:ext cx="5858364" cy="650928"/>
                <a:chOff x="5495436" y="2649741"/>
                <a:chExt cx="5858364" cy="650928"/>
              </a:xfrm>
            </p:grpSpPr>
            <p:sp>
              <p:nvSpPr>
                <p:cNvPr id="44" name="Rectángulo 43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495436" y="3297716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8" name="Rectángulo 37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495436" y="39388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5495436" y="4586870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5495436" y="52347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3844866" y="2577559"/>
              <a:ext cx="1447183" cy="3308164"/>
              <a:chOff x="3844866" y="2577559"/>
              <a:chExt cx="1447183" cy="3308164"/>
            </a:xfrm>
          </p:grpSpPr>
          <p:sp>
            <p:nvSpPr>
              <p:cNvPr id="8" name="CuadroTexto 7"/>
              <p:cNvSpPr txBox="1"/>
              <p:nvPr/>
            </p:nvSpPr>
            <p:spPr>
              <a:xfrm rot="16200000">
                <a:off x="2783232" y="3639193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nombres</a:t>
                </a: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4315655" y="2649741"/>
                <a:ext cx="976394" cy="3235982"/>
                <a:chOff x="4315655" y="2649741"/>
                <a:chExt cx="976394" cy="3235982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58" name="Rectángulo 57"/>
          <p:cNvSpPr/>
          <p:nvPr/>
        </p:nvSpPr>
        <p:spPr>
          <a:xfrm>
            <a:off x="3249437" y="5352066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6" name="Grupo 65"/>
          <p:cNvGrpSpPr/>
          <p:nvPr/>
        </p:nvGrpSpPr>
        <p:grpSpPr>
          <a:xfrm>
            <a:off x="4164453" y="5358872"/>
            <a:ext cx="4543639" cy="512333"/>
            <a:chOff x="4164453" y="5358872"/>
            <a:chExt cx="4543639" cy="512333"/>
          </a:xfrm>
        </p:grpSpPr>
        <p:sp>
          <p:nvSpPr>
            <p:cNvPr id="60" name="Rectángulo 59"/>
            <p:cNvSpPr/>
            <p:nvPr/>
          </p:nvSpPr>
          <p:spPr>
            <a:xfrm>
              <a:off x="4164453" y="5358872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4921726" y="5358872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5678999" y="5358872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6436273" y="5358872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7193546" y="5358872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7950819" y="5358872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36937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a paso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ejemplo anterior</a:t>
            </a:r>
          </a:p>
        </p:txBody>
      </p:sp>
    </p:spTree>
    <p:extLst>
      <p:ext uri="{BB962C8B-B14F-4D97-AF65-F5344CB8AC3E}">
        <p14:creationId xmlns:p14="http://schemas.microsoft.com/office/powerpoint/2010/main" val="173612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Comienza con las listas de países y nombres vacías, y la matriz de contadores suficientemente grande para almacenar todos los datos. Esta matriz está llena de ceros.</a:t>
            </a:r>
          </a:p>
        </p:txBody>
      </p:sp>
      <p:grpSp>
        <p:nvGrpSpPr>
          <p:cNvPr id="64" name="Grupo 63"/>
          <p:cNvGrpSpPr/>
          <p:nvPr/>
        </p:nvGrpSpPr>
        <p:grpSpPr>
          <a:xfrm>
            <a:off x="3184106" y="2950351"/>
            <a:ext cx="5823789" cy="3526441"/>
            <a:chOff x="3184106" y="2950351"/>
            <a:chExt cx="5823789" cy="3526441"/>
          </a:xfrm>
        </p:grpSpPr>
        <p:sp>
          <p:nvSpPr>
            <p:cNvPr id="58" name="Rectángulo 57"/>
            <p:cNvSpPr/>
            <p:nvPr/>
          </p:nvSpPr>
          <p:spPr>
            <a:xfrm>
              <a:off x="4464256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5221529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5978802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6736076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7493349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8250622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422187" y="2950351"/>
              <a:ext cx="1935252" cy="292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países</a:t>
              </a: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4464256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221529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5978802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6736076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7493349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8250622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4464256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5221529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5978802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6736076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493349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8250622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464256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5221529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5978802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6736076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493349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250622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464256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5221529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5978802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736076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7493349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250622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464256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221529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978802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6736076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493349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250622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 rot="16200000">
              <a:off x="2346374" y="4710728"/>
              <a:ext cx="1963947" cy="28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/>
                <a:t>nombres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549240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549240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549240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549240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549240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3020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46425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programa lee Miguel, Francia, 2010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22152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 59"/>
          <p:cNvSpPr/>
          <p:nvPr/>
        </p:nvSpPr>
        <p:spPr>
          <a:xfrm>
            <a:off x="597880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/>
          <p:cNvSpPr/>
          <p:nvPr/>
        </p:nvSpPr>
        <p:spPr>
          <a:xfrm>
            <a:off x="673607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ángulo 61"/>
          <p:cNvSpPr/>
          <p:nvPr/>
        </p:nvSpPr>
        <p:spPr>
          <a:xfrm>
            <a:off x="749334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ángulo 62"/>
          <p:cNvSpPr/>
          <p:nvPr/>
        </p:nvSpPr>
        <p:spPr>
          <a:xfrm>
            <a:off x="825062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CuadroTexto 56"/>
          <p:cNvSpPr txBox="1"/>
          <p:nvPr/>
        </p:nvSpPr>
        <p:spPr>
          <a:xfrm>
            <a:off x="4422187" y="2950351"/>
            <a:ext cx="1935252" cy="29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países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446425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522152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97880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73607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749334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825062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46425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22152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97880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73607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49334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25062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46425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22152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97880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73607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49334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25062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46425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22152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97880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73607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49334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825062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46425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22152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97880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73607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749334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25062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2346374" y="4710728"/>
            <a:ext cx="1963947" cy="2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/>
              <a:t>nombres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49240" y="3929810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ángulo 16"/>
          <p:cNvSpPr/>
          <p:nvPr/>
        </p:nvSpPr>
        <p:spPr>
          <a:xfrm>
            <a:off x="3549240" y="443981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549240" y="494447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3549240" y="545448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/>
          <p:cNvSpPr/>
          <p:nvPr/>
        </p:nvSpPr>
        <p:spPr>
          <a:xfrm>
            <a:off x="3549240" y="596445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Llamada rectangular 55"/>
          <p:cNvSpPr/>
          <p:nvPr/>
        </p:nvSpPr>
        <p:spPr>
          <a:xfrm>
            <a:off x="149999" y="2278505"/>
            <a:ext cx="2383340" cy="4579495"/>
          </a:xfrm>
          <a:prstGeom prst="wedgeRectCallout">
            <a:avLst>
              <a:gd name="adj1" fmla="val 78882"/>
              <a:gd name="adj2" fmla="val -157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Miguel?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No, así que lo agregas al final de la lista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(La lista está actualmente vacía, así que al agregarlo al final, queda en primer lugar)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40876" y="392980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</a:t>
            </a:r>
          </a:p>
        </p:txBody>
      </p:sp>
      <p:sp>
        <p:nvSpPr>
          <p:cNvPr id="65" name="Llamada rectangular 64"/>
          <p:cNvSpPr/>
          <p:nvPr/>
        </p:nvSpPr>
        <p:spPr>
          <a:xfrm>
            <a:off x="7493349" y="860453"/>
            <a:ext cx="2478134" cy="2106340"/>
          </a:xfrm>
          <a:prstGeom prst="wedgeRectCallout">
            <a:avLst>
              <a:gd name="adj1" fmla="val -138881"/>
              <a:gd name="adj2" fmla="val 554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Francia?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No, así que lo agregas al final de la lista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466028" y="3283615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</a:t>
            </a:r>
          </a:p>
        </p:txBody>
      </p:sp>
      <p:sp>
        <p:nvSpPr>
          <p:cNvPr id="67" name="Llamada rectangular 66"/>
          <p:cNvSpPr/>
          <p:nvPr/>
        </p:nvSpPr>
        <p:spPr>
          <a:xfrm>
            <a:off x="9227849" y="3386648"/>
            <a:ext cx="2478134" cy="2353751"/>
          </a:xfrm>
          <a:prstGeom prst="wedgeRectCallout">
            <a:avLst>
              <a:gd name="adj1" fmla="val -209603"/>
              <a:gd name="adj2" fmla="val -191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Miguel visitó Francia, así que corresponde dejar registrado el hecho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464255" y="3929809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14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46425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programa lee Miguel, China, 2011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22152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 59"/>
          <p:cNvSpPr/>
          <p:nvPr/>
        </p:nvSpPr>
        <p:spPr>
          <a:xfrm>
            <a:off x="597880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/>
          <p:cNvSpPr/>
          <p:nvPr/>
        </p:nvSpPr>
        <p:spPr>
          <a:xfrm>
            <a:off x="673607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ángulo 61"/>
          <p:cNvSpPr/>
          <p:nvPr/>
        </p:nvSpPr>
        <p:spPr>
          <a:xfrm>
            <a:off x="749334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ángulo 62"/>
          <p:cNvSpPr/>
          <p:nvPr/>
        </p:nvSpPr>
        <p:spPr>
          <a:xfrm>
            <a:off x="825062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CuadroTexto 56"/>
          <p:cNvSpPr txBox="1"/>
          <p:nvPr/>
        </p:nvSpPr>
        <p:spPr>
          <a:xfrm>
            <a:off x="4422187" y="2950351"/>
            <a:ext cx="1935252" cy="29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países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446425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522152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97880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73607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749334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825062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46425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22152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97880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73607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49334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25062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46425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22152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97880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73607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49334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25062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46425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22152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97880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73607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49334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825062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46425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22152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97880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73607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749334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25062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2346374" y="4710728"/>
            <a:ext cx="1963947" cy="2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/>
              <a:t>nombres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49240" y="3929810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ángulo 16"/>
          <p:cNvSpPr/>
          <p:nvPr/>
        </p:nvSpPr>
        <p:spPr>
          <a:xfrm>
            <a:off x="3549240" y="443981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549240" y="494447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3549240" y="545448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/>
          <p:cNvSpPr/>
          <p:nvPr/>
        </p:nvSpPr>
        <p:spPr>
          <a:xfrm>
            <a:off x="3549240" y="596445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Llamada rectangular 55"/>
          <p:cNvSpPr/>
          <p:nvPr/>
        </p:nvSpPr>
        <p:spPr>
          <a:xfrm>
            <a:off x="262186" y="3655473"/>
            <a:ext cx="2136001" cy="1816100"/>
          </a:xfrm>
          <a:prstGeom prst="wedgeRectCallout">
            <a:avLst>
              <a:gd name="adj1" fmla="val 78882"/>
              <a:gd name="adj2" fmla="val -157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Miguel?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Si, así no agregas nada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40876" y="392980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</a:t>
            </a:r>
          </a:p>
        </p:txBody>
      </p:sp>
      <p:sp>
        <p:nvSpPr>
          <p:cNvPr id="65" name="Llamada rectangular 64"/>
          <p:cNvSpPr/>
          <p:nvPr/>
        </p:nvSpPr>
        <p:spPr>
          <a:xfrm>
            <a:off x="7493349" y="860453"/>
            <a:ext cx="2478134" cy="2106340"/>
          </a:xfrm>
          <a:prstGeom prst="wedgeRectCallout">
            <a:avLst>
              <a:gd name="adj1" fmla="val -110182"/>
              <a:gd name="adj2" fmla="val 554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China?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No, así que lo agregas al final de la lista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466028" y="3283615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</a:t>
            </a:r>
          </a:p>
        </p:txBody>
      </p:sp>
      <p:sp>
        <p:nvSpPr>
          <p:cNvPr id="67" name="Llamada rectangular 66"/>
          <p:cNvSpPr/>
          <p:nvPr/>
        </p:nvSpPr>
        <p:spPr>
          <a:xfrm>
            <a:off x="9227849" y="3386648"/>
            <a:ext cx="2478134" cy="2353751"/>
          </a:xfrm>
          <a:prstGeom prst="wedgeRectCallout">
            <a:avLst>
              <a:gd name="adj1" fmla="val -179367"/>
              <a:gd name="adj2" fmla="val -191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Miguel visitó China, así que corresponde dejar registrado el hecho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464255" y="3929809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5214310" y="3282611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Ch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5225942" y="3929808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75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animBg="1"/>
      <p:bldP spid="67" grpId="0" animBg="1"/>
      <p:bldP spid="69" grpId="0" animBg="1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46425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programa lee Javiera, Francia, 2011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22152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 59"/>
          <p:cNvSpPr/>
          <p:nvPr/>
        </p:nvSpPr>
        <p:spPr>
          <a:xfrm>
            <a:off x="597880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/>
          <p:cNvSpPr/>
          <p:nvPr/>
        </p:nvSpPr>
        <p:spPr>
          <a:xfrm>
            <a:off x="673607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ángulo 61"/>
          <p:cNvSpPr/>
          <p:nvPr/>
        </p:nvSpPr>
        <p:spPr>
          <a:xfrm>
            <a:off x="749334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ángulo 62"/>
          <p:cNvSpPr/>
          <p:nvPr/>
        </p:nvSpPr>
        <p:spPr>
          <a:xfrm>
            <a:off x="825062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CuadroTexto 56"/>
          <p:cNvSpPr txBox="1"/>
          <p:nvPr/>
        </p:nvSpPr>
        <p:spPr>
          <a:xfrm>
            <a:off x="4422187" y="2950351"/>
            <a:ext cx="1935252" cy="29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países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446425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522152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97880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73607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749334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825062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46425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22152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97880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73607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49334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25062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46425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22152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97880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73607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49334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25062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46425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22152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97880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73607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49334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825062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46425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22152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97880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73607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749334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25062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2346374" y="4710728"/>
            <a:ext cx="1963947" cy="2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/>
              <a:t>nombres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49240" y="3929810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ángulo 16"/>
          <p:cNvSpPr/>
          <p:nvPr/>
        </p:nvSpPr>
        <p:spPr>
          <a:xfrm>
            <a:off x="3549240" y="443981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549240" y="494447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3549240" y="545448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/>
          <p:cNvSpPr/>
          <p:nvPr/>
        </p:nvSpPr>
        <p:spPr>
          <a:xfrm>
            <a:off x="3549240" y="596445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Llamada rectangular 55"/>
          <p:cNvSpPr/>
          <p:nvPr/>
        </p:nvSpPr>
        <p:spPr>
          <a:xfrm>
            <a:off x="262186" y="3655473"/>
            <a:ext cx="2136001" cy="2084926"/>
          </a:xfrm>
          <a:prstGeom prst="wedgeRectCallout">
            <a:avLst>
              <a:gd name="adj1" fmla="val 78882"/>
              <a:gd name="adj2" fmla="val -157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Javiera?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No, así que la agregas al final de la lista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40876" y="392980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</a:t>
            </a:r>
          </a:p>
        </p:txBody>
      </p:sp>
      <p:sp>
        <p:nvSpPr>
          <p:cNvPr id="65" name="Llamada rectangular 64"/>
          <p:cNvSpPr/>
          <p:nvPr/>
        </p:nvSpPr>
        <p:spPr>
          <a:xfrm>
            <a:off x="7493349" y="860453"/>
            <a:ext cx="2478134" cy="2106340"/>
          </a:xfrm>
          <a:prstGeom prst="wedgeRectCallout">
            <a:avLst>
              <a:gd name="adj1" fmla="val -141443"/>
              <a:gd name="adj2" fmla="val 5908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Francia?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Si. No tienes nada que hacer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466028" y="3283615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</a:t>
            </a:r>
          </a:p>
        </p:txBody>
      </p:sp>
      <p:sp>
        <p:nvSpPr>
          <p:cNvPr id="67" name="Llamada rectangular 66"/>
          <p:cNvSpPr/>
          <p:nvPr/>
        </p:nvSpPr>
        <p:spPr>
          <a:xfrm>
            <a:off x="9227849" y="3386648"/>
            <a:ext cx="2478134" cy="2353751"/>
          </a:xfrm>
          <a:prstGeom prst="wedgeRectCallout">
            <a:avLst>
              <a:gd name="adj1" fmla="val -209091"/>
              <a:gd name="adj2" fmla="val 571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Javiera visitó Francia, así que corresponde dejar registrado el hecho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464255" y="3929809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5214310" y="3282611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Ch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5225942" y="3929808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540875" y="4441295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J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4464255" y="4441171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83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animBg="1"/>
      <p:bldP spid="67" grpId="0" animBg="1"/>
      <p:bldP spid="71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46425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programa lee Miguel, China, 2012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22152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 59"/>
          <p:cNvSpPr/>
          <p:nvPr/>
        </p:nvSpPr>
        <p:spPr>
          <a:xfrm>
            <a:off x="597880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/>
          <p:cNvSpPr/>
          <p:nvPr/>
        </p:nvSpPr>
        <p:spPr>
          <a:xfrm>
            <a:off x="673607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ángulo 61"/>
          <p:cNvSpPr/>
          <p:nvPr/>
        </p:nvSpPr>
        <p:spPr>
          <a:xfrm>
            <a:off x="749334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ángulo 62"/>
          <p:cNvSpPr/>
          <p:nvPr/>
        </p:nvSpPr>
        <p:spPr>
          <a:xfrm>
            <a:off x="825062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CuadroTexto 56"/>
          <p:cNvSpPr txBox="1"/>
          <p:nvPr/>
        </p:nvSpPr>
        <p:spPr>
          <a:xfrm>
            <a:off x="4422187" y="2950351"/>
            <a:ext cx="1935252" cy="29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países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446425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522152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97880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73607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749334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825062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46425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22152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97880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73607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49334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25062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46425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22152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97880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73607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49334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25062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46425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22152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97880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73607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49334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825062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46425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22152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97880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73607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749334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25062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2346374" y="4710728"/>
            <a:ext cx="1963947" cy="2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/>
              <a:t>nombres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49240" y="3929810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ángulo 16"/>
          <p:cNvSpPr/>
          <p:nvPr/>
        </p:nvSpPr>
        <p:spPr>
          <a:xfrm>
            <a:off x="3549240" y="443981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549240" y="494447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3549240" y="545448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/>
          <p:cNvSpPr/>
          <p:nvPr/>
        </p:nvSpPr>
        <p:spPr>
          <a:xfrm>
            <a:off x="3549240" y="596445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Llamada rectangular 55"/>
          <p:cNvSpPr/>
          <p:nvPr/>
        </p:nvSpPr>
        <p:spPr>
          <a:xfrm>
            <a:off x="263438" y="3834551"/>
            <a:ext cx="2277814" cy="1117601"/>
          </a:xfrm>
          <a:prstGeom prst="wedgeRectCallout">
            <a:avLst>
              <a:gd name="adj1" fmla="val 87206"/>
              <a:gd name="adj2" fmla="val -242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Miguel?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40876" y="392980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</a:t>
            </a:r>
          </a:p>
        </p:txBody>
      </p:sp>
      <p:sp>
        <p:nvSpPr>
          <p:cNvPr id="65" name="Llamada rectangular 64"/>
          <p:cNvSpPr/>
          <p:nvPr/>
        </p:nvSpPr>
        <p:spPr>
          <a:xfrm>
            <a:off x="7549932" y="1843734"/>
            <a:ext cx="2158651" cy="1207946"/>
          </a:xfrm>
          <a:prstGeom prst="wedgeRectCallout">
            <a:avLst>
              <a:gd name="adj1" fmla="val -141443"/>
              <a:gd name="adj2" fmla="val 5908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China?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466028" y="3283615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</a:t>
            </a:r>
          </a:p>
        </p:txBody>
      </p:sp>
      <p:sp>
        <p:nvSpPr>
          <p:cNvPr id="67" name="Llamada rectangular 66"/>
          <p:cNvSpPr/>
          <p:nvPr/>
        </p:nvSpPr>
        <p:spPr>
          <a:xfrm>
            <a:off x="9167635" y="3671322"/>
            <a:ext cx="2392651" cy="1917700"/>
          </a:xfrm>
          <a:prstGeom prst="wedgeRectCallout">
            <a:avLst>
              <a:gd name="adj1" fmla="val -183979"/>
              <a:gd name="adj2" fmla="val -2595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Miguel visitó China, ¡de nuevo!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464255" y="3929809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5214310" y="3282611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Ch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5225942" y="3929808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540875" y="4441295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J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4464255" y="4441171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73" name="Llamada rectangular 72"/>
          <p:cNvSpPr/>
          <p:nvPr/>
        </p:nvSpPr>
        <p:spPr>
          <a:xfrm>
            <a:off x="9323891" y="3760042"/>
            <a:ext cx="2478134" cy="2416921"/>
          </a:xfrm>
          <a:prstGeom prst="wedgeRectCallout">
            <a:avLst>
              <a:gd name="adj1" fmla="val -182442"/>
              <a:gd name="adj2" fmla="val -343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Si pensaste que siempre había que poner un UNO, ¡estabas equivocado!</a:t>
            </a:r>
          </a:p>
        </p:txBody>
      </p:sp>
      <p:sp>
        <p:nvSpPr>
          <p:cNvPr id="74" name="Llamada rectangular 73"/>
          <p:cNvSpPr/>
          <p:nvPr/>
        </p:nvSpPr>
        <p:spPr>
          <a:xfrm>
            <a:off x="9476291" y="3912442"/>
            <a:ext cx="2478134" cy="2416921"/>
          </a:xfrm>
          <a:prstGeom prst="wedgeRectCallout">
            <a:avLst>
              <a:gd name="adj1" fmla="val -183979"/>
              <a:gd name="adj2" fmla="val -3804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Lo correcto es INCREMENTAR en uno el contador de visitas de esa persona en ese país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0355" y="3928838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298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animBg="1"/>
      <p:bldP spid="67" grpId="0" animBg="1"/>
      <p:bldP spid="73" grpId="0" animBg="1"/>
      <p:bldP spid="74" grpId="0" animBg="1"/>
      <p:bldP spid="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46425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programa lee Felipe, China, 2012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22152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 59"/>
          <p:cNvSpPr/>
          <p:nvPr/>
        </p:nvSpPr>
        <p:spPr>
          <a:xfrm>
            <a:off x="597880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/>
          <p:cNvSpPr/>
          <p:nvPr/>
        </p:nvSpPr>
        <p:spPr>
          <a:xfrm>
            <a:off x="6736076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ángulo 61"/>
          <p:cNvSpPr/>
          <p:nvPr/>
        </p:nvSpPr>
        <p:spPr>
          <a:xfrm>
            <a:off x="7493349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ángulo 62"/>
          <p:cNvSpPr/>
          <p:nvPr/>
        </p:nvSpPr>
        <p:spPr>
          <a:xfrm>
            <a:off x="8250622" y="3281163"/>
            <a:ext cx="757273" cy="512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CuadroTexto 56"/>
          <p:cNvSpPr txBox="1"/>
          <p:nvPr/>
        </p:nvSpPr>
        <p:spPr>
          <a:xfrm>
            <a:off x="4422187" y="2950351"/>
            <a:ext cx="1935252" cy="29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países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446425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522152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97880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736076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7493349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8250622" y="392981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46425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22152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97880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736076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493349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250622" y="443981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46425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22152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97880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736076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493349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250622" y="494447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46425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22152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97880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736076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493349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8250622" y="545448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46425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22152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97880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736076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7493349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250622" y="596445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2346374" y="4710728"/>
            <a:ext cx="1963947" cy="2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/>
              <a:t>nombres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49240" y="3929810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ángulo 16"/>
          <p:cNvSpPr/>
          <p:nvPr/>
        </p:nvSpPr>
        <p:spPr>
          <a:xfrm>
            <a:off x="3549240" y="443981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549240" y="494447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3549240" y="545448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/>
          <p:cNvSpPr/>
          <p:nvPr/>
        </p:nvSpPr>
        <p:spPr>
          <a:xfrm>
            <a:off x="3549240" y="5964459"/>
            <a:ext cx="757273" cy="512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Llamada rectangular 55"/>
          <p:cNvSpPr/>
          <p:nvPr/>
        </p:nvSpPr>
        <p:spPr>
          <a:xfrm>
            <a:off x="263438" y="3834551"/>
            <a:ext cx="2277814" cy="1117601"/>
          </a:xfrm>
          <a:prstGeom prst="wedgeRectCallout">
            <a:avLst>
              <a:gd name="adj1" fmla="val 87206"/>
              <a:gd name="adj2" fmla="val -242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Felipe?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40876" y="3929809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</a:t>
            </a:r>
          </a:p>
        </p:txBody>
      </p:sp>
      <p:sp>
        <p:nvSpPr>
          <p:cNvPr id="65" name="Llamada rectangular 64"/>
          <p:cNvSpPr/>
          <p:nvPr/>
        </p:nvSpPr>
        <p:spPr>
          <a:xfrm>
            <a:off x="7549932" y="1843734"/>
            <a:ext cx="2158651" cy="1207946"/>
          </a:xfrm>
          <a:prstGeom prst="wedgeRectCallout">
            <a:avLst>
              <a:gd name="adj1" fmla="val -141443"/>
              <a:gd name="adj2" fmla="val 5908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¿Existe China?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466028" y="3283615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</a:t>
            </a:r>
          </a:p>
        </p:txBody>
      </p:sp>
      <p:sp>
        <p:nvSpPr>
          <p:cNvPr id="67" name="Llamada rectangular 66"/>
          <p:cNvSpPr/>
          <p:nvPr/>
        </p:nvSpPr>
        <p:spPr>
          <a:xfrm>
            <a:off x="9167635" y="3671322"/>
            <a:ext cx="2392651" cy="1917700"/>
          </a:xfrm>
          <a:prstGeom prst="wedgeRectCallout">
            <a:avLst>
              <a:gd name="adj1" fmla="val -179733"/>
              <a:gd name="adj2" fmla="val 237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Felipe en China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464255" y="3929809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5214310" y="3282611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Ch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5225942" y="3929808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540875" y="4441295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J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4464255" y="4441171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0355" y="3928838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3540414" y="4940680"/>
            <a:ext cx="757273" cy="5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5230354" y="4947970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680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animBg="1"/>
      <p:bldP spid="67" grpId="0" animBg="1"/>
      <p:bldP spid="76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Recordemos un problema anterior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752825"/>
            <a:ext cx="10515600" cy="2424137"/>
          </a:xfrm>
        </p:spPr>
        <p:txBody>
          <a:bodyPr/>
          <a:lstStyle/>
          <a:p>
            <a:r>
              <a:rPr lang="es-CL" dirty="0"/>
              <a:t>A veces vas a necesitar almacenar datos, pero organizando las listas de una forma especial:</a:t>
            </a:r>
          </a:p>
          <a:p>
            <a:r>
              <a:rPr lang="es-CL" dirty="0"/>
              <a:t>El dato en la posición X de una lista corresponde al dato en la otra lista, en la misma posición X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767735" y="1379349"/>
            <a:ext cx="8586065" cy="2373476"/>
            <a:chOff x="2767735" y="1379349"/>
            <a:chExt cx="8586065" cy="2373476"/>
          </a:xfrm>
        </p:grpSpPr>
        <p:grpSp>
          <p:nvGrpSpPr>
            <p:cNvPr id="4" name="Grupo 3"/>
            <p:cNvGrpSpPr/>
            <p:nvPr/>
          </p:nvGrpSpPr>
          <p:grpSpPr>
            <a:xfrm>
              <a:off x="2767735" y="1825625"/>
              <a:ext cx="8586065" cy="650928"/>
              <a:chOff x="1270861" y="2526224"/>
              <a:chExt cx="8586065" cy="650928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3998562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4974956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5951350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6927744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7904138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8880532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1270861" y="2634712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ciudades</a:t>
                </a: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2767735" y="2649741"/>
              <a:ext cx="8586065" cy="650928"/>
              <a:chOff x="1270861" y="2526224"/>
              <a:chExt cx="8586065" cy="650928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3998562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4974956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5951350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6927744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7904138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8880532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1270861" y="2634712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contador</a:t>
                </a:r>
              </a:p>
            </p:txBody>
          </p:sp>
        </p:grpSp>
        <p:sp>
          <p:nvSpPr>
            <p:cNvPr id="20" name="Rectángulo 19"/>
            <p:cNvSpPr/>
            <p:nvPr/>
          </p:nvSpPr>
          <p:spPr>
            <a:xfrm>
              <a:off x="7286782" y="1379349"/>
              <a:ext cx="1345774" cy="23734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4108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s-CL" dirty="0"/>
              <a:t>Finalizó el ingreso de datos</a:t>
            </a:r>
          </a:p>
          <a:p>
            <a:r>
              <a:rPr lang="es-CL" dirty="0"/>
              <a:t>¿Cuál es el país más visitado?</a:t>
            </a:r>
          </a:p>
          <a:p>
            <a:r>
              <a:rPr lang="es-CL" dirty="0"/>
              <a:t>Tienes que sumar hacia abajo, por columna</a:t>
            </a:r>
          </a:p>
          <a:p>
            <a:r>
              <a:rPr lang="es-CL" dirty="0"/>
              <a:t>Te conviene crear una lista, para ir guardando la suma por país</a:t>
            </a:r>
          </a:p>
          <a:p>
            <a:endParaRPr lang="es-CL" dirty="0"/>
          </a:p>
        </p:txBody>
      </p:sp>
      <p:grpSp>
        <p:nvGrpSpPr>
          <p:cNvPr id="4" name="Grupo 3"/>
          <p:cNvGrpSpPr/>
          <p:nvPr/>
        </p:nvGrpSpPr>
        <p:grpSpPr>
          <a:xfrm>
            <a:off x="5918200" y="1027906"/>
            <a:ext cx="5823789" cy="3526441"/>
            <a:chOff x="3184106" y="2950351"/>
            <a:chExt cx="5823789" cy="3526441"/>
          </a:xfrm>
        </p:grpSpPr>
        <p:sp>
          <p:nvSpPr>
            <p:cNvPr id="58" name="Rectángulo 57"/>
            <p:cNvSpPr/>
            <p:nvPr/>
          </p:nvSpPr>
          <p:spPr>
            <a:xfrm>
              <a:off x="4464256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5221529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5978802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6736076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7493349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8250622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422187" y="2950351"/>
              <a:ext cx="1935252" cy="292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países</a:t>
              </a: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4464256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221529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5978802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6736076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7493349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8250622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4464256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5221529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5978802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6736076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493349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8250622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464256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5221529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5978802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6736076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493349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250622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464256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5221529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5978802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736076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7493349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250622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464256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221529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978802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6736076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493349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250622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 rot="16200000">
              <a:off x="2346374" y="4710728"/>
              <a:ext cx="1963947" cy="28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/>
                <a:t>nombres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549240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549240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549240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549240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549240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3540876" y="392980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M</a:t>
              </a: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4466028" y="3283615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F</a:t>
              </a: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4464255" y="3929809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5214310" y="3282611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Ch</a:t>
              </a: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225942" y="3929808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3540875" y="4441295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J</a:t>
              </a: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4464255" y="4441171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5230355" y="3928838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3540414" y="494068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F</a:t>
              </a: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5230354" y="4947970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198350" y="4800516"/>
            <a:ext cx="4543639" cy="512333"/>
            <a:chOff x="7350750" y="4194414"/>
            <a:chExt cx="4543639" cy="512333"/>
          </a:xfrm>
        </p:grpSpPr>
        <p:sp>
          <p:nvSpPr>
            <p:cNvPr id="73" name="Rectángulo 72"/>
            <p:cNvSpPr/>
            <p:nvPr/>
          </p:nvSpPr>
          <p:spPr>
            <a:xfrm>
              <a:off x="7350750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8108023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8865296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9622570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10379843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11137116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</p:grpSp>
      <p:sp>
        <p:nvSpPr>
          <p:cNvPr id="82" name="Llamada rectangular 81"/>
          <p:cNvSpPr/>
          <p:nvPr/>
        </p:nvSpPr>
        <p:spPr>
          <a:xfrm>
            <a:off x="2705101" y="4554347"/>
            <a:ext cx="2657586" cy="2163869"/>
          </a:xfrm>
          <a:prstGeom prst="wedgeRectCallout">
            <a:avLst>
              <a:gd name="adj1" fmla="val 113795"/>
              <a:gd name="adj2" fmla="val -3655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Una vez que tengas las suma por cada país, puedes determinar el mayor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7198349" y="4800516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7948403" y="4804191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85" name="Llamada rectangular 84"/>
          <p:cNvSpPr/>
          <p:nvPr/>
        </p:nvSpPr>
        <p:spPr>
          <a:xfrm>
            <a:off x="9546349" y="5636281"/>
            <a:ext cx="1362187" cy="1092116"/>
          </a:xfrm>
          <a:prstGeom prst="wedgeRectCallout">
            <a:avLst>
              <a:gd name="adj1" fmla="val -123015"/>
              <a:gd name="adj2" fmla="val -6213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¡El mayor!</a:t>
            </a:r>
          </a:p>
        </p:txBody>
      </p:sp>
    </p:spTree>
    <p:extLst>
      <p:ext uri="{BB962C8B-B14F-4D97-AF65-F5344CB8AC3E}">
        <p14:creationId xmlns:p14="http://schemas.microsoft.com/office/powerpoint/2010/main" val="70058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  <p:bldP spid="83" grpId="0" animBg="1"/>
      <p:bldP spid="84" grpId="0" animBg="1"/>
      <p:bldP spid="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 (</a:t>
            </a:r>
            <a:r>
              <a:rPr lang="es-CL" dirty="0" err="1"/>
              <a:t>cont</a:t>
            </a:r>
            <a:r>
              <a:rPr lang="es-CL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s-CL" dirty="0"/>
              <a:t>Ya sabes cuál país fue el más visitado</a:t>
            </a:r>
          </a:p>
          <a:p>
            <a:r>
              <a:rPr lang="es-CL" dirty="0"/>
              <a:t>Ahora, necesitas recorrer esa lista, e informar los nombres de las personas que visitaron dicho país</a:t>
            </a:r>
          </a:p>
          <a:p>
            <a:endParaRPr lang="es-CL" dirty="0"/>
          </a:p>
        </p:txBody>
      </p:sp>
      <p:grpSp>
        <p:nvGrpSpPr>
          <p:cNvPr id="4" name="Grupo 3"/>
          <p:cNvGrpSpPr/>
          <p:nvPr/>
        </p:nvGrpSpPr>
        <p:grpSpPr>
          <a:xfrm>
            <a:off x="5918200" y="1027906"/>
            <a:ext cx="5823789" cy="3526441"/>
            <a:chOff x="3184106" y="2950351"/>
            <a:chExt cx="5823789" cy="3526441"/>
          </a:xfrm>
        </p:grpSpPr>
        <p:sp>
          <p:nvSpPr>
            <p:cNvPr id="58" name="Rectángulo 57"/>
            <p:cNvSpPr/>
            <p:nvPr/>
          </p:nvSpPr>
          <p:spPr>
            <a:xfrm>
              <a:off x="4464256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5221529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5978802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6736076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7493349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8250622" y="3281163"/>
              <a:ext cx="757273" cy="5123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422187" y="2950351"/>
              <a:ext cx="1935252" cy="292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países</a:t>
              </a: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4464256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221529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5978802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6736076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7493349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8250622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4464256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5221529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5978802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6736076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493349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8250622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464256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5221529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5978802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6736076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493349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250622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464256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5221529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5978802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736076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7493349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250622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464256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221529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978802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6736076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493349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250622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 rot="16200000">
              <a:off x="2346374" y="4710728"/>
              <a:ext cx="1963947" cy="28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/>
                <a:t>nombres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549240" y="392981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549240" y="443981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549240" y="494447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549240" y="545448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549240" y="5964459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3540876" y="3929809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M</a:t>
              </a: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4466028" y="3283615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F</a:t>
              </a: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4464255" y="3929809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5214310" y="3282611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Ch</a:t>
              </a: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225942" y="3929808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3540875" y="4441295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J</a:t>
              </a: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4464255" y="4441171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5230355" y="3928838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3540414" y="494068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F</a:t>
              </a: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5230354" y="4947970"/>
              <a:ext cx="757273" cy="512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198350" y="4800516"/>
            <a:ext cx="4543639" cy="512333"/>
            <a:chOff x="7350750" y="4194414"/>
            <a:chExt cx="4543639" cy="512333"/>
          </a:xfrm>
        </p:grpSpPr>
        <p:sp>
          <p:nvSpPr>
            <p:cNvPr id="73" name="Rectángulo 72"/>
            <p:cNvSpPr/>
            <p:nvPr/>
          </p:nvSpPr>
          <p:spPr>
            <a:xfrm>
              <a:off x="7350750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8108023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8865296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9622570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10379843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11137116" y="4194414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</p:grpSp>
      <p:sp>
        <p:nvSpPr>
          <p:cNvPr id="83" name="Rectángulo 82"/>
          <p:cNvSpPr/>
          <p:nvPr/>
        </p:nvSpPr>
        <p:spPr>
          <a:xfrm>
            <a:off x="7198349" y="4800516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7948403" y="4804191"/>
            <a:ext cx="757273" cy="512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7789054" y="1909102"/>
            <a:ext cx="1145948" cy="2783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Llamada rectangular 86"/>
          <p:cNvSpPr/>
          <p:nvPr/>
        </p:nvSpPr>
        <p:spPr>
          <a:xfrm>
            <a:off x="9120875" y="4822660"/>
            <a:ext cx="2119460" cy="1843261"/>
          </a:xfrm>
          <a:prstGeom prst="wedgeRectCallout">
            <a:avLst>
              <a:gd name="adj1" fmla="val -77284"/>
              <a:gd name="adj2" fmla="val -15502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Un CERO significa que la persona NO visitó ese país</a:t>
            </a:r>
          </a:p>
        </p:txBody>
      </p:sp>
    </p:spTree>
    <p:extLst>
      <p:ext uri="{BB962C8B-B14F-4D97-AF65-F5344CB8AC3E}">
        <p14:creationId xmlns:p14="http://schemas.microsoft.com/office/powerpoint/2010/main" val="8883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6" grpId="0" animBg="1"/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¡Escribe el programa!</a:t>
            </a:r>
          </a:p>
          <a:p>
            <a:r>
              <a:rPr lang="es-CL" dirty="0"/>
              <a:t>¿Cómo se puede crear una matriz de un tamaño específico y llena de ceros?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8736" y="2703016"/>
            <a:ext cx="800090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nombres = []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paises = []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Esto crea una matriz de 7 filas y 5 columnas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contadores = np.zeros([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Acá vienen el resto de tu programa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8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Otros usos de las matrices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204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Matriz de Adyacencia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Algo muy útil que se puede almacenar dentro de una matriz son las distancias entre lugares</a:t>
            </a:r>
          </a:p>
          <a:p>
            <a:r>
              <a:rPr lang="es-CL" dirty="0"/>
              <a:t>En este caso, el valor almacenado en la intersección representa la distancia entre las ciudades de la fila y columna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690052" y="3689684"/>
            <a:ext cx="4948748" cy="3032710"/>
            <a:chOff x="3746992" y="1405323"/>
            <a:chExt cx="7606808" cy="4480400"/>
          </a:xfrm>
        </p:grpSpPr>
        <p:grpSp>
          <p:nvGrpSpPr>
            <p:cNvPr id="5" name="Grupo 4"/>
            <p:cNvGrpSpPr/>
            <p:nvPr/>
          </p:nvGrpSpPr>
          <p:grpSpPr>
            <a:xfrm>
              <a:off x="5441194" y="1405323"/>
              <a:ext cx="5912606" cy="1071230"/>
              <a:chOff x="5441194" y="1405323"/>
              <a:chExt cx="5912606" cy="107123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5495436" y="1825625"/>
                <a:ext cx="5858364" cy="650928"/>
                <a:chOff x="5495436" y="1825625"/>
                <a:chExt cx="5858364" cy="650928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549543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6471830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7448224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8424618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9401012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1037740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51" name="CuadroTexto 50"/>
              <p:cNvSpPr txBox="1"/>
              <p:nvPr/>
            </p:nvSpPr>
            <p:spPr>
              <a:xfrm>
                <a:off x="5441194" y="1405323"/>
                <a:ext cx="2495228" cy="545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ciudades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95436" y="2649741"/>
              <a:ext cx="5858364" cy="3235982"/>
              <a:chOff x="5495436" y="2649741"/>
              <a:chExt cx="5858364" cy="3235982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5495436" y="2649741"/>
                <a:ext cx="5858364" cy="650928"/>
                <a:chOff x="5495436" y="2649741"/>
                <a:chExt cx="5858364" cy="650928"/>
              </a:xfrm>
            </p:grpSpPr>
            <p:sp>
              <p:nvSpPr>
                <p:cNvPr id="44" name="Rectángulo 43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495436" y="3297716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8" name="Rectángulo 37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495436" y="39388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5495436" y="4586870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5495436" y="52347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3746992" y="2577560"/>
              <a:ext cx="1545057" cy="3308163"/>
              <a:chOff x="3746992" y="2577560"/>
              <a:chExt cx="1545057" cy="3308163"/>
            </a:xfrm>
          </p:grpSpPr>
          <p:sp>
            <p:nvSpPr>
              <p:cNvPr id="8" name="CuadroTexto 7"/>
              <p:cNvSpPr txBox="1"/>
              <p:nvPr/>
            </p:nvSpPr>
            <p:spPr>
              <a:xfrm rot="16200000">
                <a:off x="2783232" y="3541320"/>
                <a:ext cx="2495227" cy="567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ciudades</a:t>
                </a: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4315655" y="2649741"/>
                <a:ext cx="976394" cy="3235982"/>
                <a:chOff x="4315655" y="2649741"/>
                <a:chExt cx="976394" cy="3235982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58" name="Llamada rectangular 57"/>
          <p:cNvSpPr/>
          <p:nvPr/>
        </p:nvSpPr>
        <p:spPr>
          <a:xfrm>
            <a:off x="4523089" y="5327641"/>
            <a:ext cx="2158651" cy="1207946"/>
          </a:xfrm>
          <a:prstGeom prst="wedgeRectCallout">
            <a:avLst>
              <a:gd name="adj1" fmla="val 143185"/>
              <a:gd name="adj2" fmla="val -5645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Distancia entre las ciudades</a:t>
            </a:r>
          </a:p>
        </p:txBody>
      </p:sp>
    </p:spTree>
    <p:extLst>
      <p:ext uri="{BB962C8B-B14F-4D97-AF65-F5344CB8AC3E}">
        <p14:creationId xmlns:p14="http://schemas.microsoft.com/office/powerpoint/2010/main" val="2540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 Parte 1/2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Construye un programa que te permita ingresar la distancia entre ciudades, y después consultar dichas distancias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29" y="0"/>
            <a:ext cx="6617071" cy="62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 Parte 2/2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Mira bien el ejemplo: La distancia entre XYZ y ABC es la misma que entre ABC y XYZ</a:t>
            </a:r>
          </a:p>
          <a:p>
            <a:r>
              <a:rPr lang="es-CL" dirty="0"/>
              <a:t>No debe haber diferencia entre </a:t>
            </a:r>
            <a:r>
              <a:rPr lang="es-CL" dirty="0" err="1"/>
              <a:t>calama</a:t>
            </a:r>
            <a:r>
              <a:rPr lang="es-CL" dirty="0"/>
              <a:t> y CALAMA</a:t>
            </a:r>
          </a:p>
          <a:p>
            <a:r>
              <a:rPr lang="es-CL" dirty="0"/>
              <a:t>Si se trata de obtener la distancia entre ciudades no-adyacentes, el programa lo debe indicar</a:t>
            </a:r>
          </a:p>
        </p:txBody>
      </p:sp>
    </p:spTree>
    <p:extLst>
      <p:ext uri="{BB962C8B-B14F-4D97-AF65-F5344CB8AC3E}">
        <p14:creationId xmlns:p14="http://schemas.microsoft.com/office/powerpoint/2010/main" val="41088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8</a:t>
            </a: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429E5834-E57B-4B07-8BFB-E71E3B0C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</a:t>
            </a:r>
            <a:r>
              <a:rPr lang="es-ES" dirty="0" err="1"/>
              <a:t>Educ</a:t>
            </a:r>
            <a:r>
              <a:rPr lang="es-ES" dirty="0"/>
              <a:t>@ se ha publicado el desafío 8 </a:t>
            </a:r>
          </a:p>
          <a:p>
            <a:r>
              <a:rPr lang="es-ES" dirty="0"/>
              <a:t>Puede ser resuelto como máximo por dos alumnos</a:t>
            </a:r>
          </a:p>
          <a:p>
            <a:r>
              <a:rPr lang="es-ES" dirty="0"/>
              <a:t>Fecha de entrega: el día anterior a la siguiente clase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1553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te parece este problema?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Tú y tus amigos son fanáticos de los viajes</a:t>
            </a:r>
          </a:p>
          <a:p>
            <a:r>
              <a:rPr lang="es-CL" dirty="0"/>
              <a:t>Han visitado muchos países, en diferentes años</a:t>
            </a:r>
          </a:p>
          <a:p>
            <a:r>
              <a:rPr lang="es-CL" dirty="0"/>
              <a:t>¿Puedes crear un programa donde uno de tus amigos pueda ingresar todos los países y los años de las visitas, y te diga cuál es el país favorito? (o sea, el más visitado)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12" y="890787"/>
            <a:ext cx="6814088" cy="59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Analiza 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Necesitas preguntar el nombre de los países</a:t>
            </a:r>
          </a:p>
          <a:p>
            <a:r>
              <a:rPr lang="es-CL" dirty="0"/>
              <a:t>¿Qué debes hacer con el nombre de cada país?</a:t>
            </a:r>
          </a:p>
          <a:p>
            <a:r>
              <a:rPr lang="es-CL" dirty="0"/>
              <a:t>Una propuesta: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891721" y="3803487"/>
            <a:ext cx="8586065" cy="2373476"/>
            <a:chOff x="2767735" y="1379349"/>
            <a:chExt cx="8586065" cy="2373476"/>
          </a:xfrm>
        </p:grpSpPr>
        <p:grpSp>
          <p:nvGrpSpPr>
            <p:cNvPr id="5" name="Grupo 4"/>
            <p:cNvGrpSpPr/>
            <p:nvPr/>
          </p:nvGrpSpPr>
          <p:grpSpPr>
            <a:xfrm>
              <a:off x="2767735" y="1825625"/>
              <a:ext cx="8586065" cy="650928"/>
              <a:chOff x="1270861" y="2526224"/>
              <a:chExt cx="8586065" cy="650928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3998562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4974956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5951350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6927744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7904138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8880532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1270861" y="2634712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países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2767735" y="2649741"/>
              <a:ext cx="8586065" cy="650928"/>
              <a:chOff x="1270861" y="2526224"/>
              <a:chExt cx="8586065" cy="650928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3998562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4974956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5951350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6927744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7904138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8880532" y="2526224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1270861" y="2634712"/>
                <a:ext cx="2495227" cy="3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contador</a:t>
                </a:r>
              </a:p>
            </p:txBody>
          </p:sp>
        </p:grpSp>
        <p:sp>
          <p:nvSpPr>
            <p:cNvPr id="7" name="Rectángulo 6"/>
            <p:cNvSpPr/>
            <p:nvPr/>
          </p:nvSpPr>
          <p:spPr>
            <a:xfrm>
              <a:off x="7286782" y="1379349"/>
              <a:ext cx="1345774" cy="23734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67783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Dividir para conquistar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Primero, pregunta el nombre de tu amigo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Crea un ciclo que le pregunte al usuario el país y el año en que lo visitó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¿Qué tienes que hacer con el país ingresado?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dirty="0"/>
              <a:t>Búscalo en la lista de países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dirty="0"/>
              <a:t>Si el país no está en la lista, agrégalo al final, y en la lista de contadores, agrega también un 1 para indicar que se  ha visitado el país UNA vez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dirty="0"/>
              <a:t>Si es que está en la lista, tienes que incrementar el contador de visitas del país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Al terminar el ciclo de lectura busca el contador mayor, y escribe todos los países que fueron visitados esa cantidad de veces (OJO, tal como en el ejemplo, puede que haya más de un país que sea el favorito)</a:t>
            </a:r>
          </a:p>
        </p:txBody>
      </p:sp>
    </p:spTree>
    <p:extLst>
      <p:ext uri="{BB962C8B-B14F-4D97-AF65-F5344CB8AC3E}">
        <p14:creationId xmlns:p14="http://schemas.microsoft.com/office/powerpoint/2010/main" val="15770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¡Escribe el programa!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12" y="890787"/>
            <a:ext cx="6814088" cy="59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Precaución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veces sucede que para que el programa funcione, NO es necesario usar todos los datos que nos entregan (por ejemplo, el año de la visita en el caso anterior)</a:t>
            </a:r>
          </a:p>
          <a:p>
            <a:r>
              <a:rPr lang="es-CL" dirty="0"/>
              <a:t>Tienes que analizar bien el problema para determinar si algún dato es innecesario para el correcto funcionamiento del programa</a:t>
            </a:r>
          </a:p>
        </p:txBody>
      </p:sp>
    </p:spTree>
    <p:extLst>
      <p:ext uri="{BB962C8B-B14F-4D97-AF65-F5344CB8AC3E}">
        <p14:creationId xmlns:p14="http://schemas.microsoft.com/office/powerpoint/2010/main" val="119595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una palabra puede cambiar un problema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5252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e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07" id="{B134C9E2-8EB5-4A44-8F9C-6CB57CA324FA}" vid="{9A572733-96A5-4339-9022-CC5732F069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Clase08_04_Python_ProximaClase</Template>
  <TotalTime>14039</TotalTime>
  <Words>2836</Words>
  <Application>Microsoft Office PowerPoint</Application>
  <PresentationFormat>Panorámica</PresentationFormat>
  <Paragraphs>680</Paragraphs>
  <Slides>37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Clase07</vt:lpstr>
      <vt:lpstr>Más problemas</vt:lpstr>
      <vt:lpstr>Recordemos el problema anterior</vt:lpstr>
      <vt:lpstr>Recordemos un problema anterior</vt:lpstr>
      <vt:lpstr>¿Qué te parece este problema?</vt:lpstr>
      <vt:lpstr>Analiza el problema</vt:lpstr>
      <vt:lpstr>Dividir para conquistar</vt:lpstr>
      <vt:lpstr>¡Ejercicio!</vt:lpstr>
      <vt:lpstr>Precaución</vt:lpstr>
      <vt:lpstr>Cómo una palabra puede cambiar un problema</vt:lpstr>
      <vt:lpstr>Alcance del problema</vt:lpstr>
      <vt:lpstr>¿Qué te parece este problema?</vt:lpstr>
      <vt:lpstr>¡Ejercicio!</vt:lpstr>
      <vt:lpstr>Cómo una palabra puede seguir cambiando un problema</vt:lpstr>
      <vt:lpstr>¿Qué te parece este problema?</vt:lpstr>
      <vt:lpstr>Consideraciones</vt:lpstr>
      <vt:lpstr>Propuesta</vt:lpstr>
      <vt:lpstr>¿Cómo se hace eso en Python?</vt:lpstr>
      <vt:lpstr>Imagínatelo así</vt:lpstr>
      <vt:lpstr>¿Cómo funcionaría en el problema?</vt:lpstr>
      <vt:lpstr>¿Qué debes hacer cuando lees un país?</vt:lpstr>
      <vt:lpstr>Pero, ¿qué pasa con la matriz?</vt:lpstr>
      <vt:lpstr>Algo equivalente pasa con los nombres</vt:lpstr>
      <vt:lpstr>Paso a paso</vt:lpstr>
      <vt:lpstr>Un ejemplo</vt:lpstr>
      <vt:lpstr>Un ejemplo (cont)</vt:lpstr>
      <vt:lpstr>Un ejemplo (cont)</vt:lpstr>
      <vt:lpstr>Un ejemplo (cont)</vt:lpstr>
      <vt:lpstr>Un ejemplo (cont)</vt:lpstr>
      <vt:lpstr>Un ejemplo (cont)</vt:lpstr>
      <vt:lpstr>Un ejemplo (cont)</vt:lpstr>
      <vt:lpstr>Un ejemplo (cont)</vt:lpstr>
      <vt:lpstr>¡Ejercicio!</vt:lpstr>
      <vt:lpstr>Otros usos de las matrices</vt:lpstr>
      <vt:lpstr>Matriz de Adyacencia</vt:lpstr>
      <vt:lpstr>¡Ejercicio! Parte 1/2</vt:lpstr>
      <vt:lpstr>¡Ejercicio! Parte 2/2</vt:lpstr>
      <vt:lpstr>Desafío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338</cp:revision>
  <dcterms:created xsi:type="dcterms:W3CDTF">2016-01-08T18:59:34Z</dcterms:created>
  <dcterms:modified xsi:type="dcterms:W3CDTF">2017-06-25T05:45:18Z</dcterms:modified>
</cp:coreProperties>
</file>