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9"/>
  </p:notesMasterIdLst>
  <p:sldIdLst>
    <p:sldId id="487" r:id="rId2"/>
    <p:sldId id="745" r:id="rId3"/>
    <p:sldId id="746" r:id="rId4"/>
    <p:sldId id="747" r:id="rId5"/>
    <p:sldId id="744" r:id="rId6"/>
    <p:sldId id="748" r:id="rId7"/>
    <p:sldId id="644" r:id="rId8"/>
    <p:sldId id="749" r:id="rId9"/>
    <p:sldId id="751" r:id="rId10"/>
    <p:sldId id="754" r:id="rId11"/>
    <p:sldId id="752" r:id="rId12"/>
    <p:sldId id="753" r:id="rId13"/>
    <p:sldId id="755" r:id="rId14"/>
    <p:sldId id="757" r:id="rId15"/>
    <p:sldId id="758" r:id="rId16"/>
    <p:sldId id="759" r:id="rId17"/>
    <p:sldId id="760" r:id="rId18"/>
    <p:sldId id="761" r:id="rId19"/>
    <p:sldId id="763" r:id="rId20"/>
    <p:sldId id="764" r:id="rId21"/>
    <p:sldId id="765" r:id="rId22"/>
    <p:sldId id="766" r:id="rId23"/>
    <p:sldId id="767" r:id="rId24"/>
    <p:sldId id="768" r:id="rId25"/>
    <p:sldId id="769" r:id="rId26"/>
    <p:sldId id="770" r:id="rId27"/>
    <p:sldId id="771" r:id="rId28"/>
    <p:sldId id="789" r:id="rId29"/>
    <p:sldId id="790" r:id="rId30"/>
    <p:sldId id="762" r:id="rId31"/>
    <p:sldId id="772" r:id="rId32"/>
    <p:sldId id="773" r:id="rId33"/>
    <p:sldId id="774" r:id="rId34"/>
    <p:sldId id="775" r:id="rId35"/>
    <p:sldId id="776" r:id="rId36"/>
    <p:sldId id="777" r:id="rId37"/>
    <p:sldId id="778" r:id="rId38"/>
    <p:sldId id="779" r:id="rId39"/>
    <p:sldId id="780" r:id="rId40"/>
    <p:sldId id="781" r:id="rId41"/>
    <p:sldId id="782" r:id="rId42"/>
    <p:sldId id="783" r:id="rId43"/>
    <p:sldId id="787" r:id="rId44"/>
    <p:sldId id="786" r:id="rId45"/>
    <p:sldId id="791" r:id="rId46"/>
    <p:sldId id="785" r:id="rId47"/>
    <p:sldId id="788" r:id="rId4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lase 12" id="{3B33FB04-ED77-4318-BEEA-9FEC124B1021}">
          <p14:sldIdLst>
            <p14:sldId id="487"/>
            <p14:sldId id="745"/>
            <p14:sldId id="746"/>
            <p14:sldId id="747"/>
            <p14:sldId id="744"/>
            <p14:sldId id="748"/>
            <p14:sldId id="644"/>
            <p14:sldId id="749"/>
            <p14:sldId id="751"/>
            <p14:sldId id="754"/>
            <p14:sldId id="752"/>
            <p14:sldId id="753"/>
            <p14:sldId id="755"/>
            <p14:sldId id="757"/>
            <p14:sldId id="758"/>
            <p14:sldId id="759"/>
            <p14:sldId id="760"/>
            <p14:sldId id="761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89"/>
            <p14:sldId id="790"/>
            <p14:sldId id="762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7"/>
            <p14:sldId id="786"/>
            <p14:sldId id="791"/>
            <p14:sldId id="785"/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88183" autoAdjust="0"/>
  </p:normalViewPr>
  <p:slideViewPr>
    <p:cSldViewPr snapToGrid="0">
      <p:cViewPr varScale="1">
        <p:scale>
          <a:sx n="101" d="100"/>
          <a:sy n="101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3324E-2B8D-4A2E-8EA7-68947676F79E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BF677-24B1-43C7-A8F4-2E28226D08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193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BF677-24B1-43C7-A8F4-2E28226D080C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4071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OJO: Resolver</a:t>
            </a:r>
            <a:r>
              <a:rPr lang="es-CL" baseline="0" dirty="0"/>
              <a:t> esto en la pizarra, dibujando la estructura y cómo va quedando a medida que el programa funciona.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BF677-24B1-43C7-A8F4-2E28226D080C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524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o Clase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20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3154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6857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5233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0248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8020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8090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5705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62697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stacado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43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stacado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295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01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elicitaciones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6187516" cy="2852737"/>
          </a:xfrm>
        </p:spPr>
        <p:txBody>
          <a:bodyPr anchor="b"/>
          <a:lstStyle>
            <a:lvl1pPr>
              <a:defRPr sz="6000" b="1">
                <a:solidFill>
                  <a:srgbClr val="FFFF00"/>
                </a:solidFill>
              </a:defRPr>
            </a:lvl1pPr>
          </a:lstStyle>
          <a:p>
            <a:r>
              <a:rPr lang="es-CL" dirty="0"/>
              <a:t>Felicitaciones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18751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39" y="1603913"/>
            <a:ext cx="3302510" cy="335125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39" y="1603913"/>
            <a:ext cx="3302510" cy="335125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39" y="1603913"/>
            <a:ext cx="3302510" cy="335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4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stración"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77634"/>
            <a:ext cx="1792851" cy="191237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77634"/>
            <a:ext cx="1792851" cy="191237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77634"/>
            <a:ext cx="1792851" cy="191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4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safío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21389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087" y="40085"/>
            <a:ext cx="2203861" cy="176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3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tacado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213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JO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1065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922" y="19050"/>
            <a:ext cx="1890027" cy="16906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922" y="19050"/>
            <a:ext cx="1890027" cy="169068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922" y="19050"/>
            <a:ext cx="1890027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3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eek Tip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23612" cy="1325563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1"/>
            <a:ext cx="1730188" cy="181903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1"/>
            <a:ext cx="1730188" cy="18190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1"/>
            <a:ext cx="1730188" cy="181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9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360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402D5-372F-4B19-991B-5E4EE36866D5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318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6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Archivos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Problemas cada vez </a:t>
            </a:r>
            <a:r>
              <a:rPr lang="es-CL"/>
              <a:t>más reales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9335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Leyendo un archivo completo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0984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Por 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Usando el block de notas, crea un archivo de texto en el mismo lugar donde está tu archivo .</a:t>
            </a:r>
            <a:r>
              <a:rPr lang="es-CL" dirty="0" err="1"/>
              <a:t>py</a:t>
            </a:r>
            <a:endParaRPr lang="es-CL" dirty="0"/>
          </a:p>
          <a:p>
            <a:r>
              <a:rPr lang="es-CL" dirty="0"/>
              <a:t>Guárdalo con el nombre </a:t>
            </a:r>
            <a:r>
              <a:rPr lang="es-CL" b="1" dirty="0"/>
              <a:t>mascotas.txt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50" y="2357623"/>
            <a:ext cx="5276850" cy="450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0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972110"/>
            <a:ext cx="6494085" cy="3508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arch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open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"mascotas.txt"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s-CL" altLang="es-CL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"r"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texto = </a:t>
            </a:r>
            <a:r>
              <a:rPr kumimoji="0" lang="es-CL" altLang="es-CL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arch.read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b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"Lo </a:t>
            </a:r>
            <a:r>
              <a:rPr kumimoji="0" lang="es-CL" altLang="es-CL" sz="2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leido</a:t>
            </a:r>
            <a:r>
              <a:rPr kumimoji="0" lang="es-CL" altLang="es-CL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:"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(texto)</a:t>
            </a:r>
            <a:b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kumimoji="0" lang="es-CL" altLang="es-CL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Escribe el siguiente código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589" y="2943225"/>
            <a:ext cx="5882411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0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Leyendo de otra forma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8558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 prefieres, puedes leer una línea a la vez</a:t>
            </a:r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5059"/>
          </a:xfrm>
        </p:spPr>
        <p:txBody>
          <a:bodyPr/>
          <a:lstStyle/>
          <a:p>
            <a:r>
              <a:rPr lang="es-CL" dirty="0"/>
              <a:t>Usa la función </a:t>
            </a:r>
            <a:r>
              <a:rPr lang="es-CL" b="1" dirty="0" err="1"/>
              <a:t>readline</a:t>
            </a:r>
            <a:endParaRPr lang="es-CL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75099" y="2199851"/>
            <a:ext cx="460254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unaLinea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arch.readline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3081379"/>
            <a:ext cx="10515600" cy="2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La función </a:t>
            </a:r>
            <a:r>
              <a:rPr lang="es-CL" b="1" dirty="0" err="1"/>
              <a:t>readline</a:t>
            </a:r>
            <a:r>
              <a:rPr lang="es-CL" dirty="0"/>
              <a:t> retornará el contenido de una línea desde el archivo</a:t>
            </a:r>
          </a:p>
          <a:p>
            <a:r>
              <a:rPr lang="es-CL" dirty="0"/>
              <a:t>Recuerda lo siguiente de memoria: </a:t>
            </a:r>
            <a:r>
              <a:rPr lang="es-CL" dirty="0" err="1"/>
              <a:t>readline</a:t>
            </a:r>
            <a:r>
              <a:rPr lang="es-CL" dirty="0"/>
              <a:t> siempre lee la </a:t>
            </a:r>
            <a:r>
              <a:rPr lang="es-CL" b="1" dirty="0"/>
              <a:t>SIGUIENTE</a:t>
            </a:r>
            <a:r>
              <a:rPr lang="es-CL" dirty="0"/>
              <a:t> línea</a:t>
            </a:r>
          </a:p>
        </p:txBody>
      </p:sp>
    </p:spTree>
    <p:extLst>
      <p:ext uri="{BB962C8B-B14F-4D97-AF65-F5344CB8AC3E}">
        <p14:creationId xmlns:p14="http://schemas.microsoft.com/office/powerpoint/2010/main" val="74395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Demostración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Leer un archivo</a:t>
            </a:r>
          </a:p>
        </p:txBody>
      </p:sp>
    </p:spTree>
    <p:extLst>
      <p:ext uri="{BB962C8B-B14F-4D97-AF65-F5344CB8AC3E}">
        <p14:creationId xmlns:p14="http://schemas.microsoft.com/office/powerpoint/2010/main" val="3980965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2552122"/>
            <a:ext cx="5622052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arch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open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"mascotas.txt"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"r"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unaLinea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arch.readline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"Lo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leido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unaLinea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es-CL" altLang="es-C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Por 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1813"/>
          </a:xfrm>
        </p:spPr>
        <p:txBody>
          <a:bodyPr/>
          <a:lstStyle/>
          <a:p>
            <a:r>
              <a:rPr lang="es-CL" dirty="0"/>
              <a:t>Usando el mismo archivo de texto: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301" y="3886200"/>
            <a:ext cx="5590699" cy="29718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938" y="0"/>
            <a:ext cx="3934062" cy="3355176"/>
          </a:xfrm>
          <a:prstGeom prst="rect">
            <a:avLst/>
          </a:prstGeom>
        </p:spPr>
      </p:pic>
      <p:sp>
        <p:nvSpPr>
          <p:cNvPr id="7" name="Llamada rectangular 6"/>
          <p:cNvSpPr/>
          <p:nvPr/>
        </p:nvSpPr>
        <p:spPr>
          <a:xfrm>
            <a:off x="2792570" y="4893447"/>
            <a:ext cx="2168397" cy="1964553"/>
          </a:xfrm>
          <a:prstGeom prst="wedgeRectCallout">
            <a:avLst>
              <a:gd name="adj1" fmla="val 129264"/>
              <a:gd name="adj2" fmla="val -1778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El programa leyó EXACTAMENTE una línea</a:t>
            </a:r>
          </a:p>
        </p:txBody>
      </p:sp>
    </p:spTree>
    <p:extLst>
      <p:ext uri="{BB962C8B-B14F-4D97-AF65-F5344CB8AC3E}">
        <p14:creationId xmlns:p14="http://schemas.microsoft.com/office/powerpoint/2010/main" val="191253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¿Y si quiero leer todas las líneas?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Nótese que al momento de abrir el archivo, no sé cuántas líneas tiene el archivo</a:t>
            </a:r>
          </a:p>
          <a:p>
            <a:r>
              <a:rPr lang="es-CL" dirty="0"/>
              <a:t>¿Qué instrucción nos permite repetir algo, sin saber cuántas veces se repetirá el ciclo?</a:t>
            </a:r>
          </a:p>
          <a:p>
            <a:r>
              <a:rPr lang="es-CL" dirty="0"/>
              <a:t>El ciclo WHILE</a:t>
            </a:r>
          </a:p>
          <a:p>
            <a:r>
              <a:rPr lang="es-CL" dirty="0"/>
              <a:t>La documentación de </a:t>
            </a:r>
            <a:r>
              <a:rPr lang="es-CL" dirty="0" err="1"/>
              <a:t>readline</a:t>
            </a:r>
            <a:r>
              <a:rPr lang="es-CL" dirty="0"/>
              <a:t>() dice: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6" y="4714875"/>
            <a:ext cx="12018848" cy="159702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372006" y="5443537"/>
            <a:ext cx="8733417" cy="4580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061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695217"/>
            <a:ext cx="562205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arch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open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"mascotas.txt"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"r"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unaLinea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arch.readline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unaLinea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!=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"Lo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leido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unaLinea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unaLinea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arch.readline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"Esto es el fin!"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es-CL" altLang="es-C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Entonces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1813"/>
          </a:xfrm>
        </p:spPr>
        <p:txBody>
          <a:bodyPr/>
          <a:lstStyle/>
          <a:p>
            <a:r>
              <a:rPr lang="es-CL" dirty="0"/>
              <a:t>Usando el mismo archivo de texto: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938" y="0"/>
            <a:ext cx="3934062" cy="335517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075" y="1620801"/>
            <a:ext cx="4733925" cy="5237199"/>
          </a:xfrm>
          <a:prstGeom prst="rect">
            <a:avLst/>
          </a:prstGeom>
        </p:spPr>
      </p:pic>
      <p:sp>
        <p:nvSpPr>
          <p:cNvPr id="7" name="Llamada rectangular 6"/>
          <p:cNvSpPr/>
          <p:nvPr/>
        </p:nvSpPr>
        <p:spPr>
          <a:xfrm>
            <a:off x="9651292" y="3011424"/>
            <a:ext cx="2168397" cy="1964553"/>
          </a:xfrm>
          <a:prstGeom prst="wedgeRectCallout">
            <a:avLst>
              <a:gd name="adj1" fmla="val -70934"/>
              <a:gd name="adj2" fmla="val -6997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El programa leyó todas las líneas</a:t>
            </a:r>
          </a:p>
        </p:txBody>
      </p:sp>
    </p:spTree>
    <p:extLst>
      <p:ext uri="{BB962C8B-B14F-4D97-AF65-F5344CB8AC3E}">
        <p14:creationId xmlns:p14="http://schemas.microsoft.com/office/powerpoint/2010/main" val="372916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Procesando lo </a:t>
            </a:r>
            <a:r>
              <a:rPr lang="es-CL" dirty="0" err="1"/>
              <a:t>leido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282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Siempre es útil poder leer desde archivos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Leer la lista de ingredientes a comprar en el supermercado para saber qué tienes que comprar</a:t>
            </a:r>
          </a:p>
          <a:p>
            <a:r>
              <a:rPr lang="es-CL" dirty="0"/>
              <a:t>Revisar el número de invitados para saber si tienes suficientes cosas para comer</a:t>
            </a:r>
          </a:p>
          <a:p>
            <a:r>
              <a:rPr lang="es-CL" dirty="0"/>
              <a:t>Buscar un número de teléfono para que puedas </a:t>
            </a:r>
            <a:r>
              <a:rPr lang="es-CL" dirty="0" err="1"/>
              <a:t>llamarl</a:t>
            </a:r>
            <a:r>
              <a:rPr lang="es-CL" dirty="0"/>
              <a:t>@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4671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Procesando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181436" cy="4351338"/>
          </a:xfrm>
        </p:spPr>
        <p:txBody>
          <a:bodyPr/>
          <a:lstStyle/>
          <a:p>
            <a:r>
              <a:rPr lang="es-CL" dirty="0"/>
              <a:t>Fíjate en lo que leíste desde el archivo</a:t>
            </a:r>
          </a:p>
          <a:p>
            <a:r>
              <a:rPr lang="es-CL" dirty="0"/>
              <a:t>Cada línea tiene dos “campos”</a:t>
            </a:r>
          </a:p>
          <a:p>
            <a:r>
              <a:rPr lang="es-CL" dirty="0"/>
              <a:t>Un tipo de mascota</a:t>
            </a:r>
          </a:p>
          <a:p>
            <a:r>
              <a:rPr lang="es-CL" dirty="0"/>
              <a:t>Y un valor (talvez es la cantidad de segundos que duerme cada día)</a:t>
            </a:r>
          </a:p>
          <a:p>
            <a:r>
              <a:rPr lang="es-CL" dirty="0"/>
              <a:t>¿Cómo podemos separar esos dos valores?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075" y="1620801"/>
            <a:ext cx="4733925" cy="523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2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Separando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Fíjate en el siguiente código: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877909"/>
            <a:ext cx="511390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linea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s-CL" altLang="es-CL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CL" altLang="es-CL" sz="2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abc,def,jk,l,np</a:t>
            </a:r>
            <a:r>
              <a:rPr kumimoji="0" lang="es-CL" altLang="es-CL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kumimoji="0" lang="es-CL" altLang="es-CL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partes = </a:t>
            </a:r>
            <a:r>
              <a:rPr kumimoji="0" lang="es-CL" altLang="es-CL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linea.split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","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(partes)</a:t>
            </a:r>
            <a:endParaRPr kumimoji="0" lang="es-CL" altLang="es-CL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283" y="4054765"/>
            <a:ext cx="5216717" cy="280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1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Split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En Python, podemos usar la función </a:t>
            </a:r>
            <a:r>
              <a:rPr lang="es-CL" dirty="0" err="1"/>
              <a:t>split</a:t>
            </a:r>
            <a:r>
              <a:rPr lang="es-CL" dirty="0"/>
              <a:t> para dividir un </a:t>
            </a:r>
            <a:r>
              <a:rPr lang="es-CL" dirty="0" err="1"/>
              <a:t>string</a:t>
            </a:r>
            <a:endParaRPr lang="es-CL" dirty="0"/>
          </a:p>
          <a:p>
            <a:r>
              <a:rPr lang="es-CL" dirty="0"/>
              <a:t>Esto nos retornará una lista con los elementos divididos</a:t>
            </a:r>
          </a:p>
          <a:p>
            <a:r>
              <a:rPr lang="es-CL" dirty="0"/>
              <a:t>Dicha lista la puedes manipular como cualquier otra lista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22763" y="3533215"/>
            <a:ext cx="4432624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linea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abc,def,jk,l,np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partes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linea.split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","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(partes)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partes: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(p)</a:t>
            </a:r>
            <a:endParaRPr kumimoji="0" lang="es-CL" altLang="es-C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948" y="3666836"/>
            <a:ext cx="5204052" cy="31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6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Split mascotas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393002"/>
            <a:ext cx="562205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arch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open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"mascotas.txt"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"r"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unaLinea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arch.readline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unaLinea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!=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"Lo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leido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unaLinea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unaLinea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arch.readline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"Esto es el fin!"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es-CL" altLang="es-C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393002"/>
            <a:ext cx="8084264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arch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open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"mascotas.txt"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"r"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unaLinea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arch.readline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unaLinea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!= 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""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"Lo </a:t>
            </a:r>
            <a:r>
              <a:rPr kumimoji="0" lang="es-CL" altLang="es-CL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leido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:"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unaLinea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partes =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unaLinea.split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","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mascota = partes[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segundos = partes[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].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strip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(mascota + 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 duerme " 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 segundos + 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 segundos"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unaLinea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arch.readline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"Esto es el fin!"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es-CL" altLang="es-C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013" y="2562225"/>
            <a:ext cx="3477051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9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¡Ejercicio!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Modifica el código anterior para que no imprima todo el texto</a:t>
            </a:r>
          </a:p>
          <a:p>
            <a:r>
              <a:rPr lang="es-CL" dirty="0"/>
              <a:t>Que solamente imprima el tipo de mascota, y la cantidad de MINUTOS que duerme al día</a:t>
            </a:r>
          </a:p>
          <a:p>
            <a:r>
              <a:rPr lang="es-CL" dirty="0"/>
              <a:t>(Talvez tengas que convertir un </a:t>
            </a:r>
            <a:r>
              <a:rPr lang="es-CL" dirty="0" err="1"/>
              <a:t>string</a:t>
            </a:r>
            <a:r>
              <a:rPr lang="es-CL" dirty="0"/>
              <a:t> a entero!)</a:t>
            </a:r>
          </a:p>
          <a:p>
            <a:r>
              <a:rPr lang="es-CL" dirty="0"/>
              <a:t>¡5 minutos!</a:t>
            </a:r>
          </a:p>
        </p:txBody>
      </p:sp>
    </p:spTree>
    <p:extLst>
      <p:ext uri="{BB962C8B-B14F-4D97-AF65-F5344CB8AC3E}">
        <p14:creationId xmlns:p14="http://schemas.microsoft.com/office/powerpoint/2010/main" val="325368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Procesando datos desde archivos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6258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 archivo con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7880927" cy="4351338"/>
          </a:xfrm>
        </p:spPr>
        <p:txBody>
          <a:bodyPr/>
          <a:lstStyle/>
          <a:p>
            <a:r>
              <a:rPr lang="es-CL" dirty="0"/>
              <a:t>Tengo un archivo que detalla la cantidad de segundos que duerme una mascota</a:t>
            </a:r>
          </a:p>
          <a:p>
            <a:r>
              <a:rPr lang="es-CL" dirty="0"/>
              <a:t>Pero ahora el archivo contiene todas las mascotas de la ciudad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123" y="1490663"/>
            <a:ext cx="31718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9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Respondiendo preguntas acerca de los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7964055" cy="4351338"/>
          </a:xfrm>
        </p:spPr>
        <p:txBody>
          <a:bodyPr>
            <a:normAutofit fontScale="85000" lnSpcReduction="20000"/>
          </a:bodyPr>
          <a:lstStyle/>
          <a:p>
            <a:r>
              <a:rPr lang="es-CL" dirty="0"/>
              <a:t>¿Cuántas mascotas distintas están nombradas en el archivo con datos?</a:t>
            </a:r>
          </a:p>
          <a:p>
            <a:r>
              <a:rPr lang="es-CL" dirty="0"/>
              <a:t>Un algoritmo posible:</a:t>
            </a:r>
          </a:p>
          <a:p>
            <a:endParaRPr lang="es-CL" dirty="0"/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Inicializa una lista vacía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Lee una línea del archivo</a:t>
            </a:r>
          </a:p>
          <a:p>
            <a:pPr lvl="1"/>
            <a:r>
              <a:rPr lang="es-CL" dirty="0"/>
              <a:t>Si se terminó el archivo, salta al punto 7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Separa la mascota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Busca la mascota en la lista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Si no está en la lista, agrégala al final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Vuelve al punto 2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Cuenta cuántos elementos hay en la lista</a:t>
            </a:r>
          </a:p>
          <a:p>
            <a:endParaRPr lang="es-CL" dirty="0"/>
          </a:p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123" y="1490663"/>
            <a:ext cx="31718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79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¡Ejercicio!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Implementa el algoritmo anterior</a:t>
            </a:r>
          </a:p>
        </p:txBody>
      </p:sp>
    </p:spTree>
    <p:extLst>
      <p:ext uri="{BB962C8B-B14F-4D97-AF65-F5344CB8AC3E}">
        <p14:creationId xmlns:p14="http://schemas.microsoft.com/office/powerpoint/2010/main" val="863290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¡Ya sabes leer datos desde archivos!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483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Los programas muchas veces tienen que leer información almacenada en archivos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Cuando cierras el visor de e-</a:t>
            </a:r>
            <a:r>
              <a:rPr lang="es-CL" dirty="0" err="1"/>
              <a:t>books</a:t>
            </a:r>
            <a:r>
              <a:rPr lang="es-CL" dirty="0"/>
              <a:t>, lee la página donde quedaste la última vez que lo apagaste</a:t>
            </a:r>
          </a:p>
          <a:p>
            <a:r>
              <a:rPr lang="es-CL" dirty="0"/>
              <a:t>Cuando inicias un juego, lee el nivel en el que quedaste para que puedas continuar desde ahí (y no desde el inicio)</a:t>
            </a:r>
          </a:p>
          <a:p>
            <a:r>
              <a:rPr lang="es-CL" dirty="0"/>
              <a:t>Hay miles de archivos </a:t>
            </a:r>
            <a:r>
              <a:rPr lang="es-CL" dirty="0" err="1"/>
              <a:t>OpenData</a:t>
            </a:r>
            <a:r>
              <a:rPr lang="es-CL" dirty="0"/>
              <a:t> que puedes usar para analizar información interesante en tus programas. ¿Quieres saber qué fauna muestran en los museos en Tasmania? https://en.wikipedia.org/wiki/Open_data</a:t>
            </a:r>
          </a:p>
        </p:txBody>
      </p:sp>
    </p:spTree>
    <p:extLst>
      <p:ext uri="{BB962C8B-B14F-4D97-AF65-F5344CB8AC3E}">
        <p14:creationId xmlns:p14="http://schemas.microsoft.com/office/powerpoint/2010/main" val="352425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Funciones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605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Repetición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Uno de los problemas al escribir código es que frecuentemente tienes que hacer lo mismo una y otra vez</a:t>
            </a:r>
          </a:p>
          <a:p>
            <a:pPr lvl="1"/>
            <a:r>
              <a:rPr lang="es-CL" dirty="0"/>
              <a:t>Las mismas líneas de código</a:t>
            </a:r>
          </a:p>
          <a:p>
            <a:pPr lvl="1"/>
            <a:r>
              <a:rPr lang="es-CL" dirty="0"/>
              <a:t>Las mismas operaciones</a:t>
            </a:r>
          </a:p>
          <a:p>
            <a:pPr lvl="1"/>
            <a:r>
              <a:rPr lang="es-CL" dirty="0" err="1"/>
              <a:t>Etc</a:t>
            </a:r>
            <a:r>
              <a:rPr lang="es-CL" dirty="0"/>
              <a:t> </a:t>
            </a:r>
            <a:r>
              <a:rPr lang="es-CL" dirty="0" err="1"/>
              <a:t>etc</a:t>
            </a:r>
            <a:r>
              <a:rPr lang="es-CL" dirty="0"/>
              <a:t> </a:t>
            </a:r>
            <a:r>
              <a:rPr lang="es-CL" dirty="0" err="1"/>
              <a:t>etc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0110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 una función?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Función</a:t>
            </a:r>
          </a:p>
          <a:p>
            <a:pPr lvl="1"/>
            <a:r>
              <a:rPr lang="es-CL" dirty="0"/>
              <a:t>(Sustantivo) Una sección de código reusable que tiene un nombre y que hace algo</a:t>
            </a:r>
          </a:p>
          <a:p>
            <a:endParaRPr lang="es-CL" dirty="0"/>
          </a:p>
          <a:p>
            <a:r>
              <a:rPr lang="es-CL" dirty="0"/>
              <a:t>No sé si te has dado cuenta, pero ya has usado funciones!</a:t>
            </a:r>
          </a:p>
          <a:p>
            <a:pPr lvl="1"/>
            <a:r>
              <a:rPr lang="es-CL" dirty="0" err="1"/>
              <a:t>print</a:t>
            </a:r>
            <a:endParaRPr lang="es-CL" dirty="0"/>
          </a:p>
          <a:p>
            <a:pPr lvl="1"/>
            <a:r>
              <a:rPr lang="es-CL" dirty="0" err="1"/>
              <a:t>sort</a:t>
            </a:r>
            <a:endParaRPr lang="es-CL" dirty="0"/>
          </a:p>
          <a:p>
            <a:pPr lvl="1"/>
            <a:r>
              <a:rPr lang="es-CL" dirty="0"/>
              <a:t>open</a:t>
            </a:r>
          </a:p>
          <a:p>
            <a:pPr lvl="1"/>
            <a:r>
              <a:rPr lang="es-CL" dirty="0" err="1"/>
              <a:t>etc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419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¿Por qué crear funciones?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Reutilización de código</a:t>
            </a:r>
          </a:p>
          <a:p>
            <a:pPr lvl="1"/>
            <a:r>
              <a:rPr lang="es-CL" dirty="0"/>
              <a:t>Estás haciendo lo mismo una y otra vez</a:t>
            </a:r>
          </a:p>
          <a:p>
            <a:r>
              <a:rPr lang="es-CL" dirty="0"/>
              <a:t>Simplificar el código</a:t>
            </a:r>
          </a:p>
          <a:p>
            <a:pPr lvl="1"/>
            <a:r>
              <a:rPr lang="es-CL" dirty="0"/>
              <a:t>Las funciones tienen nombre que explican lo que hacen</a:t>
            </a:r>
          </a:p>
          <a:p>
            <a:pPr lvl="1"/>
            <a:r>
              <a:rPr lang="es-CL" dirty="0"/>
              <a:t>Romper bloques complejos de código</a:t>
            </a:r>
          </a:p>
          <a:p>
            <a:r>
              <a:rPr lang="es-CL" dirty="0"/>
              <a:t>Facilidad para hacer cambios</a:t>
            </a:r>
          </a:p>
          <a:p>
            <a:pPr lvl="1"/>
            <a:r>
              <a:rPr lang="es-CL" dirty="0"/>
              <a:t>Es más fácil cambiar el código en un solo lugar, que en cambiarlo en muchas partes (y además, te puedes equivocar)</a:t>
            </a:r>
          </a:p>
        </p:txBody>
      </p:sp>
    </p:spTree>
    <p:extLst>
      <p:ext uri="{BB962C8B-B14F-4D97-AF65-F5344CB8AC3E}">
        <p14:creationId xmlns:p14="http://schemas.microsoft.com/office/powerpoint/2010/main" val="311994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¿Cómo se crea una función?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Usa la palabra </a:t>
            </a:r>
            <a:r>
              <a:rPr lang="es-CL" dirty="0" err="1"/>
              <a:t>def</a:t>
            </a:r>
            <a:endParaRPr lang="es-CL" dirty="0"/>
          </a:p>
          <a:p>
            <a:pPr lvl="1"/>
            <a:r>
              <a:rPr lang="es-CL" dirty="0"/>
              <a:t>Abreviación de definir</a:t>
            </a:r>
          </a:p>
          <a:p>
            <a:r>
              <a:rPr lang="es-CL" dirty="0"/>
              <a:t>Tienes que darle un nombre a la función</a:t>
            </a:r>
          </a:p>
          <a:p>
            <a:pPr lvl="1"/>
            <a:r>
              <a:rPr lang="es-CL" dirty="0"/>
              <a:t>También puedes tener parámetros (los explicaremos después)</a:t>
            </a:r>
          </a:p>
          <a:p>
            <a:r>
              <a:rPr lang="es-CL" dirty="0"/>
              <a:t>Escribe el código en el cuerpo de la función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500812" y="4430112"/>
            <a:ext cx="538320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kumimoji="0" lang="es-CL" altLang="es-CL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CL" altLang="es-CL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escribirMensaje</a:t>
            </a:r>
            <a:r>
              <a:rPr kumimoji="0" lang="es-CL" altLang="es-C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():</a:t>
            </a:r>
            <a:br>
              <a:rPr kumimoji="0" lang="es-CL" altLang="es-C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sz="3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s-CL" altLang="es-C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3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"Hola Mundo"</a:t>
            </a:r>
            <a:r>
              <a:rPr kumimoji="0" lang="es-CL" altLang="es-C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s-CL" altLang="es-C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endParaRPr kumimoji="0" lang="es-CL" altLang="es-CL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60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¿Cómo se llama a la función?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Llamar significa invocar</a:t>
            </a:r>
          </a:p>
          <a:p>
            <a:r>
              <a:rPr lang="es-CL" dirty="0"/>
              <a:t>Corresponde a hacer que la función se ejecute, o sea, que entre en funcionamiento</a:t>
            </a:r>
          </a:p>
          <a:p>
            <a:r>
              <a:rPr lang="es-CL" dirty="0"/>
              <a:t>Para hacer esto, simplemente usamos el nombre de la función</a:t>
            </a:r>
          </a:p>
          <a:p>
            <a:endParaRPr lang="es-C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72237" y="4065131"/>
            <a:ext cx="4719562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kumimoji="0" lang="es-CL" altLang="es-CL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CL" altLang="es-CL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escribirMensaje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():</a:t>
            </a:r>
            <a:b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sz="2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"Hola Mundo"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br>
              <a:rPr kumimoji="0" lang="es-CL" altLang="es-CL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escribirMensaje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endParaRPr kumimoji="0" lang="es-CL" altLang="es-CL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99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Parámetros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8135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¡Nos gustaría que las funciones fueran más dinámicas!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En los ejemplos anteriores, las funciones hacían solamente una cosa</a:t>
            </a:r>
          </a:p>
          <a:p>
            <a:pPr lvl="1"/>
            <a:r>
              <a:rPr lang="es-CL" dirty="0"/>
              <a:t>A veces eso es justo lo que necesitamos</a:t>
            </a:r>
          </a:p>
          <a:p>
            <a:r>
              <a:rPr lang="es-CL" dirty="0"/>
              <a:t>Pero a veces necesitamos más flexibilidad</a:t>
            </a:r>
          </a:p>
          <a:p>
            <a:pPr lvl="1"/>
            <a:r>
              <a:rPr lang="es-CL" dirty="0"/>
              <a:t>Mostrar mensajes especializados</a:t>
            </a:r>
          </a:p>
          <a:p>
            <a:pPr lvl="1"/>
            <a:r>
              <a:rPr lang="es-CL" dirty="0"/>
              <a:t>Proveer los números para hacer cálculos</a:t>
            </a:r>
          </a:p>
          <a:p>
            <a:pPr lvl="1"/>
            <a:r>
              <a:rPr lang="es-CL" dirty="0"/>
              <a:t>Escribir a la pantalla cosas que pueden variar</a:t>
            </a:r>
          </a:p>
          <a:p>
            <a:pPr lvl="1"/>
            <a:r>
              <a:rPr lang="es-CL" dirty="0" err="1"/>
              <a:t>Etc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925954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Para cambiar el comportamiento de una función se usan parámetros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Los parámetros permiten que la función acepte datos desde afuera de la función</a:t>
            </a:r>
          </a:p>
          <a:p>
            <a:r>
              <a:rPr lang="es-CL" dirty="0"/>
              <a:t>La verdad, ya has usado parámetros</a:t>
            </a:r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56444" y="3250915"/>
            <a:ext cx="447911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3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s-CL" altLang="es-C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3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"Hola Mundo"</a:t>
            </a:r>
            <a:r>
              <a:rPr kumimoji="0" lang="es-CL" altLang="es-C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es-CL" altLang="es-CL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515100" y="4289377"/>
            <a:ext cx="545213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escribirMensaje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unMensaje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unMensaje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b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escribirMensaje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"Hola Mundo"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escribirMensaje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"Chao Mundo"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es-CL" altLang="es-C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4228138"/>
            <a:ext cx="54197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Dentro de la función los parámetros se comportan como variables	</a:t>
            </a:r>
          </a:p>
          <a:p>
            <a:pPr lvl="1"/>
            <a:r>
              <a:rPr lang="es-CL" dirty="0"/>
              <a:t>Es una muy buena idea darles un nombre con significado</a:t>
            </a:r>
          </a:p>
        </p:txBody>
      </p:sp>
    </p:spTree>
    <p:extLst>
      <p:ext uri="{BB962C8B-B14F-4D97-AF65-F5344CB8AC3E}">
        <p14:creationId xmlns:p14="http://schemas.microsoft.com/office/powerpoint/2010/main" val="317810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¿Y si se requiere más de un parámetro?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Simplemente agrégalos, separados por coma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00451" y="3353891"/>
            <a:ext cx="787427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kumimoji="0" lang="es-CL" altLang="es-CL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CL" altLang="es-CL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mostrarMensaje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(nombre, saludo):</a:t>
            </a:r>
            <a:b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mensaje = nombre + </a:t>
            </a:r>
            <a:r>
              <a:rPr kumimoji="0" lang="es-CL" altLang="es-CL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", " 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 saludo</a:t>
            </a:r>
            <a:b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sz="2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(mensaje)</a:t>
            </a:r>
            <a:b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br>
              <a:rPr kumimoji="0" lang="es-CL" altLang="es-CL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mostrarMensaje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"Miguel"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s-CL" altLang="es-CL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"Buenos </a:t>
            </a:r>
            <a:r>
              <a:rPr kumimoji="0" lang="es-CL" altLang="es-CL" sz="2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dias</a:t>
            </a:r>
            <a:r>
              <a:rPr kumimoji="0" lang="es-CL" altLang="es-CL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es-CL" altLang="es-CL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08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¿Cómo se lee desde un archivo con código?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6861"/>
          </a:xfrm>
        </p:spPr>
        <p:txBody>
          <a:bodyPr/>
          <a:lstStyle/>
          <a:p>
            <a:r>
              <a:rPr lang="es-CL" dirty="0"/>
              <a:t>El primer paso es “abrir” el archivo que quieres leer</a:t>
            </a:r>
          </a:p>
          <a:p>
            <a:r>
              <a:rPr lang="es-CL" dirty="0"/>
              <a:t>Usa la función </a:t>
            </a:r>
            <a:r>
              <a:rPr lang="es-CL" b="1" dirty="0"/>
              <a:t>open</a:t>
            </a:r>
            <a:r>
              <a:rPr lang="es-CL" dirty="0"/>
              <a:t> para abrir un archivo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75219" y="2925758"/>
            <a:ext cx="664156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arch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nombreArchivo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modoAcceso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838200" y="3971059"/>
            <a:ext cx="10515600" cy="1646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Debes especificar</a:t>
            </a:r>
          </a:p>
          <a:p>
            <a:pPr lvl="1"/>
            <a:r>
              <a:rPr lang="es-CL" dirty="0"/>
              <a:t>El nombre del archivo</a:t>
            </a:r>
          </a:p>
          <a:p>
            <a:pPr lvl="1"/>
            <a:r>
              <a:rPr lang="es-CL" dirty="0"/>
              <a:t>El modo de acceso al archivo</a:t>
            </a:r>
          </a:p>
        </p:txBody>
      </p:sp>
    </p:spTree>
    <p:extLst>
      <p:ext uri="{BB962C8B-B14F-4D97-AF65-F5344CB8AC3E}">
        <p14:creationId xmlns:p14="http://schemas.microsoft.com/office/powerpoint/2010/main" val="212034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Retornando datos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3999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funciones retornan datos usando la palabra clave </a:t>
            </a:r>
            <a:r>
              <a:rPr lang="es-CL" b="1" dirty="0" err="1"/>
              <a:t>return</a:t>
            </a:r>
            <a:endParaRPr lang="es-C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Especifica el valor y el dato que quieres retornar después de la palabra </a:t>
            </a:r>
            <a:r>
              <a:rPr lang="es-CL" dirty="0" err="1"/>
              <a:t>return</a:t>
            </a:r>
            <a:endParaRPr lang="es-CL" dirty="0"/>
          </a:p>
          <a:p>
            <a:endParaRPr lang="es-C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14674" y="2764572"/>
            <a:ext cx="8789586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componerMensaje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(nombre, saludo):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mensaje = saludo + 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", " 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 nombre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mensaje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mostrarMensaje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(mensaje):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(mensaje)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b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salida =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componerMensaje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"Esteban"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"Buenas noches"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mostrarMensaje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(salida)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 O también</a:t>
            </a:r>
            <a:br>
              <a:rPr kumimoji="0" lang="es-CL" altLang="es-C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 </a:t>
            </a:r>
            <a:r>
              <a:rPr kumimoji="0" lang="es-CL" altLang="es-C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mostrarMensaje</a:t>
            </a:r>
            <a:r>
              <a:rPr kumimoji="0" lang="es-CL" altLang="es-C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componerMensaje</a:t>
            </a:r>
            <a:r>
              <a:rPr kumimoji="0" lang="es-CL" altLang="es-C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("Esteban", "Buenas noches"))</a:t>
            </a:r>
            <a:endParaRPr kumimoji="0" lang="es-CL" altLang="es-C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74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Contexto de las funciones</a:t>
            </a:r>
            <a:endParaRPr lang="es-C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876800" cy="4832350"/>
          </a:xfrm>
        </p:spPr>
        <p:txBody>
          <a:bodyPr>
            <a:normAutofit/>
          </a:bodyPr>
          <a:lstStyle/>
          <a:p>
            <a:r>
              <a:rPr lang="es-CL" dirty="0"/>
              <a:t>Por si no te fijaste, usamos el mismo nombre de variable (mensaje) dos veces</a:t>
            </a:r>
          </a:p>
          <a:p>
            <a:r>
              <a:rPr lang="es-CL" dirty="0"/>
              <a:t>Cada función es un contexto independiente, que permite crear variables</a:t>
            </a:r>
          </a:p>
          <a:p>
            <a:r>
              <a:rPr lang="es-CL" dirty="0"/>
              <a:t>Estas variables solamente son visibles dentro de esa función (son variables LOCALES a la función. No existen fuera de la función)</a:t>
            </a:r>
          </a:p>
          <a:p>
            <a:pPr marL="0" indent="0">
              <a:buNone/>
            </a:pPr>
            <a:endParaRPr lang="es-CL" dirty="0"/>
          </a:p>
          <a:p>
            <a:endParaRPr lang="es-C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29299" y="1690688"/>
            <a:ext cx="6109365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componerMensaje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(nombre, saludo):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mensaje = saludo + 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", " 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 nombre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mensaje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mostrarMensaje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(mensaje):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(mensaje)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b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salida =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componerMensaje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"Esteban"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CL" altLang="es-CL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Bye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mostrarMensaje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(salida)</a:t>
            </a:r>
            <a:endParaRPr kumimoji="0" lang="es-CL" altLang="es-C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29299" y="4860787"/>
            <a:ext cx="215956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(mensaje)</a:t>
            </a:r>
            <a:endParaRPr kumimoji="0" lang="es-CL" altLang="es-C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308" y="4972050"/>
            <a:ext cx="4306692" cy="181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Mejoremos el ejemplo de las mascotas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271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38712" y="1292860"/>
            <a:ext cx="7253288" cy="54168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arch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open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"mascotas.txt"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s-CL" altLang="es-CL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"r"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lista = []</a:t>
            </a:r>
            <a:b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unaLinea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arch.readline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b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kumimoji="0" lang="es-CL" altLang="es-CL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unaLinea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!= </a:t>
            </a:r>
            <a:r>
              <a:rPr kumimoji="0" lang="es-CL" altLang="es-CL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""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b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mascota = </a:t>
            </a: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getMascota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unaLinea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segundos = </a:t>
            </a: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getSegundos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unaLinea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es-CL" altLang="es-CL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CL" altLang="es-CL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not</a:t>
            </a:r>
            <a:r>
              <a:rPr kumimoji="0" lang="es-CL" altLang="es-CL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mascotaEnLista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(mascota, lista):</a:t>
            </a:r>
            <a:b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agregarMascota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(mascota, lista)</a:t>
            </a:r>
            <a:b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unaLinea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arch.readline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b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numMascotas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(lista)</a:t>
            </a:r>
            <a:b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"Hay " 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 </a:t>
            </a: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numMascotas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+ </a:t>
            </a:r>
            <a:r>
              <a:rPr kumimoji="0" lang="es-CL" altLang="es-CL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 mascotas distintas"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kumimoji="0" lang="es-CL" altLang="es-C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4843463" y="628650"/>
            <a:ext cx="0" cy="582930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57883" y="628650"/>
            <a:ext cx="4490332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getMascota(unaLinea):</a:t>
            </a:r>
            <a:b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partes = unaLinea.split(</a:t>
            </a:r>
            <a:r>
              <a:rPr kumimoji="0" lang="es-CL" altLang="es-CL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","</a:t>
            </a:r>
            <a: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partes[</a:t>
            </a:r>
            <a: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b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getSegundos(unaLinea):</a:t>
            </a:r>
            <a:b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partes = unaLinea.split(</a:t>
            </a:r>
            <a:r>
              <a:rPr kumimoji="0" lang="es-CL" altLang="es-CL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","</a:t>
            </a:r>
            <a: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(partes[</a:t>
            </a:r>
            <a: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].strip())</a:t>
            </a:r>
            <a:b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mascotaEnLista(nombre, lista):</a:t>
            </a:r>
            <a:b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existe = nombre </a:t>
            </a:r>
            <a:r>
              <a:rPr kumimoji="0" lang="es-CL" altLang="es-CL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 </a:t>
            </a:r>
            <a: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lista</a:t>
            </a:r>
            <a:b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existe</a:t>
            </a:r>
            <a:b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agregarMascota(nombre, lista):</a:t>
            </a:r>
            <a:b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lista.append(nombre)</a:t>
            </a:r>
            <a:b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CL" altLang="es-C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CL" altLang="es-CL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endParaRPr kumimoji="0" lang="es-CL" altLang="es-CL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8603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Ya puedes ahorrar tiempo creando funciones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1063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¡Ejercicio!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Modifica el ejemplo anterior</a:t>
            </a:r>
          </a:p>
          <a:p>
            <a:r>
              <a:rPr lang="es-CL" dirty="0"/>
              <a:t>Mejóralo, de forma que no importa si dice </a:t>
            </a:r>
            <a:r>
              <a:rPr lang="es-CL" dirty="0" err="1"/>
              <a:t>hamster</a:t>
            </a:r>
            <a:r>
              <a:rPr lang="es-CL" dirty="0"/>
              <a:t>, HAMSTER, </a:t>
            </a:r>
            <a:r>
              <a:rPr lang="es-CL" dirty="0" err="1"/>
              <a:t>Hamster</a:t>
            </a:r>
            <a:r>
              <a:rPr lang="es-CL" dirty="0"/>
              <a:t>, </a:t>
            </a:r>
            <a:r>
              <a:rPr lang="es-CL" dirty="0" err="1"/>
              <a:t>etc</a:t>
            </a:r>
            <a:r>
              <a:rPr lang="es-CL" dirty="0"/>
              <a:t> </a:t>
            </a:r>
          </a:p>
          <a:p>
            <a:r>
              <a:rPr lang="es-CL" dirty="0"/>
              <a:t>(O sea, que no haga diferencia entre mayúsculas y minúsculas)</a:t>
            </a:r>
          </a:p>
          <a:p>
            <a:r>
              <a:rPr lang="es-CL" dirty="0"/>
              <a:t>Además, modifica el código para que cuente la cantidad de veces que cada mascota fue nombrada</a:t>
            </a:r>
          </a:p>
          <a:p>
            <a:pPr lvl="1"/>
            <a:r>
              <a:rPr lang="es-CL" dirty="0"/>
              <a:t>(Para esto último seguramente necesitarás más de una lista!)</a:t>
            </a:r>
          </a:p>
          <a:p>
            <a:pPr lvl="1"/>
            <a:r>
              <a:rPr lang="es-CL" dirty="0"/>
              <a:t>(Si necesitas usarla dentro de una función, recuerda pasarla como parámetro)</a:t>
            </a:r>
          </a:p>
        </p:txBody>
      </p:sp>
    </p:spTree>
    <p:extLst>
      <p:ext uri="{BB962C8B-B14F-4D97-AF65-F5344CB8AC3E}">
        <p14:creationId xmlns:p14="http://schemas.microsoft.com/office/powerpoint/2010/main" val="6561534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Desafío 9: Archivos y funciones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es el último desafío de la asignatura.</a:t>
            </a:r>
            <a:endParaRPr lang="es-CL" dirty="0"/>
          </a:p>
          <a:p>
            <a:r>
              <a:rPr lang="es-CL" dirty="0"/>
              <a:t>Se publicará en Educa el enunciado del desafío para la semana.</a:t>
            </a:r>
          </a:p>
          <a:p>
            <a:r>
              <a:rPr lang="es-ES" dirty="0"/>
              <a:t>F</a:t>
            </a:r>
            <a:r>
              <a:rPr lang="es-CL" dirty="0"/>
              <a:t>echa de entrega: el día anterior a la siguiente clase.</a:t>
            </a:r>
          </a:p>
          <a:p>
            <a:r>
              <a:rPr lang="es-CL" dirty="0"/>
              <a:t>Recuerda respetar la fecha de entrega indicada en Educa</a:t>
            </a:r>
          </a:p>
        </p:txBody>
      </p:sp>
    </p:spTree>
    <p:extLst>
      <p:ext uri="{BB962C8B-B14F-4D97-AF65-F5344CB8AC3E}">
        <p14:creationId xmlns:p14="http://schemas.microsoft.com/office/powerpoint/2010/main" val="17341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¿Qué es el nombre del archivo?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492243" cy="4351338"/>
          </a:xfrm>
        </p:spPr>
        <p:txBody>
          <a:bodyPr/>
          <a:lstStyle/>
          <a:p>
            <a:r>
              <a:rPr lang="es-CL"/>
              <a:t>El nombre del archivo es el nombre visible del archivo, incluyendo su extensión:</a:t>
            </a:r>
          </a:p>
          <a:p>
            <a:pPr lvl="1"/>
            <a:r>
              <a:rPr lang="es-CL"/>
              <a:t>datos.txt</a:t>
            </a:r>
          </a:p>
          <a:p>
            <a:pPr lvl="1"/>
            <a:r>
              <a:rPr lang="es-CL"/>
              <a:t>montos.txt</a:t>
            </a:r>
          </a:p>
          <a:p>
            <a:pPr lvl="1"/>
            <a:r>
              <a:rPr lang="es-CL"/>
              <a:t>Etc</a:t>
            </a:r>
          </a:p>
          <a:p>
            <a:r>
              <a:rPr lang="es-CL"/>
              <a:t>El archivo será creado en la misma carpeta que tu programa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443" y="2052759"/>
            <a:ext cx="66008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3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 el modo de acceso?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9378"/>
          </a:xfrm>
        </p:spPr>
        <p:txBody>
          <a:bodyPr/>
          <a:lstStyle/>
          <a:p>
            <a:r>
              <a:rPr lang="es-CL" dirty="0"/>
              <a:t>El modo de acceso especifica qué vas a hacer con el archivo una vez que lo abres</a:t>
            </a:r>
          </a:p>
          <a:p>
            <a:r>
              <a:rPr lang="es-CL" dirty="0"/>
              <a:t>Puedes especificar lo siguiente: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2032000" y="3565003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1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Modo de 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Acción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Leer el archivo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Escribir al archivo (potencialmente sobre escribiendo las cosas que ya están ahí)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Agregar</a:t>
                      </a:r>
                      <a:r>
                        <a:rPr lang="es-CL" baseline="0" dirty="0"/>
                        <a:t> al final del archivo existente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Abrir un</a:t>
                      </a:r>
                      <a:r>
                        <a:rPr lang="es-CL" baseline="0" dirty="0"/>
                        <a:t> archivo binario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44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Ubicación del archivo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Normalmente, los archivos se leen desde el mismo lugar donde está el archivo .</a:t>
            </a:r>
            <a:r>
              <a:rPr lang="es-CL" dirty="0" err="1"/>
              <a:t>py</a:t>
            </a:r>
            <a:r>
              <a:rPr lang="es-CL" dirty="0"/>
              <a:t> que contiene el código de mi programa. </a:t>
            </a:r>
          </a:p>
        </p:txBody>
      </p:sp>
    </p:spTree>
    <p:extLst>
      <p:ext uri="{BB962C8B-B14F-4D97-AF65-F5344CB8AC3E}">
        <p14:creationId xmlns:p14="http://schemas.microsoft.com/office/powerpoint/2010/main" val="9826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¿Dónde estoy?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000018" cy="4351338"/>
          </a:xfrm>
        </p:spPr>
        <p:txBody>
          <a:bodyPr/>
          <a:lstStyle/>
          <a:p>
            <a:r>
              <a:rPr lang="es-CL" dirty="0"/>
              <a:t>En </a:t>
            </a:r>
            <a:r>
              <a:rPr lang="es-CL" dirty="0" err="1"/>
              <a:t>Spyder</a:t>
            </a:r>
            <a:r>
              <a:rPr lang="es-CL" dirty="0"/>
              <a:t> puedes ubicar rápidamente la carpeta donde estás trabajando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r="66530" b="47382"/>
          <a:stretch/>
        </p:blipFill>
        <p:spPr>
          <a:xfrm>
            <a:off x="6937938" y="2169449"/>
            <a:ext cx="4023288" cy="366368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771188" y="2951544"/>
            <a:ext cx="2592729" cy="289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661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¿Cómo leemos los contenidos de un archivo?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5059"/>
          </a:xfrm>
        </p:spPr>
        <p:txBody>
          <a:bodyPr/>
          <a:lstStyle/>
          <a:p>
            <a:r>
              <a:rPr lang="es-CL" dirty="0"/>
              <a:t>Una forma es usando la función </a:t>
            </a:r>
            <a:r>
              <a:rPr lang="es-CL" b="1" dirty="0" err="1"/>
              <a:t>read</a:t>
            </a:r>
            <a:endParaRPr lang="es-CL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75099" y="2294366"/>
            <a:ext cx="409278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contenido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arch.read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3081380"/>
            <a:ext cx="10515600" cy="1050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La función </a:t>
            </a:r>
            <a:r>
              <a:rPr lang="es-CL" b="1" dirty="0" err="1"/>
              <a:t>read</a:t>
            </a:r>
            <a:r>
              <a:rPr lang="es-CL" dirty="0"/>
              <a:t> retornará el contenido COMPLETO del archivo en la variable indicada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184002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build="p"/>
    </p:bldLst>
  </p:timing>
</p:sld>
</file>

<file path=ppt/theme/theme1.xml><?xml version="1.0" encoding="utf-8"?>
<a:theme xmlns:a="http://schemas.openxmlformats.org/drawingml/2006/main" name="Clase0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e07" id="{B134C9E2-8EB5-4A44-8F9C-6CB57CA324FA}" vid="{9A572733-96A5-4339-9022-CC5732F0697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Clase08_04_Python_ProximaClase</Template>
  <TotalTime>15728</TotalTime>
  <Words>1505</Words>
  <Application>Microsoft Office PowerPoint</Application>
  <PresentationFormat>Panorámica</PresentationFormat>
  <Paragraphs>197</Paragraphs>
  <Slides>47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Courier New</vt:lpstr>
      <vt:lpstr>Clase07</vt:lpstr>
      <vt:lpstr>Archivos</vt:lpstr>
      <vt:lpstr>Siempre es útil poder leer desde archivos</vt:lpstr>
      <vt:lpstr>Los programas muchas veces tienen que leer información almacenada en archivos</vt:lpstr>
      <vt:lpstr>¿Cómo se lee desde un archivo con código?</vt:lpstr>
      <vt:lpstr>¿Qué es el nombre del archivo?</vt:lpstr>
      <vt:lpstr>¿Qué es el modo de acceso?</vt:lpstr>
      <vt:lpstr>Ubicación del archivo</vt:lpstr>
      <vt:lpstr>¿Dónde estoy?</vt:lpstr>
      <vt:lpstr>¿Cómo leemos los contenidos de un archivo?</vt:lpstr>
      <vt:lpstr>Leyendo un archivo completo</vt:lpstr>
      <vt:lpstr>Por ejemplo</vt:lpstr>
      <vt:lpstr>Escribe el siguiente código</vt:lpstr>
      <vt:lpstr>Leyendo de otra forma</vt:lpstr>
      <vt:lpstr>Si prefieres, puedes leer una línea a la vez</vt:lpstr>
      <vt:lpstr>Demostración</vt:lpstr>
      <vt:lpstr>Por ejemplo</vt:lpstr>
      <vt:lpstr>¿Y si quiero leer todas las líneas?</vt:lpstr>
      <vt:lpstr>Entonces</vt:lpstr>
      <vt:lpstr>Procesando lo leido</vt:lpstr>
      <vt:lpstr>Procesando</vt:lpstr>
      <vt:lpstr>Separando</vt:lpstr>
      <vt:lpstr>Split</vt:lpstr>
      <vt:lpstr>Split mascotas</vt:lpstr>
      <vt:lpstr>¡Ejercicio!</vt:lpstr>
      <vt:lpstr>Procesando datos desde archivos</vt:lpstr>
      <vt:lpstr>Un archivo con datos</vt:lpstr>
      <vt:lpstr>Respondiendo preguntas acerca de los datos</vt:lpstr>
      <vt:lpstr>¡Ejercicio!</vt:lpstr>
      <vt:lpstr>¡Ya sabes leer datos desde archivos!</vt:lpstr>
      <vt:lpstr>Funciones</vt:lpstr>
      <vt:lpstr>Repetición</vt:lpstr>
      <vt:lpstr>¿Qué es una función?</vt:lpstr>
      <vt:lpstr>¿Por qué crear funciones?</vt:lpstr>
      <vt:lpstr>¿Cómo se crea una función?</vt:lpstr>
      <vt:lpstr>¿Cómo se llama a la función?</vt:lpstr>
      <vt:lpstr>Parámetros</vt:lpstr>
      <vt:lpstr>¡Nos gustaría que las funciones fueran más dinámicas!</vt:lpstr>
      <vt:lpstr>Para cambiar el comportamiento de una función se usan parámetros</vt:lpstr>
      <vt:lpstr>¿Y si se requiere más de un parámetro?</vt:lpstr>
      <vt:lpstr>Retornando datos</vt:lpstr>
      <vt:lpstr>Las funciones retornan datos usando la palabra clave return</vt:lpstr>
      <vt:lpstr>Contexto de las funciones</vt:lpstr>
      <vt:lpstr>Mejoremos el ejemplo de las mascotas</vt:lpstr>
      <vt:lpstr>Presentación de PowerPoint</vt:lpstr>
      <vt:lpstr>Ya puedes ahorrar tiempo creando funciones</vt:lpstr>
      <vt:lpstr>¡Ejercicio!</vt:lpstr>
      <vt:lpstr>Desafío 9: Archivos y funciones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Construcción de programas para resolución de problemas de ingeniería y procesamiento de información</dc:title>
  <dc:creator>Eric</dc:creator>
  <cp:lastModifiedBy>Ítalo Donoso</cp:lastModifiedBy>
  <cp:revision>378</cp:revision>
  <dcterms:created xsi:type="dcterms:W3CDTF">2016-01-08T18:59:34Z</dcterms:created>
  <dcterms:modified xsi:type="dcterms:W3CDTF">2017-07-02T21:20:00Z</dcterms:modified>
</cp:coreProperties>
</file>