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758" r:id="rId2"/>
    <p:sldId id="759" r:id="rId3"/>
    <p:sldId id="760" r:id="rId4"/>
    <p:sldId id="761" r:id="rId5"/>
    <p:sldId id="762" r:id="rId6"/>
    <p:sldId id="763" r:id="rId7"/>
    <p:sldId id="764" r:id="rId8"/>
    <p:sldId id="777" r:id="rId9"/>
    <p:sldId id="778" r:id="rId10"/>
    <p:sldId id="779" r:id="rId11"/>
    <p:sldId id="780" r:id="rId12"/>
    <p:sldId id="781" r:id="rId13"/>
    <p:sldId id="782" r:id="rId14"/>
    <p:sldId id="785" r:id="rId15"/>
    <p:sldId id="786" r:id="rId16"/>
    <p:sldId id="787" r:id="rId17"/>
    <p:sldId id="791" r:id="rId18"/>
    <p:sldId id="792" r:id="rId19"/>
    <p:sldId id="793" r:id="rId20"/>
    <p:sldId id="794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13" id="{3B33FB04-ED77-4318-BEEA-9FEC124B1021}">
          <p14:sldIdLst>
            <p14:sldId id="758"/>
            <p14:sldId id="759"/>
            <p14:sldId id="760"/>
            <p14:sldId id="761"/>
            <p14:sldId id="762"/>
            <p14:sldId id="763"/>
            <p14:sldId id="764"/>
            <p14:sldId id="777"/>
            <p14:sldId id="778"/>
            <p14:sldId id="779"/>
            <p14:sldId id="780"/>
            <p14:sldId id="781"/>
            <p14:sldId id="782"/>
            <p14:sldId id="785"/>
            <p14:sldId id="786"/>
            <p14:sldId id="787"/>
          </p14:sldIdLst>
        </p14:section>
        <p14:section name="Segunda parte" id="{AD5BA295-E9D4-48AB-8A03-793A9450F8CF}">
          <p14:sldIdLst>
            <p14:sldId id="791"/>
            <p14:sldId id="792"/>
            <p14:sldId id="793"/>
            <p14:sldId id="7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7125" autoAdjust="0"/>
  </p:normalViewPr>
  <p:slideViewPr>
    <p:cSldViewPr snapToGrid="0">
      <p:cViewPr varScale="1">
        <p:scale>
          <a:sx n="100" d="100"/>
          <a:sy n="10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776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540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311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48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955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791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BF677-24B1-43C7-A8F4-2E28226D080C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0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09-07-2017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Más problemas con matrices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118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¿Algo más?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¿Recuerdas el problema original?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77" y="2490623"/>
            <a:ext cx="7439025" cy="4210050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714421" y="3884772"/>
            <a:ext cx="2182036" cy="2427128"/>
          </a:xfrm>
          <a:prstGeom prst="wedgeRectCallout">
            <a:avLst>
              <a:gd name="adj1" fmla="val 153284"/>
              <a:gd name="adj2" fmla="val 964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¿Cómo vas a resolver eso?</a:t>
            </a:r>
          </a:p>
        </p:txBody>
      </p:sp>
    </p:spTree>
    <p:extLst>
      <p:ext uri="{BB962C8B-B14F-4D97-AF65-F5344CB8AC3E}">
        <p14:creationId xmlns:p14="http://schemas.microsoft.com/office/powerpoint/2010/main" val="39130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Mes más lluvioso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poder saber rápidamente cuál es el mes más lluvioso, haz lo siguiente:</a:t>
            </a:r>
          </a:p>
        </p:txBody>
      </p:sp>
      <p:grpSp>
        <p:nvGrpSpPr>
          <p:cNvPr id="68" name="Grupo 67"/>
          <p:cNvGrpSpPr/>
          <p:nvPr/>
        </p:nvGrpSpPr>
        <p:grpSpPr>
          <a:xfrm>
            <a:off x="4559422" y="2650522"/>
            <a:ext cx="5864213" cy="3526441"/>
            <a:chOff x="4559422" y="2650522"/>
            <a:chExt cx="5864213" cy="3526441"/>
          </a:xfrm>
        </p:grpSpPr>
        <p:grpSp>
          <p:nvGrpSpPr>
            <p:cNvPr id="5" name="Grupo 4"/>
            <p:cNvGrpSpPr/>
            <p:nvPr/>
          </p:nvGrpSpPr>
          <p:grpSpPr>
            <a:xfrm>
              <a:off x="5837927" y="2650522"/>
              <a:ext cx="4585708" cy="843146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46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879996" y="3629981"/>
              <a:ext cx="4543639" cy="2546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8" name="CuadroTexto 7"/>
            <p:cNvSpPr txBox="1"/>
            <p:nvPr/>
          </p:nvSpPr>
          <p:spPr>
            <a:xfrm rot="16200000">
              <a:off x="3762114" y="4370475"/>
              <a:ext cx="1963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/>
                <a:t>meses</a:t>
              </a:r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964980" y="3629981"/>
              <a:ext cx="757273" cy="2546982"/>
              <a:chOff x="4315655" y="2649741"/>
              <a:chExt cx="976394" cy="3235982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4315655" y="2649741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315655" y="3297716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4315655" y="393889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315655" y="4586870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315655" y="5234795"/>
                <a:ext cx="976394" cy="650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58" name="Llamada rectangular 57"/>
          <p:cNvSpPr/>
          <p:nvPr/>
        </p:nvSpPr>
        <p:spPr>
          <a:xfrm>
            <a:off x="7105689" y="682289"/>
            <a:ext cx="2182036" cy="2427128"/>
          </a:xfrm>
          <a:prstGeom prst="wedgeRectCallout">
            <a:avLst>
              <a:gd name="adj1" fmla="val 127996"/>
              <a:gd name="adj2" fmla="val 6615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esta lista vas acumulando el agua caída por mes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10703952" y="3627657"/>
            <a:ext cx="1176924" cy="2546982"/>
            <a:chOff x="10703952" y="3627657"/>
            <a:chExt cx="1176924" cy="2546982"/>
          </a:xfrm>
        </p:grpSpPr>
        <p:sp>
          <p:nvSpPr>
            <p:cNvPr id="65" name="CuadroTexto 64"/>
            <p:cNvSpPr txBox="1"/>
            <p:nvPr/>
          </p:nvSpPr>
          <p:spPr>
            <a:xfrm rot="16200000">
              <a:off x="10714236" y="4424965"/>
              <a:ext cx="1963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 err="1"/>
                <a:t>aguaMes</a:t>
              </a:r>
              <a:endParaRPr lang="es-CL" dirty="0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10703952" y="3627657"/>
              <a:ext cx="757273" cy="2546982"/>
              <a:chOff x="10703952" y="3627657"/>
              <a:chExt cx="757273" cy="2546982"/>
            </a:xfrm>
          </p:grpSpPr>
          <p:sp>
            <p:nvSpPr>
              <p:cNvPr id="59" name="Rectángulo 58"/>
              <p:cNvSpPr/>
              <p:nvPr/>
            </p:nvSpPr>
            <p:spPr>
              <a:xfrm>
                <a:off x="10703952" y="3627657"/>
                <a:ext cx="757273" cy="512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10703952" y="4137666"/>
                <a:ext cx="757273" cy="512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1" name="Rectángulo 60"/>
              <p:cNvSpPr/>
              <p:nvPr/>
            </p:nvSpPr>
            <p:spPr>
              <a:xfrm>
                <a:off x="10703952" y="4642326"/>
                <a:ext cx="757273" cy="512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10703952" y="5152336"/>
                <a:ext cx="757273" cy="512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3" name="Rectángulo 62"/>
              <p:cNvSpPr/>
              <p:nvPr/>
            </p:nvSpPr>
            <p:spPr>
              <a:xfrm>
                <a:off x="10703952" y="5662306"/>
                <a:ext cx="757273" cy="5123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69" name="Rectángulo 68"/>
          <p:cNvSpPr/>
          <p:nvPr/>
        </p:nvSpPr>
        <p:spPr>
          <a:xfrm>
            <a:off x="4928755" y="4121723"/>
            <a:ext cx="6582788" cy="5591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69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¿Algo más?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Algo falta…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77" y="2490623"/>
            <a:ext cx="7439025" cy="4210050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714421" y="3884772"/>
            <a:ext cx="2182036" cy="2427128"/>
          </a:xfrm>
          <a:prstGeom prst="wedgeRectCallout">
            <a:avLst>
              <a:gd name="adj1" fmla="val 153284"/>
              <a:gd name="adj2" fmla="val 1874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¿Cómo vas a resolver eso?</a:t>
            </a:r>
          </a:p>
        </p:txBody>
      </p:sp>
    </p:spTree>
    <p:extLst>
      <p:ext uri="{BB962C8B-B14F-4D97-AF65-F5344CB8AC3E}">
        <p14:creationId xmlns:p14="http://schemas.microsoft.com/office/powerpoint/2010/main" val="23570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Ciudad más lluviosa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poder saber rápidamente cuál es la ciudad más lluviosa, haz lo siguiente:</a:t>
            </a:r>
          </a:p>
        </p:txBody>
      </p:sp>
      <p:sp>
        <p:nvSpPr>
          <p:cNvPr id="58" name="Llamada rectangular 57"/>
          <p:cNvSpPr/>
          <p:nvPr/>
        </p:nvSpPr>
        <p:spPr>
          <a:xfrm>
            <a:off x="388936" y="3883823"/>
            <a:ext cx="2182036" cy="2427128"/>
          </a:xfrm>
          <a:prstGeom prst="wedgeRectCallout">
            <a:avLst>
              <a:gd name="adj1" fmla="val 177850"/>
              <a:gd name="adj2" fmla="val 4472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esta lista vas acumulando el agua caída por ciudad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615107" y="2248317"/>
            <a:ext cx="7266214" cy="3526441"/>
            <a:chOff x="4615107" y="2248317"/>
            <a:chExt cx="7266214" cy="3526441"/>
          </a:xfrm>
        </p:grpSpPr>
        <p:grpSp>
          <p:nvGrpSpPr>
            <p:cNvPr id="68" name="Grupo 67"/>
            <p:cNvGrpSpPr/>
            <p:nvPr/>
          </p:nvGrpSpPr>
          <p:grpSpPr>
            <a:xfrm>
              <a:off x="4615107" y="2248317"/>
              <a:ext cx="5864213" cy="3526441"/>
              <a:chOff x="4559422" y="2650522"/>
              <a:chExt cx="5864213" cy="3526441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5837927" y="2650522"/>
                <a:ext cx="4585708" cy="843146"/>
                <a:chOff x="5441194" y="1405323"/>
                <a:chExt cx="5912606" cy="1071230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>
                  <a:off x="5495436" y="1825625"/>
                  <a:ext cx="5858364" cy="650928"/>
                  <a:chOff x="5495436" y="1825625"/>
                  <a:chExt cx="5858364" cy="650928"/>
                </a:xfrm>
              </p:grpSpPr>
              <p:sp>
                <p:nvSpPr>
                  <p:cNvPr id="52" name="Rectángulo 51"/>
                  <p:cNvSpPr/>
                  <p:nvPr/>
                </p:nvSpPr>
                <p:spPr>
                  <a:xfrm>
                    <a:off x="549543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6471830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7448224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5" name="Rectángulo 54"/>
                  <p:cNvSpPr/>
                  <p:nvPr/>
                </p:nvSpPr>
                <p:spPr>
                  <a:xfrm>
                    <a:off x="8424618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6" name="Rectángulo 55"/>
                  <p:cNvSpPr/>
                  <p:nvPr/>
                </p:nvSpPr>
                <p:spPr>
                  <a:xfrm>
                    <a:off x="9401012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>
                    <a:off x="1037740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sp>
              <p:nvSpPr>
                <p:cNvPr id="51" name="CuadroTexto 50"/>
                <p:cNvSpPr txBox="1"/>
                <p:nvPr/>
              </p:nvSpPr>
              <p:spPr>
                <a:xfrm>
                  <a:off x="5441194" y="1405323"/>
                  <a:ext cx="2495227" cy="469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dirty="0"/>
                    <a:t>ciudades</a:t>
                  </a:r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5879996" y="3629981"/>
                <a:ext cx="4543639" cy="2546982"/>
                <a:chOff x="5495436" y="2649741"/>
                <a:chExt cx="5858364" cy="3235982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5495436" y="2649741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44" name="Rectángulo 43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5" name="Rectángulo 44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6" name="Rectángulo 45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7" name="Rectángulo 46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6" name="Grupo 15"/>
                <p:cNvGrpSpPr/>
                <p:nvPr/>
              </p:nvGrpSpPr>
              <p:grpSpPr>
                <a:xfrm>
                  <a:off x="5495436" y="3297716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0" name="Rectángulo 39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1" name="Rectángulo 40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2" name="Rectángulo 41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3" name="Rectángulo 42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7" name="Grupo 16"/>
                <p:cNvGrpSpPr/>
                <p:nvPr/>
              </p:nvGrpSpPr>
              <p:grpSpPr>
                <a:xfrm>
                  <a:off x="5495436" y="39388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2" name="Rectángulo 31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4" name="Rectángulo 33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5" name="Rectángulo 34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6" name="Rectángulo 35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7" name="Rectángulo 36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5495436" y="4586870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6" name="Rectángulo 25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7" name="Rectángulo 26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8" name="Rectángulo 27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9" name="Rectángulo 28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0" name="Rectángulo 29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1" name="Rectángulo 30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9" name="Grupo 18"/>
                <p:cNvGrpSpPr/>
                <p:nvPr/>
              </p:nvGrpSpPr>
              <p:grpSpPr>
                <a:xfrm>
                  <a:off x="5495436" y="52347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0" name="Rectángulo 19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1" name="Rectángulo 20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4" name="Rectángulo 23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5" name="Rectángulo 24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sp>
            <p:nvSpPr>
              <p:cNvPr id="8" name="CuadroTexto 7"/>
              <p:cNvSpPr txBox="1"/>
              <p:nvPr/>
            </p:nvSpPr>
            <p:spPr>
              <a:xfrm rot="16200000">
                <a:off x="3762114" y="4370475"/>
                <a:ext cx="1963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meses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964980" y="3629981"/>
                <a:ext cx="757273" cy="2546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>
              <a:off x="10704397" y="3227776"/>
              <a:ext cx="1176924" cy="2546982"/>
              <a:chOff x="10703952" y="3627657"/>
              <a:chExt cx="1176924" cy="2546982"/>
            </a:xfrm>
          </p:grpSpPr>
          <p:sp>
            <p:nvSpPr>
              <p:cNvPr id="65" name="CuadroTexto 64"/>
              <p:cNvSpPr txBox="1"/>
              <p:nvPr/>
            </p:nvSpPr>
            <p:spPr>
              <a:xfrm rot="16200000">
                <a:off x="10714236" y="4424965"/>
                <a:ext cx="1963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 err="1"/>
                  <a:t>aguaMes</a:t>
                </a:r>
                <a:endParaRPr lang="es-CL" dirty="0"/>
              </a:p>
            </p:txBody>
          </p:sp>
          <p:grpSp>
            <p:nvGrpSpPr>
              <p:cNvPr id="66" name="Grupo 65"/>
              <p:cNvGrpSpPr/>
              <p:nvPr/>
            </p:nvGrpSpPr>
            <p:grpSpPr>
              <a:xfrm>
                <a:off x="10703952" y="3627657"/>
                <a:ext cx="757273" cy="2546982"/>
                <a:chOff x="10703952" y="3627657"/>
                <a:chExt cx="757273" cy="254698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10703952" y="3627657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10703952" y="413766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10703952" y="464232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10703952" y="515233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10703952" y="566230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4" name="Grupo 3"/>
          <p:cNvGrpSpPr/>
          <p:nvPr/>
        </p:nvGrpSpPr>
        <p:grpSpPr>
          <a:xfrm>
            <a:off x="5831722" y="5835479"/>
            <a:ext cx="4642056" cy="845018"/>
            <a:chOff x="5831722" y="5835479"/>
            <a:chExt cx="4642056" cy="845018"/>
          </a:xfrm>
        </p:grpSpPr>
        <p:sp>
          <p:nvSpPr>
            <p:cNvPr id="69" name="Rectángulo 68"/>
            <p:cNvSpPr/>
            <p:nvPr/>
          </p:nvSpPr>
          <p:spPr>
            <a:xfrm>
              <a:off x="5930139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6687412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7444685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8201959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8959232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9716505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831722" y="5835479"/>
              <a:ext cx="193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aguaCiudad</a:t>
              </a:r>
              <a:endParaRPr lang="es-CL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8201958" y="2579129"/>
            <a:ext cx="757274" cy="410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6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¿Algo más?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Algo falta…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77" y="2490623"/>
            <a:ext cx="7439025" cy="4210050"/>
          </a:xfrm>
          <a:prstGeom prst="rect">
            <a:avLst/>
          </a:prstGeom>
        </p:spPr>
      </p:pic>
      <p:sp>
        <p:nvSpPr>
          <p:cNvPr id="5" name="Llamada rectangular 4"/>
          <p:cNvSpPr/>
          <p:nvPr/>
        </p:nvSpPr>
        <p:spPr>
          <a:xfrm>
            <a:off x="714421" y="3884772"/>
            <a:ext cx="2182036" cy="2427128"/>
          </a:xfrm>
          <a:prstGeom prst="wedgeRectCallout">
            <a:avLst>
              <a:gd name="adj1" fmla="val 153284"/>
              <a:gd name="adj2" fmla="val 2913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¿Cómo vas a resolver eso?</a:t>
            </a:r>
          </a:p>
        </p:txBody>
      </p:sp>
    </p:spTree>
    <p:extLst>
      <p:ext uri="{BB962C8B-B14F-4D97-AF65-F5344CB8AC3E}">
        <p14:creationId xmlns:p14="http://schemas.microsoft.com/office/powerpoint/2010/main" val="23910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Mes más seco, en la ciudad donde más llovió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 la lista </a:t>
            </a:r>
            <a:r>
              <a:rPr lang="es-CL" dirty="0" err="1"/>
              <a:t>aguaCiudad</a:t>
            </a:r>
            <a:r>
              <a:rPr lang="es-CL" dirty="0"/>
              <a:t> puedes saber rápidamente cuál es la ciudad donde más llovió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615107" y="2248317"/>
            <a:ext cx="7266214" cy="3526441"/>
            <a:chOff x="4615107" y="2248317"/>
            <a:chExt cx="7266214" cy="3526441"/>
          </a:xfrm>
        </p:grpSpPr>
        <p:grpSp>
          <p:nvGrpSpPr>
            <p:cNvPr id="68" name="Grupo 67"/>
            <p:cNvGrpSpPr/>
            <p:nvPr/>
          </p:nvGrpSpPr>
          <p:grpSpPr>
            <a:xfrm>
              <a:off x="4615107" y="2248317"/>
              <a:ext cx="5864213" cy="3526441"/>
              <a:chOff x="4559422" y="2650522"/>
              <a:chExt cx="5864213" cy="3526441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5837927" y="2650522"/>
                <a:ext cx="4585708" cy="843146"/>
                <a:chOff x="5441194" y="1405323"/>
                <a:chExt cx="5912606" cy="1071230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>
                  <a:off x="5495436" y="1825625"/>
                  <a:ext cx="5858364" cy="650928"/>
                  <a:chOff x="5495436" y="1825625"/>
                  <a:chExt cx="5858364" cy="650928"/>
                </a:xfrm>
              </p:grpSpPr>
              <p:sp>
                <p:nvSpPr>
                  <p:cNvPr id="52" name="Rectángulo 51"/>
                  <p:cNvSpPr/>
                  <p:nvPr/>
                </p:nvSpPr>
                <p:spPr>
                  <a:xfrm>
                    <a:off x="549543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3" name="Rectángulo 52"/>
                  <p:cNvSpPr/>
                  <p:nvPr/>
                </p:nvSpPr>
                <p:spPr>
                  <a:xfrm>
                    <a:off x="6471830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4" name="Rectángulo 53"/>
                  <p:cNvSpPr/>
                  <p:nvPr/>
                </p:nvSpPr>
                <p:spPr>
                  <a:xfrm>
                    <a:off x="7448224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5" name="Rectángulo 54"/>
                  <p:cNvSpPr/>
                  <p:nvPr/>
                </p:nvSpPr>
                <p:spPr>
                  <a:xfrm>
                    <a:off x="8424618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6" name="Rectángulo 55"/>
                  <p:cNvSpPr/>
                  <p:nvPr/>
                </p:nvSpPr>
                <p:spPr>
                  <a:xfrm>
                    <a:off x="9401012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7" name="Rectángulo 56"/>
                  <p:cNvSpPr/>
                  <p:nvPr/>
                </p:nvSpPr>
                <p:spPr>
                  <a:xfrm>
                    <a:off x="10377406" y="182562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sp>
              <p:nvSpPr>
                <p:cNvPr id="51" name="CuadroTexto 50"/>
                <p:cNvSpPr txBox="1"/>
                <p:nvPr/>
              </p:nvSpPr>
              <p:spPr>
                <a:xfrm>
                  <a:off x="5441194" y="1405323"/>
                  <a:ext cx="2495227" cy="469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dirty="0"/>
                    <a:t>ciudades</a:t>
                  </a:r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5879996" y="3629981"/>
                <a:ext cx="4543639" cy="2546982"/>
                <a:chOff x="5495436" y="2649741"/>
                <a:chExt cx="5858364" cy="3235982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5495436" y="2649741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44" name="Rectángulo 43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5" name="Rectángulo 44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6" name="Rectángulo 45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7" name="Rectángulo 46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8" name="Rectángulo 47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9" name="Rectángulo 48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6" name="Grupo 15"/>
                <p:cNvGrpSpPr/>
                <p:nvPr/>
              </p:nvGrpSpPr>
              <p:grpSpPr>
                <a:xfrm>
                  <a:off x="5495436" y="3297716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0" name="Rectángulo 39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1" name="Rectángulo 40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2" name="Rectángulo 41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43" name="Rectángulo 42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7" name="Grupo 16"/>
                <p:cNvGrpSpPr/>
                <p:nvPr/>
              </p:nvGrpSpPr>
              <p:grpSpPr>
                <a:xfrm>
                  <a:off x="5495436" y="39388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32" name="Rectángulo 31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3" name="Rectángulo 32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4" name="Rectángulo 33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5" name="Rectángulo 34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6" name="Rectángulo 35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7" name="Rectángulo 36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8" name="Grupo 17"/>
                <p:cNvGrpSpPr/>
                <p:nvPr/>
              </p:nvGrpSpPr>
              <p:grpSpPr>
                <a:xfrm>
                  <a:off x="5495436" y="4586870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6" name="Rectángulo 25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7" name="Rectángulo 26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8" name="Rectángulo 27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9" name="Rectángulo 28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0" name="Rectángulo 29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31" name="Rectángulo 30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19" name="Grupo 18"/>
                <p:cNvGrpSpPr/>
                <p:nvPr/>
              </p:nvGrpSpPr>
              <p:grpSpPr>
                <a:xfrm>
                  <a:off x="5495436" y="5234795"/>
                  <a:ext cx="5858364" cy="650928"/>
                  <a:chOff x="5495436" y="2649741"/>
                  <a:chExt cx="5858364" cy="650928"/>
                </a:xfrm>
              </p:grpSpPr>
              <p:sp>
                <p:nvSpPr>
                  <p:cNvPr id="20" name="Rectángulo 19"/>
                  <p:cNvSpPr/>
                  <p:nvPr/>
                </p:nvSpPr>
                <p:spPr>
                  <a:xfrm>
                    <a:off x="549543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1" name="Rectángulo 20"/>
                  <p:cNvSpPr/>
                  <p:nvPr/>
                </p:nvSpPr>
                <p:spPr>
                  <a:xfrm>
                    <a:off x="6471830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2" name="Rectángulo 21"/>
                  <p:cNvSpPr/>
                  <p:nvPr/>
                </p:nvSpPr>
                <p:spPr>
                  <a:xfrm>
                    <a:off x="7448224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8424618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4" name="Rectángulo 23"/>
                  <p:cNvSpPr/>
                  <p:nvPr/>
                </p:nvSpPr>
                <p:spPr>
                  <a:xfrm>
                    <a:off x="9401012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5" name="Rectángulo 24"/>
                  <p:cNvSpPr/>
                  <p:nvPr/>
                </p:nvSpPr>
                <p:spPr>
                  <a:xfrm>
                    <a:off x="10377406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sp>
            <p:nvSpPr>
              <p:cNvPr id="8" name="CuadroTexto 7"/>
              <p:cNvSpPr txBox="1"/>
              <p:nvPr/>
            </p:nvSpPr>
            <p:spPr>
              <a:xfrm rot="16200000">
                <a:off x="3762114" y="4370475"/>
                <a:ext cx="1963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meses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964980" y="3629981"/>
                <a:ext cx="757273" cy="2546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67" name="Grupo 66"/>
            <p:cNvGrpSpPr/>
            <p:nvPr/>
          </p:nvGrpSpPr>
          <p:grpSpPr>
            <a:xfrm>
              <a:off x="10704397" y="3227776"/>
              <a:ext cx="1176924" cy="2546982"/>
              <a:chOff x="10703952" y="3627657"/>
              <a:chExt cx="1176924" cy="2546982"/>
            </a:xfrm>
          </p:grpSpPr>
          <p:sp>
            <p:nvSpPr>
              <p:cNvPr id="65" name="CuadroTexto 64"/>
              <p:cNvSpPr txBox="1"/>
              <p:nvPr/>
            </p:nvSpPr>
            <p:spPr>
              <a:xfrm rot="16200000">
                <a:off x="10714236" y="4424965"/>
                <a:ext cx="1963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 err="1"/>
                  <a:t>aguaMes</a:t>
                </a:r>
                <a:endParaRPr lang="es-CL" dirty="0"/>
              </a:p>
            </p:txBody>
          </p:sp>
          <p:grpSp>
            <p:nvGrpSpPr>
              <p:cNvPr id="66" name="Grupo 65"/>
              <p:cNvGrpSpPr/>
              <p:nvPr/>
            </p:nvGrpSpPr>
            <p:grpSpPr>
              <a:xfrm>
                <a:off x="10703952" y="3627657"/>
                <a:ext cx="757273" cy="2546982"/>
                <a:chOff x="10703952" y="3627657"/>
                <a:chExt cx="757273" cy="2546982"/>
              </a:xfrm>
            </p:grpSpPr>
            <p:sp>
              <p:nvSpPr>
                <p:cNvPr id="59" name="Rectángulo 58"/>
                <p:cNvSpPr/>
                <p:nvPr/>
              </p:nvSpPr>
              <p:spPr>
                <a:xfrm>
                  <a:off x="10703952" y="3627657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ángulo 59"/>
                <p:cNvSpPr/>
                <p:nvPr/>
              </p:nvSpPr>
              <p:spPr>
                <a:xfrm>
                  <a:off x="10703952" y="413766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10703952" y="464232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2" name="Rectángulo 61"/>
                <p:cNvSpPr/>
                <p:nvPr/>
              </p:nvSpPr>
              <p:spPr>
                <a:xfrm>
                  <a:off x="10703952" y="515233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ángulo 62"/>
                <p:cNvSpPr/>
                <p:nvPr/>
              </p:nvSpPr>
              <p:spPr>
                <a:xfrm>
                  <a:off x="10703952" y="5662306"/>
                  <a:ext cx="757273" cy="512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4" name="Grupo 3"/>
          <p:cNvGrpSpPr/>
          <p:nvPr/>
        </p:nvGrpSpPr>
        <p:grpSpPr>
          <a:xfrm>
            <a:off x="5831722" y="5835479"/>
            <a:ext cx="4642056" cy="845018"/>
            <a:chOff x="5831722" y="5835479"/>
            <a:chExt cx="4642056" cy="845018"/>
          </a:xfrm>
        </p:grpSpPr>
        <p:sp>
          <p:nvSpPr>
            <p:cNvPr id="69" name="Rectángulo 68"/>
            <p:cNvSpPr/>
            <p:nvPr/>
          </p:nvSpPr>
          <p:spPr>
            <a:xfrm>
              <a:off x="5930139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6687412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7444685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8201959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8959232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9716505" y="6168163"/>
              <a:ext cx="757273" cy="51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831722" y="5835479"/>
              <a:ext cx="193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/>
                <a:t>aguaCiudad</a:t>
              </a:r>
              <a:endParaRPr lang="es-CL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8201958" y="2579129"/>
            <a:ext cx="757274" cy="4101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Llamada rectangular 57"/>
          <p:cNvSpPr/>
          <p:nvPr/>
        </p:nvSpPr>
        <p:spPr>
          <a:xfrm>
            <a:off x="2459992" y="2996186"/>
            <a:ext cx="2182036" cy="2427128"/>
          </a:xfrm>
          <a:prstGeom prst="wedgeRectCallout">
            <a:avLst>
              <a:gd name="adj1" fmla="val 220478"/>
              <a:gd name="adj2" fmla="val 4537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Después simplemente hay que buscar dentro de esa lista el número menor</a:t>
            </a:r>
          </a:p>
        </p:txBody>
      </p:sp>
      <p:sp>
        <p:nvSpPr>
          <p:cNvPr id="76" name="Llamada rectangular 75"/>
          <p:cNvSpPr/>
          <p:nvPr/>
        </p:nvSpPr>
        <p:spPr>
          <a:xfrm>
            <a:off x="1334104" y="3978160"/>
            <a:ext cx="2182036" cy="2427128"/>
          </a:xfrm>
          <a:prstGeom prst="wedgeRectCallout">
            <a:avLst>
              <a:gd name="adj1" fmla="val 112823"/>
              <a:gd name="adj2" fmla="val 161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Y vas a poder saber el nombre del mes</a:t>
            </a:r>
          </a:p>
        </p:txBody>
      </p:sp>
    </p:spTree>
    <p:extLst>
      <p:ext uri="{BB962C8B-B14F-4D97-AF65-F5344CB8AC3E}">
        <p14:creationId xmlns:p14="http://schemas.microsoft.com/office/powerpoint/2010/main" val="328936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  <p:bldP spid="58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¡Ejercicio en parejas!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Completa el problema propuesto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47" y="2380264"/>
            <a:ext cx="74390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Imagínate el siguiente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/>
          <a:lstStyle/>
          <a:p>
            <a:r>
              <a:rPr lang="es-CL" dirty="0"/>
              <a:t>Durante muchos años se recopiló información acerca de la lluvia caída en 20 ciudades del país</a:t>
            </a:r>
          </a:p>
          <a:p>
            <a:r>
              <a:rPr lang="es-CL" dirty="0"/>
              <a:t>El encargado tiene muchos papeles, en donde aparece escrito el nombre de la ciudad, la fecha en que se realizó la medición (día, mes, año), y la cantidad de milímetros de agua caída durante dicho día</a:t>
            </a:r>
          </a:p>
          <a:p>
            <a:r>
              <a:rPr lang="es-CL" dirty="0"/>
              <a:t>Se necesita saber la siguiente información</a:t>
            </a:r>
          </a:p>
          <a:p>
            <a:pPr lvl="1"/>
            <a:r>
              <a:rPr lang="es-CL" dirty="0"/>
              <a:t>Cuál fue el mes más lluvioso. Considera que todos los meses con igual nombre suman sus mm (todos los eneros juntos, todos los febrero, </a:t>
            </a:r>
            <a:r>
              <a:rPr lang="es-CL" dirty="0" err="1"/>
              <a:t>etc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Cuál fue la ciudad donde más llovió</a:t>
            </a:r>
          </a:p>
          <a:p>
            <a:pPr lvl="1"/>
            <a:r>
              <a:rPr lang="es-CL" dirty="0"/>
              <a:t>Cuál fue el mes más seco en la ciudad donde más llovió</a:t>
            </a:r>
          </a:p>
          <a:p>
            <a:pPr lvl="1"/>
            <a:r>
              <a:rPr lang="es-CL" dirty="0"/>
              <a:t>Cuál fue el año más lluvioso entre el 2010 y el 2015, y la ciudad donde más llovió ese año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07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propuesta</a:t>
            </a:r>
          </a:p>
        </p:txBody>
      </p:sp>
      <p:grpSp>
        <p:nvGrpSpPr>
          <p:cNvPr id="64" name="Grupo 63"/>
          <p:cNvGrpSpPr/>
          <p:nvPr/>
        </p:nvGrpSpPr>
        <p:grpSpPr>
          <a:xfrm>
            <a:off x="4615107" y="435013"/>
            <a:ext cx="7275832" cy="6245484"/>
            <a:chOff x="4615107" y="435013"/>
            <a:chExt cx="7275832" cy="6245484"/>
          </a:xfrm>
        </p:grpSpPr>
        <p:grpSp>
          <p:nvGrpSpPr>
            <p:cNvPr id="7" name="Grupo 6"/>
            <p:cNvGrpSpPr/>
            <p:nvPr/>
          </p:nvGrpSpPr>
          <p:grpSpPr>
            <a:xfrm>
              <a:off x="4615107" y="435013"/>
              <a:ext cx="7266214" cy="5400466"/>
              <a:chOff x="4615107" y="2248317"/>
              <a:chExt cx="7266214" cy="5400466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4615107" y="2248317"/>
                <a:ext cx="5864213" cy="3526441"/>
                <a:chOff x="4559422" y="2650522"/>
                <a:chExt cx="5864213" cy="3526441"/>
              </a:xfrm>
            </p:grpSpPr>
            <p:grpSp>
              <p:nvGrpSpPr>
                <p:cNvPr id="5" name="Grupo 4"/>
                <p:cNvGrpSpPr/>
                <p:nvPr/>
              </p:nvGrpSpPr>
              <p:grpSpPr>
                <a:xfrm>
                  <a:off x="5837927" y="2650522"/>
                  <a:ext cx="4585708" cy="843146"/>
                  <a:chOff x="5441194" y="1405323"/>
                  <a:chExt cx="5912606" cy="1071230"/>
                </a:xfrm>
              </p:grpSpPr>
              <p:grpSp>
                <p:nvGrpSpPr>
                  <p:cNvPr id="50" name="Grupo 49"/>
                  <p:cNvGrpSpPr/>
                  <p:nvPr/>
                </p:nvGrpSpPr>
                <p:grpSpPr>
                  <a:xfrm>
                    <a:off x="5495436" y="1825625"/>
                    <a:ext cx="5858364" cy="650928"/>
                    <a:chOff x="5495436" y="1825625"/>
                    <a:chExt cx="5858364" cy="650928"/>
                  </a:xfrm>
                </p:grpSpPr>
                <p:sp>
                  <p:nvSpPr>
                    <p:cNvPr id="52" name="Rectángulo 51"/>
                    <p:cNvSpPr/>
                    <p:nvPr/>
                  </p:nvSpPr>
                  <p:spPr>
                    <a:xfrm>
                      <a:off x="5495436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53" name="Rectángulo 52"/>
                    <p:cNvSpPr/>
                    <p:nvPr/>
                  </p:nvSpPr>
                  <p:spPr>
                    <a:xfrm>
                      <a:off x="6471830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54" name="Rectángulo 53"/>
                    <p:cNvSpPr/>
                    <p:nvPr/>
                  </p:nvSpPr>
                  <p:spPr>
                    <a:xfrm>
                      <a:off x="7448224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55" name="Rectángulo 54"/>
                    <p:cNvSpPr/>
                    <p:nvPr/>
                  </p:nvSpPr>
                  <p:spPr>
                    <a:xfrm>
                      <a:off x="8424618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56" name="Rectángulo 55"/>
                    <p:cNvSpPr/>
                    <p:nvPr/>
                  </p:nvSpPr>
                  <p:spPr>
                    <a:xfrm>
                      <a:off x="9401012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57" name="Rectángulo 56"/>
                    <p:cNvSpPr/>
                    <p:nvPr/>
                  </p:nvSpPr>
                  <p:spPr>
                    <a:xfrm>
                      <a:off x="10377406" y="1825625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  <p:sp>
                <p:nvSpPr>
                  <p:cNvPr id="51" name="CuadroTexto 50"/>
                  <p:cNvSpPr txBox="1"/>
                  <p:nvPr/>
                </p:nvSpPr>
                <p:spPr>
                  <a:xfrm>
                    <a:off x="5441194" y="1405323"/>
                    <a:ext cx="2495227" cy="4692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L" dirty="0"/>
                      <a:t>ciudades</a:t>
                    </a:r>
                  </a:p>
                </p:txBody>
              </p:sp>
            </p:grpSp>
            <p:grpSp>
              <p:nvGrpSpPr>
                <p:cNvPr id="6" name="Grupo 5"/>
                <p:cNvGrpSpPr/>
                <p:nvPr/>
              </p:nvGrpSpPr>
              <p:grpSpPr>
                <a:xfrm>
                  <a:off x="5879996" y="3629981"/>
                  <a:ext cx="4543639" cy="2546982"/>
                  <a:chOff x="5495436" y="2649741"/>
                  <a:chExt cx="5858364" cy="3235982"/>
                </a:xfrm>
              </p:grpSpPr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5495436" y="2649741"/>
                    <a:ext cx="5858364" cy="650928"/>
                    <a:chOff x="5495436" y="2649741"/>
                    <a:chExt cx="5858364" cy="650928"/>
                  </a:xfrm>
                </p:grpSpPr>
                <p:sp>
                  <p:nvSpPr>
                    <p:cNvPr id="44" name="Rectángulo 43"/>
                    <p:cNvSpPr/>
                    <p:nvPr/>
                  </p:nvSpPr>
                  <p:spPr>
                    <a:xfrm>
                      <a:off x="549543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5" name="Rectángulo 44"/>
                    <p:cNvSpPr/>
                    <p:nvPr/>
                  </p:nvSpPr>
                  <p:spPr>
                    <a:xfrm>
                      <a:off x="6471830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6" name="Rectángulo 45"/>
                    <p:cNvSpPr/>
                    <p:nvPr/>
                  </p:nvSpPr>
                  <p:spPr>
                    <a:xfrm>
                      <a:off x="7448224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7" name="Rectángulo 46"/>
                    <p:cNvSpPr/>
                    <p:nvPr/>
                  </p:nvSpPr>
                  <p:spPr>
                    <a:xfrm>
                      <a:off x="8424618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8" name="Rectángulo 47"/>
                    <p:cNvSpPr/>
                    <p:nvPr/>
                  </p:nvSpPr>
                  <p:spPr>
                    <a:xfrm>
                      <a:off x="9401012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9" name="Rectángulo 48"/>
                    <p:cNvSpPr/>
                    <p:nvPr/>
                  </p:nvSpPr>
                  <p:spPr>
                    <a:xfrm>
                      <a:off x="1037740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  <p:grpSp>
                <p:nvGrpSpPr>
                  <p:cNvPr id="16" name="Grupo 15"/>
                  <p:cNvGrpSpPr/>
                  <p:nvPr/>
                </p:nvGrpSpPr>
                <p:grpSpPr>
                  <a:xfrm>
                    <a:off x="5495436" y="3297716"/>
                    <a:ext cx="5858364" cy="650928"/>
                    <a:chOff x="5495436" y="2649741"/>
                    <a:chExt cx="5858364" cy="650928"/>
                  </a:xfrm>
                </p:grpSpPr>
                <p:sp>
                  <p:nvSpPr>
                    <p:cNvPr id="38" name="Rectángulo 37"/>
                    <p:cNvSpPr/>
                    <p:nvPr/>
                  </p:nvSpPr>
                  <p:spPr>
                    <a:xfrm>
                      <a:off x="549543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9" name="Rectángulo 38"/>
                    <p:cNvSpPr/>
                    <p:nvPr/>
                  </p:nvSpPr>
                  <p:spPr>
                    <a:xfrm>
                      <a:off x="6471830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0" name="Rectángulo 39"/>
                    <p:cNvSpPr/>
                    <p:nvPr/>
                  </p:nvSpPr>
                  <p:spPr>
                    <a:xfrm>
                      <a:off x="7448224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1" name="Rectángulo 40"/>
                    <p:cNvSpPr/>
                    <p:nvPr/>
                  </p:nvSpPr>
                  <p:spPr>
                    <a:xfrm>
                      <a:off x="8424618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2" name="Rectángulo 41"/>
                    <p:cNvSpPr/>
                    <p:nvPr/>
                  </p:nvSpPr>
                  <p:spPr>
                    <a:xfrm>
                      <a:off x="9401012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43" name="Rectángulo 42"/>
                    <p:cNvSpPr/>
                    <p:nvPr/>
                  </p:nvSpPr>
                  <p:spPr>
                    <a:xfrm>
                      <a:off x="1037740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  <p:grpSp>
                <p:nvGrpSpPr>
                  <p:cNvPr id="17" name="Grupo 16"/>
                  <p:cNvGrpSpPr/>
                  <p:nvPr/>
                </p:nvGrpSpPr>
                <p:grpSpPr>
                  <a:xfrm>
                    <a:off x="5495436" y="3938895"/>
                    <a:ext cx="5858364" cy="650928"/>
                    <a:chOff x="5495436" y="2649741"/>
                    <a:chExt cx="5858364" cy="650928"/>
                  </a:xfrm>
                </p:grpSpPr>
                <p:sp>
                  <p:nvSpPr>
                    <p:cNvPr id="32" name="Rectángulo 31"/>
                    <p:cNvSpPr/>
                    <p:nvPr/>
                  </p:nvSpPr>
                  <p:spPr>
                    <a:xfrm>
                      <a:off x="549543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3" name="Rectángulo 32"/>
                    <p:cNvSpPr/>
                    <p:nvPr/>
                  </p:nvSpPr>
                  <p:spPr>
                    <a:xfrm>
                      <a:off x="6471830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4" name="Rectángulo 33"/>
                    <p:cNvSpPr/>
                    <p:nvPr/>
                  </p:nvSpPr>
                  <p:spPr>
                    <a:xfrm>
                      <a:off x="7448224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5" name="Rectángulo 34"/>
                    <p:cNvSpPr/>
                    <p:nvPr/>
                  </p:nvSpPr>
                  <p:spPr>
                    <a:xfrm>
                      <a:off x="8424618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6" name="Rectángulo 35"/>
                    <p:cNvSpPr/>
                    <p:nvPr/>
                  </p:nvSpPr>
                  <p:spPr>
                    <a:xfrm>
                      <a:off x="9401012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7" name="Rectángulo 36"/>
                    <p:cNvSpPr/>
                    <p:nvPr/>
                  </p:nvSpPr>
                  <p:spPr>
                    <a:xfrm>
                      <a:off x="1037740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  <p:grpSp>
                <p:nvGrpSpPr>
                  <p:cNvPr id="18" name="Grupo 17"/>
                  <p:cNvGrpSpPr/>
                  <p:nvPr/>
                </p:nvGrpSpPr>
                <p:grpSpPr>
                  <a:xfrm>
                    <a:off x="5495436" y="4586870"/>
                    <a:ext cx="5858364" cy="650928"/>
                    <a:chOff x="5495436" y="2649741"/>
                    <a:chExt cx="5858364" cy="650928"/>
                  </a:xfrm>
                </p:grpSpPr>
                <p:sp>
                  <p:nvSpPr>
                    <p:cNvPr id="26" name="Rectángulo 25"/>
                    <p:cNvSpPr/>
                    <p:nvPr/>
                  </p:nvSpPr>
                  <p:spPr>
                    <a:xfrm>
                      <a:off x="549543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7" name="Rectángulo 26"/>
                    <p:cNvSpPr/>
                    <p:nvPr/>
                  </p:nvSpPr>
                  <p:spPr>
                    <a:xfrm>
                      <a:off x="6471830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8" name="Rectángulo 27"/>
                    <p:cNvSpPr/>
                    <p:nvPr/>
                  </p:nvSpPr>
                  <p:spPr>
                    <a:xfrm>
                      <a:off x="7448224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9" name="Rectángulo 28"/>
                    <p:cNvSpPr/>
                    <p:nvPr/>
                  </p:nvSpPr>
                  <p:spPr>
                    <a:xfrm>
                      <a:off x="8424618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0" name="Rectángulo 29"/>
                    <p:cNvSpPr/>
                    <p:nvPr/>
                  </p:nvSpPr>
                  <p:spPr>
                    <a:xfrm>
                      <a:off x="9401012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31" name="Rectángulo 30"/>
                    <p:cNvSpPr/>
                    <p:nvPr/>
                  </p:nvSpPr>
                  <p:spPr>
                    <a:xfrm>
                      <a:off x="1037740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5495436" y="5234795"/>
                    <a:ext cx="5858364" cy="650928"/>
                    <a:chOff x="5495436" y="2649741"/>
                    <a:chExt cx="5858364" cy="650928"/>
                  </a:xfrm>
                </p:grpSpPr>
                <p:sp>
                  <p:nvSpPr>
                    <p:cNvPr id="20" name="Rectángulo 19"/>
                    <p:cNvSpPr/>
                    <p:nvPr/>
                  </p:nvSpPr>
                  <p:spPr>
                    <a:xfrm>
                      <a:off x="549543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1" name="Rectángulo 20"/>
                    <p:cNvSpPr/>
                    <p:nvPr/>
                  </p:nvSpPr>
                  <p:spPr>
                    <a:xfrm>
                      <a:off x="6471830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2" name="Rectángulo 21"/>
                    <p:cNvSpPr/>
                    <p:nvPr/>
                  </p:nvSpPr>
                  <p:spPr>
                    <a:xfrm>
                      <a:off x="7448224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3" name="Rectángulo 22"/>
                    <p:cNvSpPr/>
                    <p:nvPr/>
                  </p:nvSpPr>
                  <p:spPr>
                    <a:xfrm>
                      <a:off x="8424618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4" name="Rectángulo 23"/>
                    <p:cNvSpPr/>
                    <p:nvPr/>
                  </p:nvSpPr>
                  <p:spPr>
                    <a:xfrm>
                      <a:off x="9401012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  <p:sp>
                  <p:nvSpPr>
                    <p:cNvPr id="25" name="Rectángulo 24"/>
                    <p:cNvSpPr/>
                    <p:nvPr/>
                  </p:nvSpPr>
                  <p:spPr>
                    <a:xfrm>
                      <a:off x="10377406" y="2649741"/>
                      <a:ext cx="976394" cy="65092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L"/>
                    </a:p>
                  </p:txBody>
                </p:sp>
              </p:grpSp>
            </p:grpSp>
            <p:sp>
              <p:nvSpPr>
                <p:cNvPr id="8" name="CuadroTexto 7"/>
                <p:cNvSpPr txBox="1"/>
                <p:nvPr/>
              </p:nvSpPr>
              <p:spPr>
                <a:xfrm rot="16200000">
                  <a:off x="3762114" y="4370475"/>
                  <a:ext cx="1963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CL" dirty="0"/>
                    <a:t>meses</a:t>
                  </a:r>
                </a:p>
              </p:txBody>
            </p:sp>
            <p:grpSp>
              <p:nvGrpSpPr>
                <p:cNvPr id="9" name="Grupo 8"/>
                <p:cNvGrpSpPr/>
                <p:nvPr/>
              </p:nvGrpSpPr>
              <p:grpSpPr>
                <a:xfrm>
                  <a:off x="4964980" y="3629981"/>
                  <a:ext cx="757273" cy="2546982"/>
                  <a:chOff x="4315655" y="2649741"/>
                  <a:chExt cx="976394" cy="3235982"/>
                </a:xfrm>
              </p:grpSpPr>
              <p:sp>
                <p:nvSpPr>
                  <p:cNvPr id="10" name="Rectángulo 9"/>
                  <p:cNvSpPr/>
                  <p:nvPr/>
                </p:nvSpPr>
                <p:spPr>
                  <a:xfrm>
                    <a:off x="4315655" y="2649741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L" dirty="0"/>
                      <a:t>Ene</a:t>
                    </a:r>
                  </a:p>
                </p:txBody>
              </p:sp>
              <p:sp>
                <p:nvSpPr>
                  <p:cNvPr id="11" name="Rectángulo 10"/>
                  <p:cNvSpPr/>
                  <p:nvPr/>
                </p:nvSpPr>
                <p:spPr>
                  <a:xfrm>
                    <a:off x="4315655" y="3297716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L" dirty="0"/>
                      <a:t>Feb</a:t>
                    </a:r>
                  </a:p>
                </p:txBody>
              </p:sp>
              <p:sp>
                <p:nvSpPr>
                  <p:cNvPr id="12" name="Rectángulo 11"/>
                  <p:cNvSpPr/>
                  <p:nvPr/>
                </p:nvSpPr>
                <p:spPr>
                  <a:xfrm>
                    <a:off x="4315655" y="393889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L" dirty="0"/>
                      <a:t>…</a:t>
                    </a:r>
                  </a:p>
                </p:txBody>
              </p:sp>
              <p:sp>
                <p:nvSpPr>
                  <p:cNvPr id="13" name="Rectángulo 12"/>
                  <p:cNvSpPr/>
                  <p:nvPr/>
                </p:nvSpPr>
                <p:spPr>
                  <a:xfrm>
                    <a:off x="4315655" y="4586870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L" dirty="0"/>
                      <a:t>Nov</a:t>
                    </a:r>
                  </a:p>
                </p:txBody>
              </p:sp>
              <p:sp>
                <p:nvSpPr>
                  <p:cNvPr id="14" name="Rectángulo 13"/>
                  <p:cNvSpPr/>
                  <p:nvPr/>
                </p:nvSpPr>
                <p:spPr>
                  <a:xfrm>
                    <a:off x="4315655" y="5234795"/>
                    <a:ext cx="976394" cy="6509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L" dirty="0"/>
                      <a:t>Dic</a:t>
                    </a:r>
                  </a:p>
                </p:txBody>
              </p:sp>
            </p:grpSp>
          </p:grpSp>
          <p:grpSp>
            <p:nvGrpSpPr>
              <p:cNvPr id="67" name="Grupo 66"/>
              <p:cNvGrpSpPr/>
              <p:nvPr/>
            </p:nvGrpSpPr>
            <p:grpSpPr>
              <a:xfrm>
                <a:off x="10704397" y="3227776"/>
                <a:ext cx="1176924" cy="4421007"/>
                <a:chOff x="10703952" y="3627657"/>
                <a:chExt cx="1176924" cy="4421007"/>
              </a:xfrm>
            </p:grpSpPr>
            <p:sp>
              <p:nvSpPr>
                <p:cNvPr id="65" name="CuadroTexto 64"/>
                <p:cNvSpPr txBox="1"/>
                <p:nvPr/>
              </p:nvSpPr>
              <p:spPr>
                <a:xfrm rot="16200000">
                  <a:off x="10714236" y="4424965"/>
                  <a:ext cx="19639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CL" dirty="0" err="1"/>
                    <a:t>aguaMes</a:t>
                  </a:r>
                  <a:endParaRPr lang="es-CL" dirty="0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10703952" y="3627657"/>
                  <a:ext cx="807591" cy="4421007"/>
                  <a:chOff x="10703952" y="3627657"/>
                  <a:chExt cx="807591" cy="4421007"/>
                </a:xfrm>
              </p:grpSpPr>
              <p:sp>
                <p:nvSpPr>
                  <p:cNvPr id="59" name="Rectángulo 58"/>
                  <p:cNvSpPr/>
                  <p:nvPr/>
                </p:nvSpPr>
                <p:spPr>
                  <a:xfrm>
                    <a:off x="10703952" y="3627657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0" name="Rectángulo 59"/>
                  <p:cNvSpPr/>
                  <p:nvPr/>
                </p:nvSpPr>
                <p:spPr>
                  <a:xfrm>
                    <a:off x="10703952" y="4137666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1" name="Rectángulo 60"/>
                  <p:cNvSpPr/>
                  <p:nvPr/>
                </p:nvSpPr>
                <p:spPr>
                  <a:xfrm>
                    <a:off x="10703952" y="4642326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2" name="Rectángulo 61"/>
                  <p:cNvSpPr/>
                  <p:nvPr/>
                </p:nvSpPr>
                <p:spPr>
                  <a:xfrm>
                    <a:off x="10703952" y="5152336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3" name="Rectángulo 62"/>
                  <p:cNvSpPr/>
                  <p:nvPr/>
                </p:nvSpPr>
                <p:spPr>
                  <a:xfrm>
                    <a:off x="10703952" y="5662306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4" name="Rectángulo 113"/>
                  <p:cNvSpPr/>
                  <p:nvPr/>
                </p:nvSpPr>
                <p:spPr>
                  <a:xfrm>
                    <a:off x="10754270" y="6516351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5" name="Rectángulo 114"/>
                  <p:cNvSpPr/>
                  <p:nvPr/>
                </p:nvSpPr>
                <p:spPr>
                  <a:xfrm>
                    <a:off x="10754270" y="7026361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116" name="Rectángulo 115"/>
                  <p:cNvSpPr/>
                  <p:nvPr/>
                </p:nvSpPr>
                <p:spPr>
                  <a:xfrm>
                    <a:off x="10754270" y="7536331"/>
                    <a:ext cx="757273" cy="512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</p:grpSp>
        <p:grpSp>
          <p:nvGrpSpPr>
            <p:cNvPr id="4" name="Grupo 3"/>
            <p:cNvGrpSpPr/>
            <p:nvPr/>
          </p:nvGrpSpPr>
          <p:grpSpPr>
            <a:xfrm>
              <a:off x="5831722" y="5835479"/>
              <a:ext cx="4642056" cy="845018"/>
              <a:chOff x="5831722" y="5835479"/>
              <a:chExt cx="4642056" cy="845018"/>
            </a:xfrm>
          </p:grpSpPr>
          <p:sp>
            <p:nvSpPr>
              <p:cNvPr id="69" name="Rectángulo 68"/>
              <p:cNvSpPr/>
              <p:nvPr/>
            </p:nvSpPr>
            <p:spPr>
              <a:xfrm>
                <a:off x="5930139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Rectángulo 69"/>
              <p:cNvSpPr/>
              <p:nvPr/>
            </p:nvSpPr>
            <p:spPr>
              <a:xfrm>
                <a:off x="6687412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Rectángulo 70"/>
              <p:cNvSpPr/>
              <p:nvPr/>
            </p:nvSpPr>
            <p:spPr>
              <a:xfrm>
                <a:off x="7444685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Rectángulo 71"/>
              <p:cNvSpPr/>
              <p:nvPr/>
            </p:nvSpPr>
            <p:spPr>
              <a:xfrm>
                <a:off x="8201959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8959232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Rectángulo 73"/>
              <p:cNvSpPr/>
              <p:nvPr/>
            </p:nvSpPr>
            <p:spPr>
              <a:xfrm>
                <a:off x="9716505" y="6168163"/>
                <a:ext cx="757273" cy="5123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5831722" y="5835479"/>
                <a:ext cx="1935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 err="1"/>
                  <a:t>aguaCiudad</a:t>
                </a:r>
                <a:endParaRPr lang="es-CL" dirty="0"/>
              </a:p>
            </p:txBody>
          </p:sp>
        </p:grpSp>
        <p:sp>
          <p:nvSpPr>
            <p:cNvPr id="77" name="Rectángulo 76"/>
            <p:cNvSpPr/>
            <p:nvPr/>
          </p:nvSpPr>
          <p:spPr>
            <a:xfrm>
              <a:off x="5935681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6692954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7450227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8207501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8964774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9722047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5020665" y="4310800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año</a:t>
              </a:r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5935681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6692954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7450227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8207501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8964774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9722047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5020665" y="4823133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año</a:t>
              </a:r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5935681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6692954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7450227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8207501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8964774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9722047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5020665" y="5333103"/>
              <a:ext cx="757273" cy="512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año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rot="16200000">
              <a:off x="10724299" y="5038171"/>
              <a:ext cx="1963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dirty="0" err="1"/>
                <a:t>aguaYear</a:t>
              </a:r>
              <a:endParaRPr lang="es-CL" dirty="0"/>
            </a:p>
          </p:txBody>
        </p:sp>
      </p:grpSp>
      <p:sp>
        <p:nvSpPr>
          <p:cNvPr id="76" name="Llamada rectangular 75"/>
          <p:cNvSpPr/>
          <p:nvPr/>
        </p:nvSpPr>
        <p:spPr>
          <a:xfrm>
            <a:off x="1145125" y="3267622"/>
            <a:ext cx="2527751" cy="2567857"/>
          </a:xfrm>
          <a:prstGeom prst="wedgeRectCallout">
            <a:avLst>
              <a:gd name="adj1" fmla="val 112823"/>
              <a:gd name="adj2" fmla="val 161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Agrega otros vectores y una matriz para guardar los datos en los años de interés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866468" y="4740112"/>
            <a:ext cx="6655137" cy="681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Llamada rectangular 117"/>
          <p:cNvSpPr/>
          <p:nvPr/>
        </p:nvSpPr>
        <p:spPr>
          <a:xfrm>
            <a:off x="7541271" y="1731616"/>
            <a:ext cx="2527751" cy="2567857"/>
          </a:xfrm>
          <a:prstGeom prst="wedgeRectCallout">
            <a:avLst>
              <a:gd name="adj1" fmla="val 92590"/>
              <a:gd name="adj2" fmla="val 7649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De esta forma podrás identificar el año más lluvioso</a:t>
            </a:r>
          </a:p>
        </p:txBody>
      </p:sp>
      <p:sp>
        <p:nvSpPr>
          <p:cNvPr id="119" name="Llamada rectangular 118"/>
          <p:cNvSpPr/>
          <p:nvPr/>
        </p:nvSpPr>
        <p:spPr>
          <a:xfrm>
            <a:off x="7331993" y="1882213"/>
            <a:ext cx="2527751" cy="2567857"/>
          </a:xfrm>
          <a:prstGeom prst="wedgeRectCallout">
            <a:avLst>
              <a:gd name="adj1" fmla="val -55173"/>
              <a:gd name="adj2" fmla="val 7770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Y dentro de ese año, encontrar la ciudad donde más llovió</a:t>
            </a:r>
          </a:p>
        </p:txBody>
      </p:sp>
    </p:spTree>
    <p:extLst>
      <p:ext uri="{BB962C8B-B14F-4D97-AF65-F5344CB8AC3E}">
        <p14:creationId xmlns:p14="http://schemas.microsoft.com/office/powerpoint/2010/main" val="800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2" grpId="0" animBg="1"/>
      <p:bldP spid="118" grpId="0" animBg="1"/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¡Ejercicio en parejas!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Completa el problema propuesto</a:t>
            </a:r>
          </a:p>
        </p:txBody>
      </p:sp>
    </p:spTree>
    <p:extLst>
      <p:ext uri="{BB962C8B-B14F-4D97-AF65-F5344CB8AC3E}">
        <p14:creationId xmlns:p14="http://schemas.microsoft.com/office/powerpoint/2010/main" val="22394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Imagínate el siguiente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Durante el 2015 se recopiló información acerca de la lluvia caída en 20 ciudades del país</a:t>
            </a:r>
          </a:p>
          <a:p>
            <a:r>
              <a:rPr lang="es-CL" dirty="0"/>
              <a:t>El encargado tiene muchos papeles, en donde aparece escrito el nombre de la ciudad, la fecha en que se realizó la medición (día, mes, año), y la cantidad de milímetros de agua caída durante dicho día</a:t>
            </a:r>
          </a:p>
          <a:p>
            <a:r>
              <a:rPr lang="es-CL" dirty="0"/>
              <a:t>Se necesita saber la siguiente información</a:t>
            </a:r>
          </a:p>
          <a:p>
            <a:pPr lvl="1"/>
            <a:r>
              <a:rPr lang="es-CL" dirty="0"/>
              <a:t>Cual fue el mes más lluvioso</a:t>
            </a:r>
          </a:p>
          <a:p>
            <a:pPr lvl="1"/>
            <a:r>
              <a:rPr lang="es-CL" dirty="0"/>
              <a:t>Cual fue la ciudad donde más llovió</a:t>
            </a:r>
          </a:p>
          <a:p>
            <a:pPr lvl="1"/>
            <a:r>
              <a:rPr lang="es-CL" dirty="0"/>
              <a:t>Cual fue el mes más seco en la ciudad donde más llovió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10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 al ejercicio anterior.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Repita el problema anterior, leyendo los datos desde un archivo</a:t>
            </a:r>
          </a:p>
        </p:txBody>
      </p:sp>
    </p:spTree>
    <p:extLst>
      <p:ext uri="{BB962C8B-B14F-4D97-AF65-F5344CB8AC3E}">
        <p14:creationId xmlns:p14="http://schemas.microsoft.com/office/powerpoint/2010/main" val="199949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resolverías el problema?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423"/>
          </a:xfrm>
        </p:spPr>
        <p:txBody>
          <a:bodyPr>
            <a:normAutofit/>
          </a:bodyPr>
          <a:lstStyle/>
          <a:p>
            <a:r>
              <a:rPr lang="es-CL" dirty="0"/>
              <a:t>Hay que leer los datos a medida que el encargado los va escribiendo</a:t>
            </a:r>
          </a:p>
          <a:p>
            <a:pPr lvl="1"/>
            <a:r>
              <a:rPr lang="es-CL" dirty="0"/>
              <a:t>¿Cómo se termina de leer?</a:t>
            </a:r>
          </a:p>
          <a:p>
            <a:r>
              <a:rPr lang="es-CL" dirty="0"/>
              <a:t>¿Necesitas guardar los nombres de las ciudades?</a:t>
            </a:r>
          </a:p>
          <a:p>
            <a:pPr lvl="1"/>
            <a:r>
              <a:rPr lang="es-CL" dirty="0"/>
              <a:t>¿Dónde lo vas a guardar?</a:t>
            </a:r>
          </a:p>
          <a:p>
            <a:r>
              <a:rPr lang="es-CL" dirty="0"/>
              <a:t>¿Necesitas todos los elementos de la fecha?</a:t>
            </a:r>
          </a:p>
          <a:p>
            <a:pPr lvl="1"/>
            <a:r>
              <a:rPr lang="es-CL" dirty="0"/>
              <a:t>¿Preguntarás los 3 (día, mes, año), y harás otra cosa?</a:t>
            </a:r>
          </a:p>
          <a:p>
            <a:pPr lvl="1"/>
            <a:r>
              <a:rPr lang="es-CL" dirty="0"/>
              <a:t>¿Dónde los guardarás?</a:t>
            </a:r>
          </a:p>
          <a:p>
            <a:r>
              <a:rPr lang="es-CL" dirty="0"/>
              <a:t>¿Qué harás con los milímetros de agua caída?</a:t>
            </a:r>
          </a:p>
          <a:p>
            <a:pPr lvl="1"/>
            <a:r>
              <a:rPr lang="es-CL" dirty="0"/>
              <a:t>¿Dónde los vas a guardar?</a:t>
            </a:r>
          </a:p>
          <a:p>
            <a:pPr lvl="1"/>
            <a:r>
              <a:rPr lang="es-CL" dirty="0"/>
              <a:t>¿De qué forma (los vas a contar, acumular, </a:t>
            </a:r>
            <a:r>
              <a:rPr lang="es-CL" dirty="0" err="1"/>
              <a:t>etc</a:t>
            </a:r>
            <a:r>
              <a:rPr lang="es-CL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278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posible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datos se leerán preguntando primero el nombre de la ciudad</a:t>
            </a:r>
          </a:p>
          <a:p>
            <a:pPr lvl="1"/>
            <a:r>
              <a:rPr lang="es-CL" dirty="0"/>
              <a:t>Si se ingresa el nombre de ciudad FIN, se terminará el ciclo de lectura </a:t>
            </a:r>
          </a:p>
          <a:p>
            <a:r>
              <a:rPr lang="es-CL" dirty="0"/>
              <a:t>Como no te están preguntando el DIA en que suceden las cosas, no lo vas a preguntar.</a:t>
            </a:r>
          </a:p>
          <a:p>
            <a:r>
              <a:rPr lang="es-CL" dirty="0"/>
              <a:t>De la misma forma, ya te dijeron que los datos son del 2015, así que tampoco tienes que preguntar el AÑO</a:t>
            </a:r>
          </a:p>
          <a:p>
            <a:r>
              <a:rPr lang="es-CL" dirty="0"/>
              <a:t>Solamente necesitas preguntar el mes (en forma de número del 1 al 12) y los mm de agua caída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24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va tu código?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054968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coding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utf-8 -*-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la ciudad (FIN para terminar):"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ciudad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mes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MES de la medición (1 a 12):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mm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mm de agua caída: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ciudad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la ciudad (FIN para terminar):"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62" y="3390882"/>
            <a:ext cx="6185338" cy="34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más tienes que hacer?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¿Necesitas guardar el nombre de las ciudades?</a:t>
            </a:r>
          </a:p>
          <a:p>
            <a:pPr lvl="1"/>
            <a:r>
              <a:rPr lang="es-CL" dirty="0"/>
              <a:t>¡Sí!</a:t>
            </a:r>
          </a:p>
          <a:p>
            <a:pPr lvl="1"/>
            <a:r>
              <a:rPr lang="es-CL" dirty="0"/>
              <a:t>¿Dónde los guardarás?</a:t>
            </a:r>
          </a:p>
          <a:p>
            <a:pPr lvl="1"/>
            <a:r>
              <a:rPr lang="es-CL" dirty="0"/>
              <a:t>Como los datos están relacionados con las ciudades Y el mes donde se tomó la medición, es necesario almacenar los datos en una estructura que tenga dos dimensiones</a:t>
            </a:r>
          </a:p>
        </p:txBody>
      </p:sp>
    </p:spTree>
    <p:extLst>
      <p:ext uri="{BB962C8B-B14F-4D97-AF65-F5344CB8AC3E}">
        <p14:creationId xmlns:p14="http://schemas.microsoft.com/office/powerpoint/2010/main" val="26986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Guardando las ciudades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ya se ha hecho costumbre, guardarás los nombres de las ciudades en una lista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89588" y="2650522"/>
            <a:ext cx="5864213" cy="3526441"/>
            <a:chOff x="3792747" y="1405323"/>
            <a:chExt cx="7561053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46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792747" y="2577558"/>
              <a:ext cx="1499302" cy="3308165"/>
              <a:chOff x="3792747" y="2577558"/>
              <a:chExt cx="1499302" cy="3308165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3" y="3587072"/>
                <a:ext cx="2495227" cy="47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…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Marcador de contenido 2"/>
          <p:cNvSpPr txBox="1">
            <a:spLocks/>
          </p:cNvSpPr>
          <p:nvPr/>
        </p:nvSpPr>
        <p:spPr>
          <a:xfrm>
            <a:off x="870907" y="3612518"/>
            <a:ext cx="4904545" cy="269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A medida que vas leyendo las ciudades, si la ciudad no está en la lista, la agregas al final</a:t>
            </a:r>
          </a:p>
        </p:txBody>
      </p:sp>
    </p:spTree>
    <p:extLst>
      <p:ext uri="{BB962C8B-B14F-4D97-AF65-F5344CB8AC3E}">
        <p14:creationId xmlns:p14="http://schemas.microsoft.com/office/powerpoint/2010/main" val="30025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Guardando los meses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 la misma forma, guardarás los nombres de los meses en una lista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89588" y="2650522"/>
            <a:ext cx="5864213" cy="3526441"/>
            <a:chOff x="3792747" y="1405323"/>
            <a:chExt cx="7561053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46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792747" y="2577558"/>
              <a:ext cx="1499302" cy="3308165"/>
              <a:chOff x="3792747" y="2577558"/>
              <a:chExt cx="1499302" cy="3308165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3" y="3587072"/>
                <a:ext cx="2495227" cy="47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meses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Llamada rectangular 57"/>
          <p:cNvSpPr/>
          <p:nvPr/>
        </p:nvSpPr>
        <p:spPr>
          <a:xfrm>
            <a:off x="2266525" y="3737404"/>
            <a:ext cx="2182036" cy="2183392"/>
          </a:xfrm>
          <a:prstGeom prst="wedgeRectCallout">
            <a:avLst>
              <a:gd name="adj1" fmla="val 108488"/>
              <a:gd name="adj2" fmla="val -954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¿Podrías usar directamente los números (en vez del nombre)?</a:t>
            </a:r>
          </a:p>
        </p:txBody>
      </p:sp>
      <p:sp>
        <p:nvSpPr>
          <p:cNvPr id="59" name="Llamada rectangular 58"/>
          <p:cNvSpPr/>
          <p:nvPr/>
        </p:nvSpPr>
        <p:spPr>
          <a:xfrm>
            <a:off x="2418925" y="3493668"/>
            <a:ext cx="2718948" cy="2579528"/>
          </a:xfrm>
          <a:prstGeom prst="wedgeRectCallout">
            <a:avLst>
              <a:gd name="adj1" fmla="val 75437"/>
              <a:gd name="adj2" fmla="val -52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Sí, pero te conviene convertir los números de meses a nombres, para mostrarlos después</a:t>
            </a:r>
          </a:p>
        </p:txBody>
      </p:sp>
    </p:spTree>
    <p:extLst>
      <p:ext uri="{BB962C8B-B14F-4D97-AF65-F5344CB8AC3E}">
        <p14:creationId xmlns:p14="http://schemas.microsoft.com/office/powerpoint/2010/main" val="2367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Guardando las mediciones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Guardarás los mm de agua caída en la intersección de la ciudad con el mes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89588" y="2650522"/>
            <a:ext cx="5864213" cy="3526441"/>
            <a:chOff x="3792747" y="1405323"/>
            <a:chExt cx="7561053" cy="4480400"/>
          </a:xfrm>
        </p:grpSpPr>
        <p:grpSp>
          <p:nvGrpSpPr>
            <p:cNvPr id="5" name="Grupo 4"/>
            <p:cNvGrpSpPr/>
            <p:nvPr/>
          </p:nvGrpSpPr>
          <p:grpSpPr>
            <a:xfrm>
              <a:off x="5441194" y="1405323"/>
              <a:ext cx="5912606" cy="1071230"/>
              <a:chOff x="5441194" y="1405323"/>
              <a:chExt cx="5912606" cy="1071230"/>
            </a:xfrm>
          </p:grpSpPr>
          <p:grpSp>
            <p:nvGrpSpPr>
              <p:cNvPr id="50" name="Grupo 49"/>
              <p:cNvGrpSpPr/>
              <p:nvPr/>
            </p:nvGrpSpPr>
            <p:grpSpPr>
              <a:xfrm>
                <a:off x="5495436" y="1825625"/>
                <a:ext cx="5858364" cy="650928"/>
                <a:chOff x="5495436" y="1825625"/>
                <a:chExt cx="5858364" cy="650928"/>
              </a:xfrm>
            </p:grpSpPr>
            <p:sp>
              <p:nvSpPr>
                <p:cNvPr id="52" name="Rectángulo 51"/>
                <p:cNvSpPr/>
                <p:nvPr/>
              </p:nvSpPr>
              <p:spPr>
                <a:xfrm>
                  <a:off x="549543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ángulo 52"/>
                <p:cNvSpPr/>
                <p:nvPr/>
              </p:nvSpPr>
              <p:spPr>
                <a:xfrm>
                  <a:off x="6471830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7448224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8424618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ángulo 55"/>
                <p:cNvSpPr/>
                <p:nvPr/>
              </p:nvSpPr>
              <p:spPr>
                <a:xfrm>
                  <a:off x="9401012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ángulo 56"/>
                <p:cNvSpPr/>
                <p:nvPr/>
              </p:nvSpPr>
              <p:spPr>
                <a:xfrm>
                  <a:off x="10377406" y="182562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51" name="CuadroTexto 50"/>
              <p:cNvSpPr txBox="1"/>
              <p:nvPr/>
            </p:nvSpPr>
            <p:spPr>
              <a:xfrm>
                <a:off x="5441194" y="1405323"/>
                <a:ext cx="2495227" cy="46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ciudades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95436" y="2649741"/>
              <a:ext cx="5858364" cy="3235982"/>
              <a:chOff x="5495436" y="2649741"/>
              <a:chExt cx="5858364" cy="3235982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5495436" y="2649741"/>
                <a:ext cx="5858364" cy="650928"/>
                <a:chOff x="5495436" y="2649741"/>
                <a:chExt cx="5858364" cy="650928"/>
              </a:xfrm>
            </p:grpSpPr>
            <p:sp>
              <p:nvSpPr>
                <p:cNvPr id="44" name="Rectángulo 43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ángulo 45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ángulo 46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495436" y="3297716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8" name="Rectángulo 37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5495436" y="39388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32" name="Rectángulo 31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ángulo 35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ángulo 36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5495436" y="4586870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8" name="Rectángulo 27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0" name="Rectángulo 29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5495436" y="5234795"/>
                <a:ext cx="5858364" cy="650928"/>
                <a:chOff x="5495436" y="2649741"/>
                <a:chExt cx="5858364" cy="650928"/>
              </a:xfrm>
            </p:grpSpPr>
            <p:sp>
              <p:nvSpPr>
                <p:cNvPr id="20" name="Rectángulo 19"/>
                <p:cNvSpPr/>
                <p:nvPr/>
              </p:nvSpPr>
              <p:spPr>
                <a:xfrm>
                  <a:off x="549543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6471830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7448224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8424618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9401012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10377406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792747" y="2577558"/>
              <a:ext cx="1499302" cy="3308165"/>
              <a:chOff x="3792747" y="2577558"/>
              <a:chExt cx="1499302" cy="3308165"/>
            </a:xfrm>
          </p:grpSpPr>
          <p:sp>
            <p:nvSpPr>
              <p:cNvPr id="8" name="CuadroTexto 7"/>
              <p:cNvSpPr txBox="1"/>
              <p:nvPr/>
            </p:nvSpPr>
            <p:spPr>
              <a:xfrm rot="16200000">
                <a:off x="2783233" y="3587072"/>
                <a:ext cx="2495227" cy="47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dirty="0"/>
                  <a:t>meses</a:t>
                </a: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4315655" y="2649741"/>
                <a:ext cx="976394" cy="3235982"/>
                <a:chOff x="4315655" y="2649741"/>
                <a:chExt cx="976394" cy="3235982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315655" y="2649741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4315655" y="3297716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4315655" y="39388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4315655" y="4586870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Rectángulo 13"/>
                <p:cNvSpPr/>
                <p:nvPr/>
              </p:nvSpPr>
              <p:spPr>
                <a:xfrm>
                  <a:off x="4315655" y="5234795"/>
                  <a:ext cx="976394" cy="6509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58" name="Llamada rectangular 57"/>
          <p:cNvSpPr/>
          <p:nvPr/>
        </p:nvSpPr>
        <p:spPr>
          <a:xfrm>
            <a:off x="2543221" y="3655907"/>
            <a:ext cx="2182036" cy="2427128"/>
          </a:xfrm>
          <a:prstGeom prst="wedgeRectCallout">
            <a:avLst>
              <a:gd name="adj1" fmla="val 193745"/>
              <a:gd name="adj2" fmla="val -1893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En la ciudad indicada, en el mes indicado, cayó tal cantidad de agua</a:t>
            </a:r>
          </a:p>
        </p:txBody>
      </p:sp>
      <p:sp>
        <p:nvSpPr>
          <p:cNvPr id="60" name="Llamada rectangular 59"/>
          <p:cNvSpPr/>
          <p:nvPr/>
        </p:nvSpPr>
        <p:spPr>
          <a:xfrm>
            <a:off x="2695621" y="3808307"/>
            <a:ext cx="2182036" cy="2427128"/>
          </a:xfrm>
          <a:prstGeom prst="wedgeRectCallout">
            <a:avLst>
              <a:gd name="adj1" fmla="val 193745"/>
              <a:gd name="adj2" fmla="val -1893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OJO, que esto es un acumulador</a:t>
            </a:r>
          </a:p>
        </p:txBody>
      </p:sp>
    </p:spTree>
    <p:extLst>
      <p:ext uri="{BB962C8B-B14F-4D97-AF65-F5344CB8AC3E}">
        <p14:creationId xmlns:p14="http://schemas.microsoft.com/office/powerpoint/2010/main" val="38569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14219</TotalTime>
  <Words>875</Words>
  <Application>Microsoft Office PowerPoint</Application>
  <PresentationFormat>Panorámica</PresentationFormat>
  <Paragraphs>117</Paragraphs>
  <Slides>20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Clase07</vt:lpstr>
      <vt:lpstr>Más problemas con matrices</vt:lpstr>
      <vt:lpstr>Imagínate el siguiente problema</vt:lpstr>
      <vt:lpstr>¿Cómo resolverías el problema?</vt:lpstr>
      <vt:lpstr>Una posible solución</vt:lpstr>
      <vt:lpstr>¿Cómo va tu código?</vt:lpstr>
      <vt:lpstr>¿Qué más tienes que hacer?</vt:lpstr>
      <vt:lpstr>Guardando las ciudades</vt:lpstr>
      <vt:lpstr>Guardando los meses</vt:lpstr>
      <vt:lpstr>Guardando las mediciones</vt:lpstr>
      <vt:lpstr>¿Algo más?</vt:lpstr>
      <vt:lpstr>Mes más lluvioso</vt:lpstr>
      <vt:lpstr>¿Algo más?</vt:lpstr>
      <vt:lpstr>Ciudad más lluviosa</vt:lpstr>
      <vt:lpstr>¿Algo más?</vt:lpstr>
      <vt:lpstr>Mes más seco, en la ciudad donde más llovió</vt:lpstr>
      <vt:lpstr>¡Ejercicio en parejas!</vt:lpstr>
      <vt:lpstr>Imagínate el siguiente problema</vt:lpstr>
      <vt:lpstr>Solución propuesta</vt:lpstr>
      <vt:lpstr>¡Ejercicio en parejas!</vt:lpstr>
      <vt:lpstr>Alternativa al ejercicio anterior.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360</cp:revision>
  <dcterms:created xsi:type="dcterms:W3CDTF">2016-01-08T18:59:34Z</dcterms:created>
  <dcterms:modified xsi:type="dcterms:W3CDTF">2017-07-10T01:07:15Z</dcterms:modified>
</cp:coreProperties>
</file>