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331" r:id="rId9"/>
    <p:sldId id="268" r:id="rId10"/>
    <p:sldId id="586" r:id="rId11"/>
    <p:sldId id="587" r:id="rId12"/>
    <p:sldId id="330" r:id="rId13"/>
    <p:sldId id="588" r:id="rId14"/>
    <p:sldId id="589" r:id="rId15"/>
    <p:sldId id="272" r:id="rId16"/>
    <p:sldId id="273" r:id="rId17"/>
    <p:sldId id="274" r:id="rId18"/>
    <p:sldId id="590" r:id="rId19"/>
    <p:sldId id="591" r:id="rId20"/>
    <p:sldId id="592" r:id="rId21"/>
    <p:sldId id="593" r:id="rId22"/>
    <p:sldId id="59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595" r:id="rId35"/>
    <p:sldId id="596" r:id="rId36"/>
    <p:sldId id="287" r:id="rId37"/>
    <p:sldId id="288" r:id="rId38"/>
    <p:sldId id="289" r:id="rId39"/>
    <p:sldId id="290" r:id="rId40"/>
    <p:sldId id="597" r:id="rId41"/>
    <p:sldId id="598" r:id="rId42"/>
    <p:sldId id="291" r:id="rId43"/>
    <p:sldId id="599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26" r:id="rId58"/>
    <p:sldId id="613" r:id="rId59"/>
    <p:sldId id="614" r:id="rId60"/>
    <p:sldId id="615" r:id="rId61"/>
    <p:sldId id="616" r:id="rId62"/>
    <p:sldId id="617" r:id="rId63"/>
    <p:sldId id="618" r:id="rId64"/>
    <p:sldId id="619" r:id="rId65"/>
    <p:sldId id="620" r:id="rId66"/>
    <p:sldId id="621" r:id="rId67"/>
    <p:sldId id="622" r:id="rId68"/>
    <p:sldId id="623" r:id="rId69"/>
    <p:sldId id="624" r:id="rId70"/>
    <p:sldId id="625" r:id="rId71"/>
    <p:sldId id="627" r:id="rId72"/>
    <p:sldId id="628" r:id="rId73"/>
    <p:sldId id="629" r:id="rId74"/>
    <p:sldId id="630" r:id="rId75"/>
    <p:sldId id="631" r:id="rId76"/>
    <p:sldId id="632" r:id="rId77"/>
    <p:sldId id="634" r:id="rId78"/>
    <p:sldId id="635" r:id="rId79"/>
    <p:sldId id="636" r:id="rId80"/>
    <p:sldId id="637" r:id="rId81"/>
    <p:sldId id="638" r:id="rId82"/>
    <p:sldId id="639" r:id="rId83"/>
    <p:sldId id="640" r:id="rId84"/>
    <p:sldId id="641" r:id="rId85"/>
    <p:sldId id="642" r:id="rId86"/>
    <p:sldId id="644" r:id="rId8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5ACB954-5E36-4800-A3DE-FD74968D8140}">
          <p14:sldIdLst>
            <p14:sldId id="256"/>
          </p14:sldIdLst>
        </p14:section>
        <p14:section name="Parte 01" id="{B8F96532-EF3A-42E1-AEB9-A584B2FC30BB}">
          <p14:sldIdLst>
            <p14:sldId id="259"/>
            <p14:sldId id="263"/>
            <p14:sldId id="264"/>
            <p14:sldId id="265"/>
            <p14:sldId id="266"/>
            <p14:sldId id="267"/>
            <p14:sldId id="331"/>
            <p14:sldId id="268"/>
            <p14:sldId id="586"/>
            <p14:sldId id="587"/>
            <p14:sldId id="330"/>
            <p14:sldId id="588"/>
            <p14:sldId id="589"/>
            <p14:sldId id="272"/>
            <p14:sldId id="273"/>
            <p14:sldId id="274"/>
            <p14:sldId id="590"/>
            <p14:sldId id="591"/>
            <p14:sldId id="592"/>
            <p14:sldId id="593"/>
            <p14:sldId id="594"/>
            <p14:sldId id="275"/>
            <p14:sldId id="276"/>
            <p14:sldId id="277"/>
          </p14:sldIdLst>
        </p14:section>
        <p14:section name="Parte 02" id="{5DDE7CAF-0C80-4E40-96EF-28A6E25CE111}">
          <p14:sldIdLst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595"/>
            <p14:sldId id="596"/>
            <p14:sldId id="287"/>
            <p14:sldId id="288"/>
            <p14:sldId id="289"/>
            <p14:sldId id="290"/>
            <p14:sldId id="597"/>
            <p14:sldId id="598"/>
            <p14:sldId id="291"/>
          </p14:sldIdLst>
        </p14:section>
        <p14:section name="Parte 03" id="{48E03BAB-76A6-41B8-B8C8-F92E8BA952ED}">
          <p14:sldIdLst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26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Parte 04" id="{B745CB7F-D766-4FDF-88EA-AE7742F7FC62}">
          <p14:sldIdLst>
            <p14:sldId id="627"/>
            <p14:sldId id="628"/>
            <p14:sldId id="629"/>
            <p14:sldId id="630"/>
            <p14:sldId id="631"/>
            <p14:sldId id="632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3743" autoAdjust="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48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22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23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08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351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0413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17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760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89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36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32" y="58992"/>
            <a:ext cx="227151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3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09-04-2017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5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0" r:id="rId4"/>
    <p:sldLayoutId id="2147483661" r:id="rId5"/>
    <p:sldLayoutId id="2147483662" r:id="rId6"/>
    <p:sldLayoutId id="2147483663" r:id="rId7"/>
    <p:sldLayoutId id="2147483665" r:id="rId8"/>
    <p:sldLayoutId id="2147483650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Construcción de programas para resolución de problemas de ingeniería y procesamiento de información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987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Primero, hay que instalar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computadores de este laboratorio ya tienen instalado Python</a:t>
            </a:r>
          </a:p>
          <a:p>
            <a:r>
              <a:rPr lang="es-CL" dirty="0"/>
              <a:t>Si quieres instalarlo en tu computador, usa</a:t>
            </a:r>
          </a:p>
          <a:p>
            <a:endParaRPr lang="es-CL" dirty="0"/>
          </a:p>
          <a:p>
            <a:pPr marL="0" indent="0" algn="ctr">
              <a:buNone/>
            </a:pPr>
            <a:r>
              <a:rPr lang="es-CL" dirty="0">
                <a:hlinkClick r:id="rId2"/>
              </a:rPr>
              <a:t>https://www.continuum.io/downloads</a:t>
            </a:r>
            <a:endParaRPr lang="es-CL" dirty="0"/>
          </a:p>
          <a:p>
            <a:endParaRPr lang="es-CL" dirty="0"/>
          </a:p>
          <a:p>
            <a:r>
              <a:rPr lang="es-CL" dirty="0"/>
              <a:t>Instala Python 3.5, en 64 o 32 bits (de acuerdo a lo que requiera tu computador)</a:t>
            </a:r>
          </a:p>
          <a:p>
            <a:endParaRPr lang="es-CL" dirty="0"/>
          </a:p>
        </p:txBody>
      </p:sp>
      <p:sp>
        <p:nvSpPr>
          <p:cNvPr id="5" name="Flecha izquierda 4"/>
          <p:cNvSpPr/>
          <p:nvPr/>
        </p:nvSpPr>
        <p:spPr>
          <a:xfrm rot="10800000">
            <a:off x="-2208360" y="3042007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2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29466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1" y="365277"/>
            <a:ext cx="6146800" cy="63823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Anaconda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41499"/>
            <a:ext cx="4813300" cy="4335463"/>
          </a:xfrm>
        </p:spPr>
        <p:txBody>
          <a:bodyPr/>
          <a:lstStyle/>
          <a:p>
            <a:r>
              <a:rPr lang="es-CL" dirty="0"/>
              <a:t>Es una distribución que trae todo lo que vamos a necesitar en este curso (y más)</a:t>
            </a:r>
          </a:p>
        </p:txBody>
      </p:sp>
      <p:sp>
        <p:nvSpPr>
          <p:cNvPr id="5" name="Flecha izquierda 4"/>
          <p:cNvSpPr/>
          <p:nvPr/>
        </p:nvSpPr>
        <p:spPr>
          <a:xfrm rot="11746107">
            <a:off x="2362200" y="3603228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6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6744 0.2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Creando un proyecto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792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Ejecuta el editor de código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42200" cy="4351338"/>
          </a:xfrm>
        </p:spPr>
        <p:txBody>
          <a:bodyPr/>
          <a:lstStyle/>
          <a:p>
            <a:r>
              <a:rPr lang="es-CL" dirty="0"/>
              <a:t>Busca en tu computador la aplicación “</a:t>
            </a:r>
            <a:r>
              <a:rPr lang="es-CL" dirty="0" err="1"/>
              <a:t>Spyder</a:t>
            </a:r>
            <a:r>
              <a:rPr lang="es-CL" dirty="0"/>
              <a:t>”</a:t>
            </a:r>
          </a:p>
          <a:p>
            <a:r>
              <a:rPr lang="es-CL" dirty="0"/>
              <a:t>El “cómo buscarlo” va a depender de la versión de Windows</a:t>
            </a:r>
          </a:p>
          <a:p>
            <a:r>
              <a:rPr lang="es-CL" dirty="0"/>
              <a:t>Un requerimiento de este curso es que tienes que saber usar tu computador!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314450"/>
            <a:ext cx="37338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6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Esto es </a:t>
            </a:r>
            <a:r>
              <a:rPr lang="es-CL" dirty="0" err="1"/>
              <a:t>Spyder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78" y="990600"/>
            <a:ext cx="7423022" cy="5867400"/>
          </a:xfrm>
          <a:prstGeom prst="rect">
            <a:avLst/>
          </a:prstGeom>
        </p:spPr>
      </p:pic>
      <p:sp>
        <p:nvSpPr>
          <p:cNvPr id="4" name="Llamada rectangular 3"/>
          <p:cNvSpPr/>
          <p:nvPr/>
        </p:nvSpPr>
        <p:spPr>
          <a:xfrm>
            <a:off x="1650775" y="2727016"/>
            <a:ext cx="2023009" cy="1472750"/>
          </a:xfrm>
          <a:prstGeom prst="wedgeRectCallout">
            <a:avLst>
              <a:gd name="adj1" fmla="val 118367"/>
              <a:gd name="adj2" fmla="val -39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Acá vamos a escribir nuestro código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6723133" y="4522099"/>
            <a:ext cx="2023009" cy="1472750"/>
          </a:xfrm>
          <a:prstGeom prst="wedgeRectCallout">
            <a:avLst>
              <a:gd name="adj1" fmla="val 92367"/>
              <a:gd name="adj2" fmla="val 24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Acá van a aparecer cosas interesantes</a:t>
            </a:r>
          </a:p>
        </p:txBody>
      </p:sp>
    </p:spTree>
    <p:extLst>
      <p:ext uri="{BB962C8B-B14F-4D97-AF65-F5344CB8AC3E}">
        <p14:creationId xmlns:p14="http://schemas.microsoft.com/office/powerpoint/2010/main" val="2311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sé si todo está instalado correctamente?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900" cy="4351338"/>
          </a:xfrm>
        </p:spPr>
        <p:txBody>
          <a:bodyPr/>
          <a:lstStyle/>
          <a:p>
            <a:r>
              <a:rPr lang="es-CL" dirty="0"/>
              <a:t>Lo siguiente es algo tradicional entre programadores</a:t>
            </a:r>
          </a:p>
          <a:p>
            <a:r>
              <a:rPr lang="es-CL" dirty="0"/>
              <a:t>Es bastante simple y directo</a:t>
            </a:r>
          </a:p>
          <a:p>
            <a:r>
              <a:rPr lang="es-CL" dirty="0"/>
              <a:t>Vamos a probar si todo se instaló correctamente escribiendo un programa de ejemplo en Python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75" y="1825625"/>
            <a:ext cx="352425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477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Creando tu programa HOLA MUNDO</a:t>
            </a:r>
          </a:p>
        </p:txBody>
      </p:sp>
    </p:spTree>
    <p:extLst>
      <p:ext uri="{BB962C8B-B14F-4D97-AF65-F5344CB8AC3E}">
        <p14:creationId xmlns:p14="http://schemas.microsoft.com/office/powerpoint/2010/main" val="235665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Instrucciones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Abre </a:t>
            </a:r>
            <a:r>
              <a:rPr lang="es-CL" dirty="0" err="1"/>
              <a:t>Spyder</a:t>
            </a:r>
            <a:r>
              <a:rPr lang="es-CL" dirty="0"/>
              <a:t> </a:t>
            </a:r>
            <a:r>
              <a:rPr lang="es-CL" i="1" dirty="0"/>
              <a:t>(ya lo hiciste)</a:t>
            </a:r>
          </a:p>
          <a:p>
            <a:r>
              <a:rPr lang="es-CL" dirty="0"/>
              <a:t>Ubica el lugar donde vas a escribir </a:t>
            </a:r>
            <a:r>
              <a:rPr lang="es-CL" i="1" dirty="0"/>
              <a:t>(ya lo tienes, frente a ti)</a:t>
            </a:r>
          </a:p>
          <a:p>
            <a:r>
              <a:rPr lang="es-CL" dirty="0"/>
              <a:t>Dentro de ese archivo, escribe lo siguiente: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9900" y="3666560"/>
            <a:ext cx="112395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Este es mi primer programa en Python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Creado por mi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Usaremos la instrucción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para escribir algo por pantalla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'Hola Mundo'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1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Guardamos 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4368800" cy="4943475"/>
          </a:xfrm>
        </p:spPr>
        <p:txBody>
          <a:bodyPr/>
          <a:lstStyle/>
          <a:p>
            <a:r>
              <a:rPr lang="es-CL" dirty="0"/>
              <a:t>Presiona el ícono para guardar</a:t>
            </a:r>
          </a:p>
          <a:p>
            <a:r>
              <a:rPr lang="es-CL" dirty="0"/>
              <a:t>Selecciona un lugar donde guardar el archivo (escoge una capeta de forma que no se te pierda el archivo)</a:t>
            </a:r>
          </a:p>
          <a:p>
            <a:r>
              <a:rPr lang="es-CL" dirty="0"/>
              <a:t>Escribe un nombre que sea relevante al programa que escribiste (por ejemplo, en este caso, </a:t>
            </a:r>
            <a:r>
              <a:rPr lang="es-CL" b="1" dirty="0"/>
              <a:t>holamundo.py</a:t>
            </a:r>
            <a:r>
              <a:rPr lang="es-CL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630" y="1690688"/>
            <a:ext cx="6795369" cy="51673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822575"/>
            <a:ext cx="5819775" cy="3248025"/>
          </a:xfrm>
          <a:prstGeom prst="rect">
            <a:avLst/>
          </a:prstGeom>
        </p:spPr>
      </p:pic>
      <p:sp>
        <p:nvSpPr>
          <p:cNvPr id="8" name="Flecha izquierda 7"/>
          <p:cNvSpPr/>
          <p:nvPr/>
        </p:nvSpPr>
        <p:spPr>
          <a:xfrm rot="20535976">
            <a:off x="8262560" y="136523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8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845 0.1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2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Fíjate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921000" cy="4351338"/>
          </a:xfrm>
        </p:spPr>
        <p:txBody>
          <a:bodyPr/>
          <a:lstStyle/>
          <a:p>
            <a:r>
              <a:rPr lang="es-CL" dirty="0"/>
              <a:t>La ubicación cambió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92" y="523875"/>
            <a:ext cx="8329808" cy="6334125"/>
          </a:xfrm>
          <a:prstGeom prst="rect">
            <a:avLst/>
          </a:prstGeom>
        </p:spPr>
      </p:pic>
      <p:sp>
        <p:nvSpPr>
          <p:cNvPr id="6" name="Flecha izquierda 5"/>
          <p:cNvSpPr/>
          <p:nvPr/>
        </p:nvSpPr>
        <p:spPr>
          <a:xfrm>
            <a:off x="8126265" y="727869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0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2389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Introducción a la programación en Python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42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“Ejecutando” 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40200" cy="4351338"/>
          </a:xfrm>
        </p:spPr>
        <p:txBody>
          <a:bodyPr/>
          <a:lstStyle/>
          <a:p>
            <a:r>
              <a:rPr lang="es-CL" dirty="0"/>
              <a:t>Ubica el triángulo verde</a:t>
            </a:r>
          </a:p>
          <a:p>
            <a:r>
              <a:rPr lang="es-CL" dirty="0"/>
              <a:t>Presiónalo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630" y="1690688"/>
            <a:ext cx="6795369" cy="5167312"/>
          </a:xfrm>
          <a:prstGeom prst="rect">
            <a:avLst/>
          </a:prstGeom>
        </p:spPr>
      </p:pic>
      <p:sp>
        <p:nvSpPr>
          <p:cNvPr id="8" name="Flecha izquierda 7"/>
          <p:cNvSpPr/>
          <p:nvPr/>
        </p:nvSpPr>
        <p:spPr>
          <a:xfrm rot="18868956">
            <a:off x="7469040" y="148345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681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09362 0.1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¿Pasó algo?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78" y="1336675"/>
            <a:ext cx="7260921" cy="5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¡Fíjate bien!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78" y="1336675"/>
            <a:ext cx="7260921" cy="5521325"/>
          </a:xfrm>
          <a:prstGeom prst="rect">
            <a:avLst/>
          </a:prstGeom>
        </p:spPr>
      </p:pic>
      <p:sp>
        <p:nvSpPr>
          <p:cNvPr id="6" name="Flecha izquierda 5"/>
          <p:cNvSpPr/>
          <p:nvPr/>
        </p:nvSpPr>
        <p:spPr>
          <a:xfrm rot="12053436">
            <a:off x="2030265" y="3089632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74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9 0.02361 L 0.35716 0.27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Buenos hábitos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Agrega comentarios al código, de forma que te entiendas, y que el resto entienda lo que hace tu código</a:t>
            </a:r>
          </a:p>
          <a:p>
            <a:pPr lvl="1"/>
            <a:r>
              <a:rPr lang="es-CL" dirty="0"/>
              <a:t>Lo que hace tu programa en general</a:t>
            </a:r>
          </a:p>
          <a:p>
            <a:pPr lvl="1"/>
            <a:r>
              <a:rPr lang="es-CL" dirty="0"/>
              <a:t>Lo que hacen las diferentes secciones del código</a:t>
            </a:r>
          </a:p>
          <a:p>
            <a:pPr lvl="1"/>
            <a:r>
              <a:rPr lang="es-CL" dirty="0"/>
              <a:t>Porqué elegiste que el programa funcione de cierta forma</a:t>
            </a:r>
          </a:p>
          <a:p>
            <a:pPr lvl="1"/>
            <a:r>
              <a:rPr lang="es-CL" dirty="0"/>
              <a:t>Cualquier cosa que te facilite la vida más adelante (imagina que guardas tu código, y tienes que revisarlo 3 meses después)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6425" y="4738065"/>
            <a:ext cx="1097915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Este es mi primer programa en Python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Creado por mi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Usaremos la instrucción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para escribir algo por pantalla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'Hola Mundo'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Colores!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IDE usa colores para que tu código sea más fácil de leer</a:t>
            </a:r>
          </a:p>
          <a:p>
            <a:r>
              <a:rPr lang="es-CL" dirty="0"/>
              <a:t>Los colores son configurables</a:t>
            </a:r>
          </a:p>
          <a:p>
            <a:r>
              <a:rPr lang="es-CL" dirty="0"/>
              <a:t>Explora!</a:t>
            </a:r>
          </a:p>
        </p:txBody>
      </p:sp>
    </p:spTree>
    <p:extLst>
      <p:ext uri="{BB962C8B-B14F-4D97-AF65-F5344CB8AC3E}">
        <p14:creationId xmlns:p14="http://schemas.microsoft.com/office/powerpoint/2010/main" val="46491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Ya has programado (por primera vez)</a:t>
            </a:r>
          </a:p>
        </p:txBody>
      </p:sp>
    </p:spTree>
    <p:extLst>
      <p:ext uri="{BB962C8B-B14F-4D97-AF65-F5344CB8AC3E}">
        <p14:creationId xmlns:p14="http://schemas.microsoft.com/office/powerpoint/2010/main" val="112721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Escribiendo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67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Mucho de lo que haces en el computador es leer</a:t>
            </a:r>
          </a:p>
          <a:p>
            <a:r>
              <a:rPr lang="es-CL" dirty="0"/>
              <a:t>Pero para que puedas leer, el computador tiene que escribir</a:t>
            </a:r>
          </a:p>
          <a:p>
            <a:r>
              <a:rPr lang="es-CL" dirty="0"/>
              <a:t>Una de las cosas más simples (pero más importantes) es la necesidad de mostrar (desplegar) texto</a:t>
            </a:r>
          </a:p>
        </p:txBody>
      </p:sp>
    </p:spTree>
    <p:extLst>
      <p:ext uri="{BB962C8B-B14F-4D97-AF65-F5344CB8AC3E}">
        <p14:creationId xmlns:p14="http://schemas.microsoft.com/office/powerpoint/2010/main" val="213752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44900" cy="4351338"/>
          </a:xfrm>
        </p:spPr>
        <p:txBody>
          <a:bodyPr/>
          <a:lstStyle/>
          <a:p>
            <a:r>
              <a:rPr lang="es-CL" dirty="0"/>
              <a:t>En Python, usamos la sentencia </a:t>
            </a:r>
            <a:r>
              <a:rPr lang="es-CL" dirty="0" err="1">
                <a:latin typeface="Consolas" panose="020B0609020204030204" pitchFamily="49" charset="0"/>
              </a:rPr>
              <a:t>print</a:t>
            </a:r>
            <a:r>
              <a:rPr lang="es-CL" dirty="0"/>
              <a:t> para escribir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80200" y="4698999"/>
            <a:ext cx="4673600" cy="172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Puedes usar comillas simples o dobles (ubícalas en el teclado!)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88712" y="2326719"/>
            <a:ext cx="59618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altLang="es-CL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Perro que ladra no muerde"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¿Importan las comillas simples o dobles?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14701"/>
            <a:ext cx="10515600" cy="1638299"/>
          </a:xfrm>
        </p:spPr>
        <p:txBody>
          <a:bodyPr/>
          <a:lstStyle/>
          <a:p>
            <a:r>
              <a:rPr lang="es-CL" dirty="0"/>
              <a:t>Sólo importan si el texto que estás escribiendo contiene una comilla</a:t>
            </a:r>
          </a:p>
          <a:p>
            <a:r>
              <a:rPr lang="es-CL" dirty="0"/>
              <a:t>Python necesita saber dónde empieza y dónde termina el texto que quieres escribir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8241" y="2184777"/>
            <a:ext cx="71513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'Bernardo O'Higgins nació en 1778'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28241" y="5156804"/>
            <a:ext cx="71513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"Bernardo O'Higgins nació en 1778"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aprender a programar?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programación es una herramienta poderosa que puedes usar para resolver todo tipo de problemas</a:t>
            </a:r>
          </a:p>
          <a:p>
            <a:r>
              <a:rPr lang="es-CL" dirty="0"/>
              <a:t>¿Qué puedes hacer?</a:t>
            </a:r>
          </a:p>
          <a:p>
            <a:pPr lvl="1"/>
            <a:r>
              <a:rPr lang="es-CL" dirty="0"/>
              <a:t>Construir una aplicación para el celular que te ayude a calcular cuánto comiste</a:t>
            </a:r>
          </a:p>
          <a:p>
            <a:pPr lvl="1"/>
            <a:r>
              <a:rPr lang="es-CL" dirty="0"/>
              <a:t>Calcular cuanto dinero necesitas para comprar un auto</a:t>
            </a:r>
          </a:p>
          <a:p>
            <a:pPr lvl="1"/>
            <a:r>
              <a:rPr lang="es-CL" dirty="0"/>
              <a:t>Programar un dispositivo móvil que te recuerde que debes ponerte bloqueador solar</a:t>
            </a:r>
          </a:p>
          <a:p>
            <a:pPr lvl="1"/>
            <a:r>
              <a:rPr lang="es-CL" dirty="0"/>
              <a:t>Crear una aplicación que te recuerde de llamar por celular a tu </a:t>
            </a:r>
            <a:r>
              <a:rPr lang="es-CL" dirty="0" err="1"/>
              <a:t>novi</a:t>
            </a:r>
            <a:r>
              <a:rPr lang="es-CL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568601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¿Puedo imprimir múltiples líneas?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Puedes usar varias sentencias </a:t>
            </a:r>
            <a:r>
              <a:rPr lang="es-CL" dirty="0" err="1"/>
              <a:t>print</a:t>
            </a:r>
            <a:endParaRPr lang="es-CL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800965"/>
            <a:ext cx="59618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 veces...'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41" y="3681877"/>
            <a:ext cx="7746459" cy="22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 también…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Puedes usar \n para forzar un salto de línea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898041"/>
            <a:ext cx="8000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veces...'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41" y="3681877"/>
            <a:ext cx="7746459" cy="22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¡Python tiene un truco muy bueno!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Comillas triples!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600" y="4159306"/>
            <a:ext cx="2998773" cy="21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/>
              <a:t>Todo el texto que pongas entre comillas triples se va a mostrar TAL CUAL como aparece en el editor de texto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2543244"/>
            <a:ext cx="59618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"""Perro que ladra no muerde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veces..."""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41" y="3681877"/>
            <a:ext cx="7746459" cy="22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¿Cuál es mejor? … depende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857537"/>
            <a:ext cx="59618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 veces...'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95546" y="3565865"/>
            <a:ext cx="8000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veces...'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91912" y="5201623"/>
            <a:ext cx="59618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"""Perro que ladra no muerde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veces..."""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Escribiendo texto</a:t>
            </a:r>
          </a:p>
        </p:txBody>
      </p:sp>
    </p:spTree>
    <p:extLst>
      <p:ext uri="{BB962C8B-B14F-4D97-AF65-F5344CB8AC3E}">
        <p14:creationId xmlns:p14="http://schemas.microsoft.com/office/powerpoint/2010/main" val="6761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Ejecuta las tres versiones en forma separada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857537"/>
            <a:ext cx="59618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 veces...'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95546" y="3565865"/>
            <a:ext cx="8000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'Perro que ladra no muerde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veces...'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91912" y="5201623"/>
            <a:ext cx="59618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"""Perro que ladra no muerde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 veces..."""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Generalmente, hay muchas formas de solucionar un mismo problema</a:t>
            </a:r>
          </a:p>
          <a:p>
            <a:r>
              <a:rPr lang="es-CL" dirty="0"/>
              <a:t>Muchas veces, no va a importar el CÓMO, sino que FUNCIONE</a:t>
            </a:r>
          </a:p>
        </p:txBody>
      </p:sp>
    </p:spTree>
    <p:extLst>
      <p:ext uri="{BB962C8B-B14F-4D97-AF65-F5344CB8AC3E}">
        <p14:creationId xmlns:p14="http://schemas.microsoft.com/office/powerpoint/2010/main" val="2588926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Escribiendo texto (o morir en el intento)</a:t>
            </a:r>
          </a:p>
        </p:txBody>
      </p:sp>
    </p:spTree>
    <p:extLst>
      <p:ext uri="{BB962C8B-B14F-4D97-AF65-F5344CB8AC3E}">
        <p14:creationId xmlns:p14="http://schemas.microsoft.com/office/powerpoint/2010/main" val="604197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Hay veces en que las cosas no funcionan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333999"/>
            <a:ext cx="10515600" cy="842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4000" b="1" dirty="0"/>
              <a:t>Corrígelos!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0341" y="2346628"/>
            <a:ext cx="715131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'Hola Mundo!!!'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'Bernardo O'Higgins nació en 1778'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"Bernardo O'Higgins nació en 1778'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Adios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mundo cruel :("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desafío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79374" cy="4351338"/>
          </a:xfrm>
        </p:spPr>
        <p:txBody>
          <a:bodyPr/>
          <a:lstStyle/>
          <a:p>
            <a:r>
              <a:rPr lang="es-CL" dirty="0"/>
              <a:t>Escribe un programa en Python que muestre el siguiente poema en la pantalla (tal como aparece acá)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16600" y="1690688"/>
            <a:ext cx="53340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onsolas" panose="020B0609020204030204" pitchFamily="49" charset="0"/>
              </a:rPr>
              <a:t>El gato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cuando está ronco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imita al pato.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El gato se vuelve loco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cuando aparece un ratón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y lo invita poco a poco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para ver televisión. </a:t>
            </a:r>
            <a:br>
              <a:rPr lang="es-CL" sz="2400" dirty="0">
                <a:latin typeface="Consolas" panose="020B0609020204030204" pitchFamily="49" charset="0"/>
              </a:rPr>
            </a:b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Mi gato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es cojín esponjado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junto a mi 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         lado.</a:t>
            </a:r>
          </a:p>
        </p:txBody>
      </p:sp>
    </p:spTree>
    <p:extLst>
      <p:ext uri="{BB962C8B-B14F-4D97-AF65-F5344CB8AC3E}">
        <p14:creationId xmlns:p14="http://schemas.microsoft.com/office/powerpoint/2010/main" val="19960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Python?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Hay MUCHOS lenguajes de programación en el mundo</a:t>
            </a:r>
          </a:p>
          <a:p>
            <a:r>
              <a:rPr lang="es-CL" dirty="0"/>
              <a:t>Python es uno de los más fáciles de aprender</a:t>
            </a:r>
          </a:p>
          <a:p>
            <a:r>
              <a:rPr lang="es-CL" dirty="0"/>
              <a:t>Hay MUCHAS herramientas gratis que puedes usar para codificar o aprender Python</a:t>
            </a:r>
          </a:p>
          <a:p>
            <a:r>
              <a:rPr lang="es-CL" dirty="0"/>
              <a:t>Hay muchas formas de programas en Python</a:t>
            </a:r>
          </a:p>
        </p:txBody>
      </p:sp>
    </p:spTree>
    <p:extLst>
      <p:ext uri="{BB962C8B-B14F-4D97-AF65-F5344CB8AC3E}">
        <p14:creationId xmlns:p14="http://schemas.microsoft.com/office/powerpoint/2010/main" val="3820762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EXTRA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79374" cy="4351338"/>
          </a:xfrm>
        </p:spPr>
        <p:txBody>
          <a:bodyPr/>
          <a:lstStyle/>
          <a:p>
            <a:r>
              <a:rPr lang="es-CL" dirty="0"/>
              <a:t>Escribe un programa en Python que muestre el siguiente poema en la pantalla (tal como aparece acá)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16600" y="1690688"/>
            <a:ext cx="5334000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onsolas" panose="020B0609020204030204" pitchFamily="49" charset="0"/>
              </a:rPr>
              <a:t>                   El gato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      cuando está ronco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      imita al pato.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 El gato se vuelve loco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cuando aparece un ratón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y lo invita poco a poco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    para ver televisión. </a:t>
            </a:r>
            <a:br>
              <a:rPr lang="es-CL" sz="2400" dirty="0">
                <a:latin typeface="Consolas" panose="020B0609020204030204" pitchFamily="49" charset="0"/>
              </a:rPr>
            </a:b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Mi gato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es cojín esponjado</a:t>
            </a:r>
            <a:br>
              <a:rPr lang="es-CL" sz="2400" dirty="0">
                <a:latin typeface="Consolas" panose="020B0609020204030204" pitchFamily="49" charset="0"/>
              </a:rPr>
            </a:br>
            <a:r>
              <a:rPr lang="es-CL" sz="2400" dirty="0">
                <a:latin typeface="Consolas" panose="020B0609020204030204" pitchFamily="49" charset="0"/>
              </a:rPr>
              <a:t>  junto a mi 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   lado.</a:t>
            </a:r>
          </a:p>
        </p:txBody>
      </p:sp>
    </p:spTree>
    <p:extLst>
      <p:ext uri="{BB962C8B-B14F-4D97-AF65-F5344CB8AC3E}">
        <p14:creationId xmlns:p14="http://schemas.microsoft.com/office/powerpoint/2010/main" val="168630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EXTRA2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79374" cy="4351338"/>
          </a:xfrm>
        </p:spPr>
        <p:txBody>
          <a:bodyPr/>
          <a:lstStyle/>
          <a:p>
            <a:r>
              <a:rPr lang="es-CL" dirty="0"/>
              <a:t>Escribe un programa en Python que muestre el siguiente texto (tal como aparece acá)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6224" y="3868639"/>
            <a:ext cx="1031240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onsolas" panose="020B0609020204030204" pitchFamily="49" charset="0"/>
              </a:rPr>
              <a:t> _   _           _          _               _     _        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| | | |         | |        | |             (_)   | |       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| |_| | __ _ ___| |_ __ _  | | __ _  __   ___ ___| |_ __ _ 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|  _  |/ _` / __| __/ _` | | |/ _` | \ \ / / / __| __/ _` |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| | | | (_| \__ \ || (_| | | | (_| |  \ V /| \__ \ || (_| |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\_| |_/\__,_|___/\__\__,_| |_|\__,_|   \_/ |_|___/\__\__,_|</a:t>
            </a:r>
          </a:p>
        </p:txBody>
      </p:sp>
    </p:spTree>
    <p:extLst>
      <p:ext uri="{BB962C8B-B14F-4D97-AF65-F5344CB8AC3E}">
        <p14:creationId xmlns:p14="http://schemas.microsoft.com/office/powerpoint/2010/main" val="34076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sabes cómo comunicarle cosas al usuario!</a:t>
            </a:r>
          </a:p>
        </p:txBody>
      </p:sp>
    </p:spTree>
    <p:extLst>
      <p:ext uri="{BB962C8B-B14F-4D97-AF65-F5344CB8AC3E}">
        <p14:creationId xmlns:p14="http://schemas.microsoft.com/office/powerpoint/2010/main" val="376773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Variables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Entrada de datos</a:t>
            </a:r>
          </a:p>
        </p:txBody>
      </p:sp>
    </p:spTree>
    <p:extLst>
      <p:ext uri="{BB962C8B-B14F-4D97-AF65-F5344CB8AC3E}">
        <p14:creationId xmlns:p14="http://schemas.microsoft.com/office/powerpoint/2010/main" val="2339041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computador está constantemente preguntando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Ubicación de sitios web que queremos visitar</a:t>
            </a:r>
          </a:p>
          <a:p>
            <a:r>
              <a:rPr lang="es-CL" dirty="0"/>
              <a:t>Mensajes que queremos enviar</a:t>
            </a:r>
          </a:p>
          <a:p>
            <a:r>
              <a:rPr lang="es-CL" dirty="0"/>
              <a:t>Números sobre los que queremos realizar cálculos</a:t>
            </a:r>
          </a:p>
          <a:p>
            <a:r>
              <a:rPr lang="es-CL" dirty="0"/>
              <a:t>Casi cualquier cosa útil que queramos hacer necesita interacción con el computador</a:t>
            </a:r>
          </a:p>
        </p:txBody>
      </p:sp>
    </p:spTree>
    <p:extLst>
      <p:ext uri="{BB962C8B-B14F-4D97-AF65-F5344CB8AC3E}">
        <p14:creationId xmlns:p14="http://schemas.microsoft.com/office/powerpoint/2010/main" val="436537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podemos preguntar información al usuario?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447207"/>
            <a:ext cx="10515600" cy="2729756"/>
          </a:xfrm>
        </p:spPr>
        <p:txBody>
          <a:bodyPr/>
          <a:lstStyle/>
          <a:p>
            <a:r>
              <a:rPr lang="es-CL" dirty="0"/>
              <a:t>La función </a:t>
            </a:r>
            <a:r>
              <a:rPr lang="es-CL" b="1" dirty="0">
                <a:latin typeface="Consolas" panose="020B0609020204030204" pitchFamily="49" charset="0"/>
              </a:rPr>
              <a:t>input</a:t>
            </a:r>
            <a:r>
              <a:rPr lang="es-CL" dirty="0"/>
              <a:t> permite especificar un mensaje a mostrar, y retorna el valor ingresado por el usuario.</a:t>
            </a:r>
          </a:p>
          <a:p>
            <a:r>
              <a:rPr lang="es-CL" dirty="0"/>
              <a:t>Usaremos una variable para recordar el valor que el usuario ingresó</a:t>
            </a:r>
          </a:p>
          <a:p>
            <a:r>
              <a:rPr lang="es-CL" dirty="0"/>
              <a:t>La variable la hemos llamado </a:t>
            </a:r>
            <a:r>
              <a:rPr lang="es-CL" b="1" dirty="0">
                <a:latin typeface="Consolas" panose="020B0609020204030204" pitchFamily="49" charset="0"/>
              </a:rPr>
              <a:t>nombre</a:t>
            </a:r>
            <a:r>
              <a:rPr lang="es-CL" dirty="0"/>
              <a:t>, pero puedes llamarla de cualquier forma, siempre que su nombre no contenga espacios!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5137" y="2153449"/>
            <a:ext cx="63017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una variable?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Pensemos en una variable como una caja donde se puede almacenar algo, y después volver para recuperarlo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94648" y="3916545"/>
            <a:ext cx="1213805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Ramón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43200" y="3439115"/>
            <a:ext cx="10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1413060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necesito recordar muchas cosas?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Entonces, creamos más variables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94648" y="3916545"/>
            <a:ext cx="1213805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Ramón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43200" y="3439115"/>
            <a:ext cx="10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nombre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541696" y="4035363"/>
            <a:ext cx="1663588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Buenos Aires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813453" y="3547213"/>
            <a:ext cx="10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ciudad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600485" y="4024643"/>
            <a:ext cx="1213805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Gris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462245" y="3520374"/>
            <a:ext cx="1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colorFavorito</a:t>
            </a:r>
            <a:endParaRPr lang="es-CL" dirty="0"/>
          </a:p>
        </p:txBody>
      </p:sp>
      <p:sp>
        <p:nvSpPr>
          <p:cNvPr id="12" name="Flecha derecha 11"/>
          <p:cNvSpPr/>
          <p:nvPr/>
        </p:nvSpPr>
        <p:spPr>
          <a:xfrm>
            <a:off x="-2475055" y="3547213"/>
            <a:ext cx="2139477" cy="1582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Contenido</a:t>
            </a:r>
          </a:p>
        </p:txBody>
      </p:sp>
      <p:sp>
        <p:nvSpPr>
          <p:cNvPr id="13" name="Flecha izquierda 12"/>
          <p:cNvSpPr/>
          <p:nvPr/>
        </p:nvSpPr>
        <p:spPr>
          <a:xfrm>
            <a:off x="12759197" y="3018032"/>
            <a:ext cx="2365828" cy="158865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Nombre de la variable</a:t>
            </a:r>
          </a:p>
        </p:txBody>
      </p:sp>
    </p:spTree>
    <p:extLst>
      <p:ext uri="{BB962C8B-B14F-4D97-AF65-F5344CB8AC3E}">
        <p14:creationId xmlns:p14="http://schemas.microsoft.com/office/powerpoint/2010/main" val="7807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95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-0.22917 -0.016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Preguntando cosas</a:t>
            </a:r>
          </a:p>
        </p:txBody>
      </p:sp>
    </p:spTree>
    <p:extLst>
      <p:ext uri="{BB962C8B-B14F-4D97-AF65-F5344CB8AC3E}">
        <p14:creationId xmlns:p14="http://schemas.microsoft.com/office/powerpoint/2010/main" val="75649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Accedamos al valor que guardaste en una variable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945137" y="1994429"/>
            <a:ext cx="630172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37" y="3564089"/>
            <a:ext cx="8413363" cy="32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Habiendo dicho eso…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vez que aprendes a programar en un lenguaje de programación, será más fácil aprender el siguiente, y el siguiente, y el siguiente…..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89100" y="381000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/>
              <a:t>C#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604250" y="3394501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/>
              <a:t>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708400" y="3540492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/>
              <a:t>Perl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24200" y="5235883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/>
              <a:t>C++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578600" y="4640997"/>
            <a:ext cx="293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 err="1"/>
              <a:t>Javascript</a:t>
            </a:r>
            <a:endParaRPr lang="es-CL" sz="4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880600" y="5471994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135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Modifiquemos el valor de las variables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698139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'Juan Lorenzo Fernando Esteban'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43" y="3848101"/>
            <a:ext cx="6989657" cy="3009900"/>
          </a:xfrm>
          <a:prstGeom prst="rect">
            <a:avLst/>
          </a:prstGeom>
        </p:spPr>
      </p:pic>
      <p:sp>
        <p:nvSpPr>
          <p:cNvPr id="7" name="Llamada rectangular redondeada 6"/>
          <p:cNvSpPr/>
          <p:nvPr/>
        </p:nvSpPr>
        <p:spPr>
          <a:xfrm>
            <a:off x="1663700" y="4940300"/>
            <a:ext cx="2538199" cy="1556038"/>
          </a:xfrm>
          <a:prstGeom prst="wedgeRoundRectCallout">
            <a:avLst>
              <a:gd name="adj1" fmla="val 91269"/>
              <a:gd name="adj2" fmla="val 2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¡Haz que escriba TU nombre!</a:t>
            </a:r>
          </a:p>
        </p:txBody>
      </p:sp>
    </p:spTree>
    <p:extLst>
      <p:ext uri="{BB962C8B-B14F-4D97-AF65-F5344CB8AC3E}">
        <p14:creationId xmlns:p14="http://schemas.microsoft.com/office/powerpoint/2010/main" val="11725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nombre le debo poner a las variables?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1884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Nombres de 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Reglas</a:t>
            </a:r>
          </a:p>
          <a:p>
            <a:pPr lvl="1"/>
            <a:r>
              <a:rPr lang="es-CL" dirty="0"/>
              <a:t>No deben contener espacios</a:t>
            </a:r>
          </a:p>
          <a:p>
            <a:pPr lvl="1"/>
            <a:r>
              <a:rPr lang="es-CL" dirty="0"/>
              <a:t>Diferencia entre mayúsculas y minúsculas</a:t>
            </a:r>
          </a:p>
          <a:p>
            <a:pPr lvl="1"/>
            <a:r>
              <a:rPr lang="es-CL" dirty="0" err="1">
                <a:latin typeface="Consolas" panose="020B0609020204030204" pitchFamily="49" charset="0"/>
              </a:rPr>
              <a:t>primerNombre</a:t>
            </a:r>
            <a:r>
              <a:rPr lang="es-CL" dirty="0"/>
              <a:t>, </a:t>
            </a:r>
            <a:r>
              <a:rPr lang="es-CL" dirty="0" err="1">
                <a:latin typeface="Consolas" panose="020B0609020204030204" pitchFamily="49" charset="0"/>
              </a:rPr>
              <a:t>primernombre</a:t>
            </a:r>
            <a:r>
              <a:rPr lang="es-CL" dirty="0"/>
              <a:t>, </a:t>
            </a:r>
            <a:r>
              <a:rPr lang="es-CL" dirty="0" err="1">
                <a:latin typeface="Consolas" panose="020B0609020204030204" pitchFamily="49" charset="0"/>
              </a:rPr>
              <a:t>primerNOmbre</a:t>
            </a:r>
            <a:r>
              <a:rPr lang="es-CL" dirty="0"/>
              <a:t> son tres cosas distintas</a:t>
            </a:r>
          </a:p>
          <a:p>
            <a:pPr lvl="1"/>
            <a:r>
              <a:rPr lang="es-CL" dirty="0"/>
              <a:t>No puedes iniciar con un número (</a:t>
            </a:r>
            <a:r>
              <a:rPr lang="es-CL" dirty="0" err="1">
                <a:latin typeface="Consolas" panose="020B0609020204030204" pitchFamily="49" charset="0"/>
              </a:rPr>
              <a:t>primerNombre</a:t>
            </a:r>
            <a:r>
              <a:rPr lang="es-CL" dirty="0"/>
              <a:t> ok!, </a:t>
            </a:r>
            <a:r>
              <a:rPr lang="es-CL" dirty="0">
                <a:latin typeface="Consolas" panose="020B0609020204030204" pitchFamily="49" charset="0"/>
              </a:rPr>
              <a:t>1nombre</a:t>
            </a:r>
            <a:r>
              <a:rPr lang="es-CL" dirty="0"/>
              <a:t> no ok!)</a:t>
            </a:r>
          </a:p>
        </p:txBody>
      </p:sp>
    </p:spTree>
    <p:extLst>
      <p:ext uri="{BB962C8B-B14F-4D97-AF65-F5344CB8AC3E}">
        <p14:creationId xmlns:p14="http://schemas.microsoft.com/office/powerpoint/2010/main" val="1509882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Nombres de 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Buenas prácticas</a:t>
            </a:r>
          </a:p>
          <a:p>
            <a:pPr lvl="1"/>
            <a:r>
              <a:rPr lang="es-CL" dirty="0"/>
              <a:t>Nombres descriptivos, pero no demasiado largos </a:t>
            </a:r>
          </a:p>
          <a:p>
            <a:pPr lvl="2"/>
            <a:r>
              <a:rPr lang="es-CL" dirty="0" err="1"/>
              <a:t>cancionFavorita</a:t>
            </a:r>
            <a:endParaRPr lang="es-CL" dirty="0"/>
          </a:p>
          <a:p>
            <a:pPr lvl="2"/>
            <a:r>
              <a:rPr lang="es-CL" dirty="0" err="1"/>
              <a:t>cancionFavoritaEnElCuarentaPrincipales</a:t>
            </a:r>
            <a:endParaRPr lang="es-CL" dirty="0"/>
          </a:p>
          <a:p>
            <a:pPr lvl="1"/>
            <a:r>
              <a:rPr lang="es-CL" dirty="0"/>
              <a:t>Acostúmbrate a usar un esquema para escribir nombres largos</a:t>
            </a:r>
          </a:p>
          <a:p>
            <a:pPr lvl="2"/>
            <a:r>
              <a:rPr lang="es-CL" dirty="0" err="1"/>
              <a:t>camelCasing</a:t>
            </a:r>
            <a:endParaRPr lang="es-CL" dirty="0"/>
          </a:p>
          <a:p>
            <a:pPr lvl="2"/>
            <a:r>
              <a:rPr lang="es-CL" dirty="0" err="1"/>
              <a:t>PascalCasing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7" y="2581359"/>
            <a:ext cx="551169" cy="5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3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¿Cuales nombres son buenos?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Variable1</a:t>
            </a:r>
          </a:p>
          <a:p>
            <a:r>
              <a:rPr lang="es-CL" dirty="0"/>
              <a:t>Apellido Paterno</a:t>
            </a:r>
          </a:p>
          <a:p>
            <a:r>
              <a:rPr lang="es-CL" dirty="0"/>
              <a:t>Fecha</a:t>
            </a:r>
          </a:p>
          <a:p>
            <a:r>
              <a:rPr lang="es-CL" dirty="0"/>
              <a:t>2Apellido</a:t>
            </a:r>
          </a:p>
          <a:p>
            <a:r>
              <a:rPr lang="es-CL" dirty="0"/>
              <a:t>DDN</a:t>
            </a:r>
          </a:p>
          <a:p>
            <a:r>
              <a:rPr lang="es-CL" dirty="0" err="1"/>
              <a:t>DiaDeNacimiento</a:t>
            </a:r>
            <a:endParaRPr lang="es-CL" dirty="0"/>
          </a:p>
          <a:p>
            <a:r>
              <a:rPr lang="es-CL" dirty="0" err="1"/>
              <a:t>DIADENacimiento</a:t>
            </a:r>
            <a:endParaRPr lang="es-CL" dirty="0"/>
          </a:p>
          <a:p>
            <a:r>
              <a:rPr lang="es-CL" dirty="0" err="1"/>
              <a:t>ElMesDeMiNacimientoCuandoYoNaci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487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Manipulando variables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7704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combinar variables y </a:t>
            </a:r>
            <a:r>
              <a:rPr lang="es-CL" dirty="0" err="1"/>
              <a:t>strings</a:t>
            </a:r>
            <a:r>
              <a:rPr lang="es-CL" dirty="0"/>
              <a:t> con el símbolo </a:t>
            </a:r>
            <a:r>
              <a:rPr lang="es-CL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70750" y="1904346"/>
            <a:ext cx="88505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primer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segundoNombre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segundo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segundoNombre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65" y="3744159"/>
            <a:ext cx="6365735" cy="31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</a:t>
            </a:r>
            <a:r>
              <a:rPr lang="es-ES" dirty="0" err="1"/>
              <a:t>string</a:t>
            </a:r>
            <a:r>
              <a:rPr lang="es-ES" dirty="0"/>
              <a:t>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secuencia de caracteres</a:t>
            </a:r>
          </a:p>
          <a:p>
            <a:r>
              <a:rPr lang="es-ES" dirty="0"/>
              <a:t>En Python, podemos identificar un </a:t>
            </a:r>
            <a:r>
              <a:rPr lang="es-ES" b="1" dirty="0" err="1"/>
              <a:t>string</a:t>
            </a:r>
            <a:r>
              <a:rPr lang="es-ES" dirty="0"/>
              <a:t> ya que la secuencia está </a:t>
            </a:r>
            <a:r>
              <a:rPr lang="es-ES" dirty="0" err="1"/>
              <a:t>deliminada</a:t>
            </a:r>
            <a:r>
              <a:rPr lang="es-ES" dirty="0"/>
              <a:t> por comillas (simples o dobles)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dirty="0">
                <a:latin typeface="Consolas" panose="020B0609020204030204" pitchFamily="49" charset="0"/>
              </a:rPr>
              <a:t>nombre = "Miguel Canalla"</a:t>
            </a: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Una variable puede </a:t>
            </a:r>
            <a:r>
              <a:rPr lang="es-ES" b="1" dirty="0"/>
              <a:t>contener</a:t>
            </a:r>
            <a:r>
              <a:rPr lang="es-ES" dirty="0"/>
              <a:t> un </a:t>
            </a:r>
            <a:r>
              <a:rPr lang="es-ES" dirty="0" err="1"/>
              <a:t>string</a:t>
            </a:r>
            <a:r>
              <a:rPr lang="es-ES" dirty="0"/>
              <a:t> si es que fue asignada con anterioridad a un </a:t>
            </a:r>
            <a:r>
              <a:rPr lang="es-ES" dirty="0" err="1"/>
              <a:t>string</a:t>
            </a:r>
            <a:r>
              <a:rPr lang="es-ES" dirty="0"/>
              <a:t>, o a otra </a:t>
            </a:r>
            <a:r>
              <a:rPr lang="es-ES" b="1" dirty="0"/>
              <a:t>variable</a:t>
            </a:r>
            <a:r>
              <a:rPr lang="es-ES" dirty="0"/>
              <a:t> que contenga un </a:t>
            </a:r>
            <a:r>
              <a:rPr lang="es-ES" dirty="0" err="1"/>
              <a:t>string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0235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Vas a necesitar agregar espacios para que se escriba con el formato correcto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70750" y="2002304"/>
            <a:ext cx="88505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primer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segundoNombre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segundo nombre?'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segundoNombre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22" y="3941295"/>
            <a:ext cx="5918778" cy="2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Formateando la salida</a:t>
            </a:r>
          </a:p>
        </p:txBody>
      </p:sp>
    </p:spTree>
    <p:extLst>
      <p:ext uri="{BB962C8B-B14F-4D97-AF65-F5344CB8AC3E}">
        <p14:creationId xmlns:p14="http://schemas.microsoft.com/office/powerpoint/2010/main" val="47218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¿Se usa realmente Python?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Industrial Light and </a:t>
            </a:r>
            <a:r>
              <a:rPr lang="es-CL" dirty="0" err="1"/>
              <a:t>Magic</a:t>
            </a:r>
            <a:r>
              <a:rPr lang="es-CL" dirty="0"/>
              <a:t> usa Python para manejar el procesamiento de imágenes y efectos especiales</a:t>
            </a:r>
          </a:p>
          <a:p>
            <a:r>
              <a:rPr lang="es-CL" dirty="0"/>
              <a:t>ForecastWatch.com usa Python para generar/procesar los reportes de predicción del tiempo</a:t>
            </a:r>
          </a:p>
          <a:p>
            <a:r>
              <a:rPr lang="es-CL" dirty="0"/>
              <a:t>Phillips lo usa para controlar la línea de montaje de semiconductores </a:t>
            </a:r>
            <a:r>
              <a:rPr lang="es-CL" dirty="0" err="1"/>
              <a:t>Fishkill</a:t>
            </a:r>
            <a:r>
              <a:rPr lang="es-CL" dirty="0"/>
              <a:t>, NY.</a:t>
            </a:r>
          </a:p>
          <a:p>
            <a:r>
              <a:rPr lang="es-CL" dirty="0" err="1"/>
              <a:t>Etc</a:t>
            </a:r>
            <a:endParaRPr lang="es-CL" dirty="0"/>
          </a:p>
          <a:p>
            <a:r>
              <a:rPr lang="es-CL" dirty="0" err="1"/>
              <a:t>etc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286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Creemos algo interactivo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45954" y="1825625"/>
            <a:ext cx="97000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animal favorito? 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'Cual es tu color favorito? 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lugar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'Nombre de un lugar que te guste: 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animal +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color +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 fue a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lugar)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19" y="2538741"/>
            <a:ext cx="7943681" cy="43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También podemos manipular el contenido de la variable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499810"/>
            <a:ext cx="443262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'Hola Mundo!'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(mensaje)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mensaje.lower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mensaje.upper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mensaje.swapcase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905" y="3657601"/>
            <a:ext cx="70640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5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>
                <a:latin typeface="Consolas" panose="020B0609020204030204" pitchFamily="49" charset="0"/>
              </a:rPr>
              <a:t>lower</a:t>
            </a:r>
            <a:r>
              <a:rPr lang="es-CL" dirty="0"/>
              <a:t>, </a:t>
            </a:r>
            <a:r>
              <a:rPr lang="es-CL" dirty="0" err="1">
                <a:latin typeface="Consolas" panose="020B0609020204030204" pitchFamily="49" charset="0"/>
              </a:rPr>
              <a:t>upper</a:t>
            </a:r>
            <a:r>
              <a:rPr lang="es-CL" dirty="0"/>
              <a:t>, </a:t>
            </a:r>
            <a:r>
              <a:rPr lang="es-CL" dirty="0" err="1">
                <a:latin typeface="Consolas" panose="020B0609020204030204" pitchFamily="49" charset="0"/>
              </a:rPr>
              <a:t>swapcase</a:t>
            </a:r>
            <a:r>
              <a:rPr lang="es-CL" dirty="0"/>
              <a:t> son funciones de Python</a:t>
            </a:r>
          </a:p>
          <a:p>
            <a:r>
              <a:rPr lang="es-CL" dirty="0"/>
              <a:t>Ya que estamos almacenando </a:t>
            </a:r>
            <a:r>
              <a:rPr lang="es-CL" dirty="0" err="1"/>
              <a:t>strings</a:t>
            </a:r>
            <a:r>
              <a:rPr lang="es-CL" dirty="0"/>
              <a:t> en las variables, podemos usar cualquier función Python que opere sobre </a:t>
            </a:r>
            <a:r>
              <a:rPr lang="es-CL" dirty="0" err="1"/>
              <a:t>strings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73037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¿Te fijaste?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IDE te quería ayudar, y te mostró una serie de posibilidades de </a:t>
            </a:r>
            <a:r>
              <a:rPr lang="es-CL" dirty="0" err="1"/>
              <a:t>autocompletación</a:t>
            </a:r>
            <a:r>
              <a:rPr lang="es-CL" dirty="0"/>
              <a:t> a medida que fuiste escribiendo el 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-45" r="69747" b="41964"/>
          <a:stretch/>
        </p:blipFill>
        <p:spPr>
          <a:xfrm>
            <a:off x="3783013" y="2819400"/>
            <a:ext cx="494188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4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hacen estas funciones?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690688"/>
            <a:ext cx="664156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'Hola mundo!'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mensaje.find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mensaje.count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mensaje.capitalize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mensaje.replace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'Chao'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1" y="3917639"/>
            <a:ext cx="6184900" cy="29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¡Nadie se memoriza esas funciones!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¿Cómo se encuentran cuando las necesitamos?</a:t>
            </a:r>
          </a:p>
          <a:p>
            <a:pPr lvl="1"/>
            <a:r>
              <a:rPr lang="es-CL" dirty="0" err="1"/>
              <a:t>Autocompletación</a:t>
            </a:r>
            <a:endParaRPr lang="es-CL" dirty="0"/>
          </a:p>
          <a:p>
            <a:pPr lvl="1"/>
            <a:r>
              <a:rPr lang="es-CL" dirty="0"/>
              <a:t>Documentación</a:t>
            </a:r>
          </a:p>
          <a:p>
            <a:pPr lvl="1"/>
            <a:r>
              <a:rPr lang="es-CL" dirty="0"/>
              <a:t>Búsquedas en internet</a:t>
            </a:r>
          </a:p>
        </p:txBody>
      </p:sp>
    </p:spTree>
    <p:extLst>
      <p:ext uri="{BB962C8B-B14F-4D97-AF65-F5344CB8AC3E}">
        <p14:creationId xmlns:p14="http://schemas.microsoft.com/office/powerpoint/2010/main" val="1413694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Formateando la salida</a:t>
            </a:r>
          </a:p>
        </p:txBody>
      </p:sp>
    </p:spTree>
    <p:extLst>
      <p:ext uri="{BB962C8B-B14F-4D97-AF65-F5344CB8AC3E}">
        <p14:creationId xmlns:p14="http://schemas.microsoft.com/office/powerpoint/2010/main" val="1484004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Cómo…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Hagamos que el usuario ingrese una patente de vehículo, y escribámosla por pantalla en letras mayúsculas, incluso si el usuario la escribió toda en letras minúsculas.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5709" y="3585795"/>
            <a:ext cx="868058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patente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"Por favor, ingrese su patente: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patente.upper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07" y="4292601"/>
            <a:ext cx="6594494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Usar funciones y variables nos permiten cometer nuevos errores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una de estas líneas es un error: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662466"/>
            <a:ext cx="409278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 = Hola Mundo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 mensaje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"hola!!!!"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mensaje.upper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memsaje.lower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mensaje.count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21176" y="2662466"/>
            <a:ext cx="44326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 Mundo"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elmensaje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"hola!!!!"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mensaje.upper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mensaje.lower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mensaje.count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Escribe un programa que cuente una historia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historia personalizada</a:t>
            </a:r>
          </a:p>
          <a:p>
            <a:r>
              <a:rPr lang="es-CL" dirty="0"/>
              <a:t>Usa una historia de un libro (o inventa una). Haz que tu programa le pregunte al usuario información que puedas reemplazar en la historia, tal como nombres, lugares, o inserta adjetivos o verbos.</a:t>
            </a:r>
          </a:p>
          <a:p>
            <a:r>
              <a:rPr lang="es-CL" dirty="0"/>
              <a:t>Muestra la historia personalizada al usuario.</a:t>
            </a:r>
          </a:p>
          <a:p>
            <a:r>
              <a:rPr lang="es-CL" dirty="0"/>
              <a:t>Como bono, asegúrate de que cada palabra aparezca bien formateada (mayúscula/minúscula), independiente de cómo el usuario ingresó la información.</a:t>
            </a:r>
          </a:p>
          <a:p>
            <a:r>
              <a:rPr lang="es-CL" dirty="0"/>
              <a:t>Sube tu obra de arte a </a:t>
            </a:r>
            <a:r>
              <a:rPr lang="es-CL" dirty="0" err="1"/>
              <a:t>Educ</a:t>
            </a:r>
            <a:r>
              <a:rPr lang="es-CL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43076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 dejemos clara una cosa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 este curso, no vas a aprender lo suficiente para empezar a agregar efectos especiales a una película</a:t>
            </a:r>
          </a:p>
          <a:p>
            <a:r>
              <a:rPr lang="es-CL" dirty="0"/>
              <a:t>Lo que SÍ aprenderás es a resolver problemas del mundo real con tu código</a:t>
            </a:r>
          </a:p>
        </p:txBody>
      </p:sp>
    </p:spTree>
    <p:extLst>
      <p:ext uri="{BB962C8B-B14F-4D97-AF65-F5344CB8AC3E}">
        <p14:creationId xmlns:p14="http://schemas.microsoft.com/office/powerpoint/2010/main" val="2511299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puedes escribir programas que pueden interactuar con el usuario</a:t>
            </a:r>
          </a:p>
        </p:txBody>
      </p:sp>
    </p:spTree>
    <p:extLst>
      <p:ext uri="{BB962C8B-B14F-4D97-AF65-F5344CB8AC3E}">
        <p14:creationId xmlns:p14="http://schemas.microsoft.com/office/powerpoint/2010/main" val="11354273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Almacenando números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90471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Muchos de los problemas que vamos a resolver involucran matemáticas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Cuánta propina dejar en un restorán</a:t>
            </a:r>
          </a:p>
          <a:p>
            <a:r>
              <a:rPr lang="es-CL" dirty="0"/>
              <a:t>Calcular el total de una factura</a:t>
            </a:r>
          </a:p>
          <a:p>
            <a:r>
              <a:rPr lang="es-CL" dirty="0"/>
              <a:t>Cuánto voy a terminar pagando si compro algo a crédito</a:t>
            </a:r>
          </a:p>
          <a:p>
            <a:r>
              <a:rPr lang="es-CL" dirty="0"/>
              <a:t>Cuánta harina debo usar en una receta si quiero hacer el doble de cantidad total de galletas</a:t>
            </a:r>
          </a:p>
        </p:txBody>
      </p:sp>
    </p:spTree>
    <p:extLst>
      <p:ext uri="{BB962C8B-B14F-4D97-AF65-F5344CB8AC3E}">
        <p14:creationId xmlns:p14="http://schemas.microsoft.com/office/powerpoint/2010/main" val="39091693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Es importante poder almacenar y manipular números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9279" y="3585795"/>
            <a:ext cx="273344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estatura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185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(estatura)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86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Podemos realizar operaciones matemáticas en los valores o en las variables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4769"/>
            <a:ext cx="188384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ancho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alto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517202"/>
            <a:ext cx="562205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ancho * alto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ancho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alto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(ancho + alto)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Estas son las operaciones matemáticas más comunes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>
                          <a:latin typeface="Consolas" panose="020B0609020204030204" pitchFamily="49" charset="0"/>
                        </a:rPr>
                        <a:t>5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>
                          <a:latin typeface="Consolas" panose="020B0609020204030204" pitchFamily="49" charset="0"/>
                        </a:rPr>
                        <a:t>5 –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>
                          <a:latin typeface="Consolas" panose="020B0609020204030204" pitchFamily="49" charset="0"/>
                        </a:rPr>
                        <a:t>5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CL" sz="3600" baseline="0" dirty="0">
                          <a:latin typeface="Consolas" panose="020B0609020204030204" pitchFamily="49" charset="0"/>
                        </a:rPr>
                        <a:t> / 2  (2.5)</a:t>
                      </a:r>
                      <a:endParaRPr lang="es-CL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Exponente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>
                          <a:latin typeface="Consolas" panose="020B0609020204030204" pitchFamily="49" charset="0"/>
                        </a:rPr>
                        <a:t>5 ** 2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>
                          <a:latin typeface="Consolas" panose="020B0609020204030204" pitchFamily="49" charset="0"/>
                        </a:rPr>
                        <a:t>5 %</a:t>
                      </a:r>
                      <a:r>
                        <a:rPr lang="es-CL" sz="36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L" sz="3600" dirty="0">
                          <a:latin typeface="Consolas" panose="020B0609020204030204" pitchFamily="49" charset="0"/>
                        </a:rPr>
                        <a:t>2 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173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orden de evaluación es el mismo que en la enseñanza media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25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( ) 	paréntesis</a:t>
            </a: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** 		exponente (2**3, 4**5, …)</a:t>
            </a: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* / 	multiplicación y división</a:t>
            </a:r>
          </a:p>
          <a:p>
            <a:pPr marL="0" indent="0">
              <a:buNone/>
            </a:pPr>
            <a:r>
              <a:rPr lang="es-CL" dirty="0">
                <a:latin typeface="Consolas" panose="020B0609020204030204" pitchFamily="49" charset="0"/>
              </a:rPr>
              <a:t>+ - 	suma y resta</a:t>
            </a:r>
          </a:p>
        </p:txBody>
      </p:sp>
    </p:spTree>
    <p:extLst>
      <p:ext uri="{BB962C8B-B14F-4D97-AF65-F5344CB8AC3E}">
        <p14:creationId xmlns:p14="http://schemas.microsoft.com/office/powerpoint/2010/main" val="40290922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Pidiéndole al usuario que ingrese números</a:t>
            </a:r>
          </a:p>
        </p:txBody>
      </p:sp>
    </p:spTree>
    <p:extLst>
      <p:ext uri="{BB962C8B-B14F-4D97-AF65-F5344CB8AC3E}">
        <p14:creationId xmlns:p14="http://schemas.microsoft.com/office/powerpoint/2010/main" val="4119039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¿Por qué obtenemos una respuesta incorrecta cuando le pedimos al usuario ingresar su sueldo y bonos?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314"/>
            <a:ext cx="97000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salario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"Ingresa tu salario, por favor: 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"Ingresa el monto de tu bono, por favor: 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salario+bono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 rot="20130320">
            <a:off x="1100288" y="2173949"/>
            <a:ext cx="7185534" cy="2824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0" dirty="0"/>
              <a:t>¿Qué salió mal?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3549651"/>
            <a:ext cx="6616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pista: input devuelve </a:t>
            </a:r>
            <a:r>
              <a:rPr lang="es-CL" dirty="0" err="1"/>
              <a:t>strings</a:t>
            </a:r>
            <a:endParaRPr lang="es-C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36909"/>
            <a:ext cx="42627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salario 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'100'</a:t>
            </a:r>
            <a:b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bono 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'150'</a:t>
            </a:r>
            <a:b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salario+bono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88" y="4053385"/>
            <a:ext cx="7442312" cy="28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OJO!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Hay varios sabores de Python en el mundo</a:t>
            </a:r>
          </a:p>
          <a:p>
            <a:r>
              <a:rPr lang="es-CL" dirty="0" err="1"/>
              <a:t>IronPython</a:t>
            </a:r>
            <a:r>
              <a:rPr lang="es-CL" dirty="0"/>
              <a:t>, </a:t>
            </a:r>
            <a:r>
              <a:rPr lang="es-CL" dirty="0" err="1"/>
              <a:t>IPython</a:t>
            </a:r>
            <a:r>
              <a:rPr lang="es-CL" dirty="0"/>
              <a:t>, </a:t>
            </a:r>
            <a:r>
              <a:rPr lang="es-CL" dirty="0" err="1"/>
              <a:t>CPython</a:t>
            </a:r>
            <a:r>
              <a:rPr lang="es-CL" dirty="0"/>
              <a:t>, </a:t>
            </a:r>
            <a:r>
              <a:rPr lang="es-CL" dirty="0" err="1"/>
              <a:t>PyPy</a:t>
            </a:r>
            <a:r>
              <a:rPr lang="es-CL" dirty="0"/>
              <a:t>, </a:t>
            </a:r>
            <a:r>
              <a:rPr lang="es-CL" dirty="0" err="1"/>
              <a:t>Jython</a:t>
            </a:r>
            <a:r>
              <a:rPr lang="es-CL" dirty="0"/>
              <a:t>, </a:t>
            </a:r>
            <a:r>
              <a:rPr lang="es-CL" dirty="0" err="1"/>
              <a:t>Canopy</a:t>
            </a:r>
            <a:r>
              <a:rPr lang="es-CL" dirty="0"/>
              <a:t>, Anaconda, ….</a:t>
            </a:r>
          </a:p>
          <a:p>
            <a:r>
              <a:rPr lang="es-CL" dirty="0"/>
              <a:t>Acá vamos a usar Python 3.5</a:t>
            </a:r>
          </a:p>
          <a:p>
            <a:r>
              <a:rPr lang="es-CL" dirty="0"/>
              <a:t>Entonces, si alguna vez encuentras algún código por ahí y no funciona, NO ENTRES EN PÁNICO.</a:t>
            </a:r>
          </a:p>
          <a:p>
            <a:r>
              <a:rPr lang="es-CL" dirty="0"/>
              <a:t>Puede que solamente sea una diferencia en la versión de Python</a:t>
            </a:r>
          </a:p>
        </p:txBody>
      </p:sp>
    </p:spTree>
    <p:extLst>
      <p:ext uri="{BB962C8B-B14F-4D97-AF65-F5344CB8AC3E}">
        <p14:creationId xmlns:p14="http://schemas.microsoft.com/office/powerpoint/2010/main" val="1705316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El programa piensa que salario y bono son </a:t>
            </a:r>
            <a:r>
              <a:rPr lang="es-CL" dirty="0" err="1"/>
              <a:t>strings</a:t>
            </a:r>
            <a:r>
              <a:rPr lang="es-CL" dirty="0"/>
              <a:t> por los que en vez de sumarlos, los </a:t>
            </a:r>
            <a:r>
              <a:rPr lang="es-CL" b="1" dirty="0"/>
              <a:t>concatenó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87766"/>
            <a:ext cx="42627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salario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salario+bono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91" y="3757427"/>
            <a:ext cx="8316109" cy="31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Necesitamos una manera de decirle a nuestro programa que queremos que trate los valores como números en vez de </a:t>
            </a:r>
            <a:r>
              <a:rPr lang="es-CL" dirty="0" err="1"/>
              <a:t>string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02101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 funciones para convertir desde un tipo de dato hasta otro.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79348"/>
            <a:ext cx="92416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(valor) 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convierte a un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(valor)   	convierte a un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(valor)   	convierte a un numero flotante 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	(un número que puede tener decimales)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(valor)     	convierte a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4727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¿Qué función debemos utilizar para corregir nuestro código?</a:t>
            </a:r>
          </a:p>
        </p:txBody>
      </p:sp>
    </p:spTree>
    <p:extLst>
      <p:ext uri="{BB962C8B-B14F-4D97-AF65-F5344CB8AC3E}">
        <p14:creationId xmlns:p14="http://schemas.microsoft.com/office/powerpoint/2010/main" val="19858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convertimos de </a:t>
            </a:r>
            <a:r>
              <a:rPr lang="es-CL" dirty="0" err="1"/>
              <a:t>string</a:t>
            </a:r>
            <a:r>
              <a:rPr lang="es-CL" dirty="0"/>
              <a:t> a </a:t>
            </a:r>
            <a:r>
              <a:rPr lang="es-CL" dirty="0" err="1"/>
              <a:t>float</a:t>
            </a:r>
            <a:r>
              <a:rPr lang="es-CL" dirty="0"/>
              <a:t> obtenemos el resultado deseado: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salario = </a:t>
            </a:r>
            <a:r>
              <a:rPr lang="es-CL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"Ingresa tu salario, por favor: "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bono = </a:t>
            </a:r>
            <a:r>
              <a:rPr lang="es-CL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"Ingresa el monto de tu bono, por favor: "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s-CL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lang="es-CL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CL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salario+bono</a:t>
            </a:r>
            <a:endParaRPr lang="es-CL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CL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(salario)+</a:t>
            </a:r>
            <a:r>
              <a:rPr lang="es-CL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(bono)</a:t>
            </a:r>
            <a:endParaRPr lang="es-C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s-CL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SueldoMes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C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96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¿Qué crees que pasará si alguien escribe “Juan es increíble” como su salario?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38200" y="5291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El código falla porque no puede convertir el </a:t>
            </a:r>
            <a:r>
              <a:rPr lang="es-CL" dirty="0" err="1"/>
              <a:t>string</a:t>
            </a:r>
            <a:r>
              <a:rPr lang="es-CL" dirty="0"/>
              <a:t> “Juan es increíble” a un valor numérico. Aprenderemos cómo manejar los errores más adelante</a:t>
            </a:r>
          </a:p>
        </p:txBody>
      </p:sp>
    </p:spTree>
    <p:extLst>
      <p:ext uri="{BB962C8B-B14F-4D97-AF65-F5344CB8AC3E}">
        <p14:creationId xmlns:p14="http://schemas.microsoft.com/office/powerpoint/2010/main" val="31130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s-CL" dirty="0" err="1"/>
              <a:t>esafío</a:t>
            </a:r>
            <a:r>
              <a:rPr lang="es-CL" dirty="0"/>
              <a:t> 3: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Debe ser entregado vía </a:t>
            </a:r>
            <a:r>
              <a:rPr lang="es-CL" dirty="0" err="1"/>
              <a:t>Educ</a:t>
            </a:r>
            <a:r>
              <a:rPr lang="es-CL" dirty="0"/>
              <a:t>@ el lunes 17 de abril antes de las 23:59 horas.</a:t>
            </a:r>
          </a:p>
        </p:txBody>
      </p:sp>
    </p:spTree>
    <p:extLst>
      <p:ext uri="{BB962C8B-B14F-4D97-AF65-F5344CB8AC3E}">
        <p14:creationId xmlns:p14="http://schemas.microsoft.com/office/powerpoint/2010/main" val="31383542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3: Cálculo del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Pídele al usuario el valor de X</a:t>
                </a:r>
              </a:p>
              <a:p>
                <a:r>
                  <a:rPr lang="es-ES" dirty="0"/>
                  <a:t>Pídele al usuario el valor de Y</a:t>
                </a:r>
              </a:p>
              <a:p>
                <a:r>
                  <a:rPr lang="es-ES" dirty="0"/>
                  <a:t>Pídele al usuario el valor de Z</a:t>
                </a:r>
              </a:p>
              <a:p>
                <a:r>
                  <a:rPr lang="es-ES" dirty="0"/>
                  <a:t>Luego, resuelve la siguiente fórmula con los valores de X,Y y 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Despliega el valor al usuario</a:t>
                </a:r>
              </a:p>
              <a:p>
                <a:endParaRPr lang="es-ES" dirty="0"/>
              </a:p>
              <a:p>
                <a:r>
                  <a:rPr lang="es-ES" b="1" dirty="0"/>
                  <a:t>DEBE SER RESUELTO DE </a:t>
                </a:r>
                <a:r>
                  <a:rPr lang="es-ES" b="1" u="sng" dirty="0"/>
                  <a:t>MANERA INDIVIDUAL</a:t>
                </a:r>
                <a:endParaRPr lang="es-CL" b="1" u="sng" dirty="0"/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6970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>
                <a:solidFill>
                  <a:srgbClr val="FF0000"/>
                </a:solidFill>
              </a:rPr>
              <a:t>Geek</a:t>
            </a:r>
            <a:r>
              <a:rPr lang="es-CL" dirty="0">
                <a:solidFill>
                  <a:srgbClr val="FF0000"/>
                </a:solidFill>
              </a:rPr>
              <a:t> </a:t>
            </a:r>
            <a:r>
              <a:rPr lang="es-CL" dirty="0" err="1">
                <a:solidFill>
                  <a:srgbClr val="FF0000"/>
                </a:solidFill>
              </a:rPr>
              <a:t>Tip</a:t>
            </a:r>
            <a:r>
              <a:rPr lang="es-CL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veces los comandos son largos como para caber en solo una línea.</a:t>
            </a:r>
          </a:p>
          <a:p>
            <a:r>
              <a:rPr lang="es-CL" dirty="0"/>
              <a:t>Puedes usar un “\” para indicar que un comando sigue en la línea siguiente.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76020" y="3386009"/>
            <a:ext cx="412496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(total)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27" y="4216401"/>
            <a:ext cx="6811673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se empieza?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739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12639</TotalTime>
  <Words>2368</Words>
  <Application>Microsoft Office PowerPoint</Application>
  <PresentationFormat>Panorámica</PresentationFormat>
  <Paragraphs>328</Paragraphs>
  <Slides>86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Tema de Office</vt:lpstr>
      <vt:lpstr>Construcción de programas para resolución de problemas de ingeniería y procesamiento de información</vt:lpstr>
      <vt:lpstr>Introducción a la programación en Python</vt:lpstr>
      <vt:lpstr>¿Por qué aprender a programar?</vt:lpstr>
      <vt:lpstr>¿Por qué Python?</vt:lpstr>
      <vt:lpstr>Habiendo dicho eso…</vt:lpstr>
      <vt:lpstr>¿Se usa realmente Python?</vt:lpstr>
      <vt:lpstr>Pero dejemos clara una cosa</vt:lpstr>
      <vt:lpstr>OJO!</vt:lpstr>
      <vt:lpstr>¿Cómo se empieza?</vt:lpstr>
      <vt:lpstr>Primero, hay que instalar Python</vt:lpstr>
      <vt:lpstr>Anaconda</vt:lpstr>
      <vt:lpstr>Creando un proyecto</vt:lpstr>
      <vt:lpstr>Ejecuta el editor de código</vt:lpstr>
      <vt:lpstr>Esto es Spyder</vt:lpstr>
      <vt:lpstr>Cómo sé si todo está instalado correctamente?</vt:lpstr>
      <vt:lpstr>Trabajo práctico</vt:lpstr>
      <vt:lpstr>Instrucciones</vt:lpstr>
      <vt:lpstr>Guardamos el programa</vt:lpstr>
      <vt:lpstr>Fíjate</vt:lpstr>
      <vt:lpstr>“Ejecutando” el programa</vt:lpstr>
      <vt:lpstr>¿Pasó algo?</vt:lpstr>
      <vt:lpstr>¡Fíjate bien!</vt:lpstr>
      <vt:lpstr>Buenos hábitos de programación</vt:lpstr>
      <vt:lpstr>Colores!</vt:lpstr>
      <vt:lpstr>Felicitaciones</vt:lpstr>
      <vt:lpstr>Escribiendo</vt:lpstr>
      <vt:lpstr>¿Por qué?</vt:lpstr>
      <vt:lpstr>¿Cómo?</vt:lpstr>
      <vt:lpstr>¿Importan las comillas simples o dobles?</vt:lpstr>
      <vt:lpstr>¿Puedo imprimir múltiples líneas?</vt:lpstr>
      <vt:lpstr>Pero también…</vt:lpstr>
      <vt:lpstr>¡Python tiene un truco muy bueno!</vt:lpstr>
      <vt:lpstr>¿Cuál es mejor? … depende</vt:lpstr>
      <vt:lpstr>Trabajo práctico</vt:lpstr>
      <vt:lpstr>Ejecuta las tres versiones en forma separada</vt:lpstr>
      <vt:lpstr>OJO</vt:lpstr>
      <vt:lpstr>Trabajo práctico</vt:lpstr>
      <vt:lpstr>Hay veces en que las cosas no funcionan</vt:lpstr>
      <vt:lpstr>Un desafío</vt:lpstr>
      <vt:lpstr>Desafío EXTRA</vt:lpstr>
      <vt:lpstr>Desafío EXTRA2</vt:lpstr>
      <vt:lpstr>Felicitaciones</vt:lpstr>
      <vt:lpstr>Variables</vt:lpstr>
      <vt:lpstr>El computador está constantemente preguntando</vt:lpstr>
      <vt:lpstr>¿Cómo podemos preguntar información al usuario?</vt:lpstr>
      <vt:lpstr>¿Qué es una variable?</vt:lpstr>
      <vt:lpstr>¿Y si necesito recordar muchas cosas?</vt:lpstr>
      <vt:lpstr>Trabajo práctico</vt:lpstr>
      <vt:lpstr>Accedamos al valor que guardaste en una variable</vt:lpstr>
      <vt:lpstr>Modifiquemos el valor de las variables</vt:lpstr>
      <vt:lpstr>¿Qué nombre le debo poner a las variables?</vt:lpstr>
      <vt:lpstr>Nombres de variables</vt:lpstr>
      <vt:lpstr>Nombres de variables</vt:lpstr>
      <vt:lpstr>¿Cuales nombres son buenos?</vt:lpstr>
      <vt:lpstr>Manipulando variables</vt:lpstr>
      <vt:lpstr>Puedes combinar variables y strings con el símbolo +</vt:lpstr>
      <vt:lpstr>¿Qué es un string?</vt:lpstr>
      <vt:lpstr>Vas a necesitar agregar espacios para que se escriba con el formato correcto</vt:lpstr>
      <vt:lpstr>Trabajo práctico</vt:lpstr>
      <vt:lpstr>Creemos algo interactivo</vt:lpstr>
      <vt:lpstr>También podemos manipular el contenido de la variable</vt:lpstr>
      <vt:lpstr>OJO</vt:lpstr>
      <vt:lpstr>¿Te fijaste?</vt:lpstr>
      <vt:lpstr>¿Qué hacen estas funciones?</vt:lpstr>
      <vt:lpstr>¡Nadie se memoriza esas funciones!</vt:lpstr>
      <vt:lpstr>Trabajo práctico</vt:lpstr>
      <vt:lpstr>Cómo…</vt:lpstr>
      <vt:lpstr>Usar funciones y variables nos permiten cometer nuevos errores</vt:lpstr>
      <vt:lpstr>Escribe un programa que cuente una historia</vt:lpstr>
      <vt:lpstr>Felicitaciones</vt:lpstr>
      <vt:lpstr>Almacenando números</vt:lpstr>
      <vt:lpstr>Muchos de los problemas que vamos a resolver involucran matemáticas</vt:lpstr>
      <vt:lpstr>Es importante poder almacenar y manipular números</vt:lpstr>
      <vt:lpstr>Podemos realizar operaciones matemáticas en los valores o en las variables</vt:lpstr>
      <vt:lpstr>Estas son las operaciones matemáticas más comunes</vt:lpstr>
      <vt:lpstr>El orden de evaluación es el mismo que en la enseñanza media</vt:lpstr>
      <vt:lpstr>Trabajo práctico</vt:lpstr>
      <vt:lpstr>¿Por qué obtenemos una respuesta incorrecta cuando le pedimos al usuario ingresar su sueldo y bonos? </vt:lpstr>
      <vt:lpstr>Una pista: input devuelve strings</vt:lpstr>
      <vt:lpstr>El programa piensa que salario y bono son strings por los que en vez de sumarlos, los concatenó</vt:lpstr>
      <vt:lpstr>Presentación de PowerPoint</vt:lpstr>
      <vt:lpstr>Existen funciones para convertir desde un tipo de dato hasta otro.</vt:lpstr>
      <vt:lpstr>Si convertimos de string a float obtenemos el resultado deseado:</vt:lpstr>
      <vt:lpstr>Desafío 3:</vt:lpstr>
      <vt:lpstr>Desafío 3: Cálculo del factor</vt:lpstr>
      <vt:lpstr>Geek Tip!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228</cp:revision>
  <dcterms:created xsi:type="dcterms:W3CDTF">2016-01-08T18:59:34Z</dcterms:created>
  <dcterms:modified xsi:type="dcterms:W3CDTF">2017-04-10T03:00:26Z</dcterms:modified>
</cp:coreProperties>
</file>