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70"/>
  </p:notesMasterIdLst>
  <p:sldIdLst>
    <p:sldId id="392" r:id="rId2"/>
    <p:sldId id="393" r:id="rId3"/>
    <p:sldId id="394" r:id="rId4"/>
    <p:sldId id="395" r:id="rId5"/>
    <p:sldId id="396" r:id="rId6"/>
    <p:sldId id="397" r:id="rId7"/>
    <p:sldId id="399" r:id="rId8"/>
    <p:sldId id="400" r:id="rId9"/>
    <p:sldId id="586" r:id="rId10"/>
    <p:sldId id="587" r:id="rId11"/>
    <p:sldId id="588" r:id="rId12"/>
    <p:sldId id="589" r:id="rId13"/>
    <p:sldId id="590" r:id="rId14"/>
    <p:sldId id="401" r:id="rId15"/>
    <p:sldId id="398" r:id="rId16"/>
    <p:sldId id="402" r:id="rId17"/>
    <p:sldId id="403" r:id="rId18"/>
    <p:sldId id="404" r:id="rId19"/>
    <p:sldId id="405" r:id="rId20"/>
    <p:sldId id="406" r:id="rId21"/>
    <p:sldId id="408" r:id="rId22"/>
    <p:sldId id="410" r:id="rId23"/>
    <p:sldId id="411" r:id="rId24"/>
    <p:sldId id="412" r:id="rId25"/>
    <p:sldId id="413" r:id="rId26"/>
    <p:sldId id="407" r:id="rId27"/>
    <p:sldId id="415" r:id="rId28"/>
    <p:sldId id="417" r:id="rId29"/>
    <p:sldId id="418" r:id="rId30"/>
    <p:sldId id="419" r:id="rId31"/>
    <p:sldId id="420" r:id="rId32"/>
    <p:sldId id="421" r:id="rId33"/>
    <p:sldId id="422" r:id="rId34"/>
    <p:sldId id="424" r:id="rId35"/>
    <p:sldId id="425" r:id="rId36"/>
    <p:sldId id="423" r:id="rId37"/>
    <p:sldId id="426" r:id="rId38"/>
    <p:sldId id="427" r:id="rId39"/>
    <p:sldId id="428" r:id="rId40"/>
    <p:sldId id="591" r:id="rId41"/>
    <p:sldId id="592" r:id="rId42"/>
    <p:sldId id="593" r:id="rId43"/>
    <p:sldId id="594" r:id="rId44"/>
    <p:sldId id="595" r:id="rId45"/>
    <p:sldId id="596" r:id="rId46"/>
    <p:sldId id="429" r:id="rId47"/>
    <p:sldId id="430" r:id="rId48"/>
    <p:sldId id="431" r:id="rId49"/>
    <p:sldId id="432" r:id="rId50"/>
    <p:sldId id="433" r:id="rId51"/>
    <p:sldId id="434" r:id="rId52"/>
    <p:sldId id="435" r:id="rId53"/>
    <p:sldId id="436" r:id="rId54"/>
    <p:sldId id="438" r:id="rId55"/>
    <p:sldId id="439" r:id="rId56"/>
    <p:sldId id="440" r:id="rId57"/>
    <p:sldId id="441" r:id="rId58"/>
    <p:sldId id="442" r:id="rId59"/>
    <p:sldId id="443" r:id="rId60"/>
    <p:sldId id="444" r:id="rId61"/>
    <p:sldId id="446" r:id="rId62"/>
    <p:sldId id="445" r:id="rId63"/>
    <p:sldId id="447" r:id="rId64"/>
    <p:sldId id="448" r:id="rId65"/>
    <p:sldId id="449" r:id="rId66"/>
    <p:sldId id="450" r:id="rId67"/>
    <p:sldId id="597" r:id="rId68"/>
    <p:sldId id="598" r:id="rId6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lase 06. IF" id="{75C5386B-DB34-482F-BD36-350AFCF6C79B}">
          <p14:sldIdLst>
            <p14:sldId id="392"/>
            <p14:sldId id="393"/>
            <p14:sldId id="394"/>
            <p14:sldId id="395"/>
            <p14:sldId id="396"/>
            <p14:sldId id="397"/>
            <p14:sldId id="399"/>
            <p14:sldId id="400"/>
            <p14:sldId id="586"/>
            <p14:sldId id="587"/>
            <p14:sldId id="588"/>
            <p14:sldId id="589"/>
            <p14:sldId id="590"/>
            <p14:sldId id="401"/>
            <p14:sldId id="398"/>
            <p14:sldId id="402"/>
            <p14:sldId id="403"/>
            <p14:sldId id="404"/>
            <p14:sldId id="405"/>
            <p14:sldId id="406"/>
            <p14:sldId id="408"/>
            <p14:sldId id="410"/>
            <p14:sldId id="411"/>
            <p14:sldId id="412"/>
            <p14:sldId id="413"/>
            <p14:sldId id="407"/>
            <p14:sldId id="415"/>
            <p14:sldId id="417"/>
            <p14:sldId id="418"/>
            <p14:sldId id="419"/>
            <p14:sldId id="420"/>
            <p14:sldId id="421"/>
            <p14:sldId id="422"/>
          </p14:sldIdLst>
        </p14:section>
        <p14:section name="Clase 07" id="{6B156925-13A8-4977-8A55-035F93A65D30}">
          <p14:sldIdLst>
            <p14:sldId id="424"/>
            <p14:sldId id="425"/>
            <p14:sldId id="423"/>
            <p14:sldId id="426"/>
            <p14:sldId id="427"/>
            <p14:sldId id="428"/>
            <p14:sldId id="591"/>
            <p14:sldId id="592"/>
            <p14:sldId id="593"/>
            <p14:sldId id="594"/>
            <p14:sldId id="595"/>
            <p14:sldId id="596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8"/>
            <p14:sldId id="439"/>
            <p14:sldId id="440"/>
            <p14:sldId id="441"/>
            <p14:sldId id="442"/>
            <p14:sldId id="443"/>
            <p14:sldId id="444"/>
            <p14:sldId id="446"/>
            <p14:sldId id="445"/>
            <p14:sldId id="447"/>
            <p14:sldId id="448"/>
            <p14:sldId id="449"/>
            <p14:sldId id="450"/>
            <p14:sldId id="597"/>
            <p14:sldId id="5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3743" autoAdjust="0"/>
  </p:normalViewPr>
  <p:slideViewPr>
    <p:cSldViewPr snapToGrid="0">
      <p:cViewPr varScale="1">
        <p:scale>
          <a:sx n="114" d="100"/>
          <a:sy n="114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3324E-2B8D-4A2E-8EA7-68947676F79E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BF677-24B1-43C7-A8F4-2E28226D08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193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o Clase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899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268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4029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8446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422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8101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08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4514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6242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tacado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295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883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elicitaciones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6187516" cy="2852737"/>
          </a:xfrm>
        </p:spPr>
        <p:txBody>
          <a:bodyPr anchor="b"/>
          <a:lstStyle>
            <a:lvl1pPr>
              <a:defRPr sz="6000" b="1">
                <a:solidFill>
                  <a:srgbClr val="FFFF00"/>
                </a:solidFill>
              </a:defRPr>
            </a:lvl1pPr>
          </a:lstStyle>
          <a:p>
            <a:r>
              <a:rPr lang="es-CL" dirty="0"/>
              <a:t>Felicitaciones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18751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39" y="1603913"/>
            <a:ext cx="3302510" cy="335125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39" y="1603913"/>
            <a:ext cx="3302510" cy="335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7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stración"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77634"/>
            <a:ext cx="1792851" cy="191237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77634"/>
            <a:ext cx="1792851" cy="191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5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safío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21389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087" y="40085"/>
            <a:ext cx="2203861" cy="176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2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tacado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927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JO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1065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922" y="19050"/>
            <a:ext cx="1890027" cy="169068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922" y="19050"/>
            <a:ext cx="1890027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eek Tip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23612" cy="1325563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12" y="1"/>
            <a:ext cx="1730188" cy="181903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12" y="1"/>
            <a:ext cx="1730188" cy="181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1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452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402D5-372F-4B19-991B-5E4EE36866D5}" type="datetimeFigureOut">
              <a:rPr lang="es-CL" smtClean="0"/>
              <a:t>23-04-2017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954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6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Tomando decisiones con código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sz="3600" b="1" dirty="0">
                <a:solidFill>
                  <a:srgbClr val="92D050"/>
                </a:solidFill>
              </a:rPr>
              <a:t>Sentencia </a:t>
            </a:r>
            <a:r>
              <a:rPr lang="es-CL" sz="3600" b="1" dirty="0" err="1">
                <a:solidFill>
                  <a:srgbClr val="92D050"/>
                </a:solidFill>
              </a:rPr>
              <a:t>If</a:t>
            </a:r>
            <a:endParaRPr lang="es-CL" sz="3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811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 trato de sacar un monto mayor que el balance inicial: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7900" y="3807619"/>
            <a:ext cx="4940300" cy="563563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Bien!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514" y="2565401"/>
            <a:ext cx="6270286" cy="361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9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 trato de sacar un monto menor o igual al balance inicial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797300"/>
            <a:ext cx="4953000" cy="2989626"/>
          </a:xfrm>
        </p:spPr>
        <p:txBody>
          <a:bodyPr/>
          <a:lstStyle/>
          <a:p>
            <a:r>
              <a:rPr lang="es-CL" dirty="0"/>
              <a:t>Casi….</a:t>
            </a:r>
          </a:p>
          <a:p>
            <a:r>
              <a:rPr lang="es-CL" dirty="0"/>
              <a:t>Cómo hacemos que el balance final se vea afectado por el retiro?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885111"/>
            <a:ext cx="1003300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"Vamos a tratar de retirar 100"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monto = </a:t>
            </a:r>
            <a:r>
              <a:rPr lang="es-CL" altLang="es-CL" sz="20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00</a:t>
            </a:r>
            <a:endParaRPr kumimoji="0" lang="es-CL" altLang="es-C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507" y="3797300"/>
            <a:ext cx="5389493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5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177306"/>
            <a:ext cx="8084264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Esto representa el monto actual en la cuenta corriente</a:t>
            </a:r>
            <a:br>
              <a:rPr kumimoji="0" lang="es-CL" altLang="es-C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totalEnLaCuenta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"Bienvenido al cajero automático"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"Balance inicial:"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totalEnLaCuenta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"Vamos a tratar de retirar 100"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monto = 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monto &gt; 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totalEnLaCuenta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"Lo siento, no puedes retirar tanto dinero"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monto &lt;= 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totalEnLaCuenta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"El retiro fue aceptado"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totalEnLaCuenta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totalEnLaCuenta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monto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"Balance final:"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totalEnLaCuenta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CL" altLang="es-C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Flecha izquierda 8"/>
          <p:cNvSpPr/>
          <p:nvPr/>
        </p:nvSpPr>
        <p:spPr>
          <a:xfrm>
            <a:off x="10125651" y="4607105"/>
            <a:ext cx="1765300" cy="1231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271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-0.21927 0.013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64" y="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pasa si te equivocas?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153888"/>
            <a:ext cx="8084264" cy="62478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Esto representa el monto actual en la cuenta corriente</a:t>
            </a:r>
            <a:br>
              <a:rPr kumimoji="0" lang="es-CL" altLang="es-C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totalEnLaCuenta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"Bienvenido al cajero automático"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"Balance inicial:"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totalEnLaCuenta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"Vamos a tratar de retirar 100"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monto = 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monto &gt; 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totalEnLaCuenta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"Lo siento, no puedes retirar tanto dinero"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monto &lt;= 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totalEnLaCuenta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"El retiro fue aceptado"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s-CL" altLang="es-C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totalEnLaCuenta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totalEnLaCuenta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monto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"Balance final:"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totalEnLaCuenta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CL" altLang="es-C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Flecha izquierda 5"/>
          <p:cNvSpPr/>
          <p:nvPr/>
        </p:nvSpPr>
        <p:spPr>
          <a:xfrm>
            <a:off x="12321818" y="4609645"/>
            <a:ext cx="1765300" cy="1231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/>
          <p:cNvSpPr/>
          <p:nvPr/>
        </p:nvSpPr>
        <p:spPr>
          <a:xfrm>
            <a:off x="7086599" y="825863"/>
            <a:ext cx="4757215" cy="24519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/>
              <a:t>Esa línea se ejecuta independiente de si el monto era mayor o menor-igual que el total en la cuenta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6977742" y="1010267"/>
            <a:ext cx="4757215" cy="245195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/>
              <a:t>O sea, SIEMPRE se hará el descuento.</a:t>
            </a:r>
          </a:p>
          <a:p>
            <a:pPr algn="ctr"/>
            <a:r>
              <a:rPr lang="es-CL" sz="2800" dirty="0"/>
              <a:t>Esto no es lo que el programa debe hacer: es un </a:t>
            </a:r>
            <a:r>
              <a:rPr lang="es-CL" sz="2800" b="1" dirty="0"/>
              <a:t>error</a:t>
            </a:r>
            <a:r>
              <a:rPr lang="es-CL" sz="2800" dirty="0"/>
              <a:t>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787163" y="1156050"/>
            <a:ext cx="4757215" cy="245195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/>
              <a:t>La forma correcta es que esa línea TIENE que estar dentro del IF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59822" y="5121092"/>
            <a:ext cx="59489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s-CL" altLang="es-CL" dirty="0" err="1">
                <a:solidFill>
                  <a:srgbClr val="000000"/>
                </a:solidFill>
                <a:latin typeface="Consolas" panose="020B0609020204030204" pitchFamily="49" charset="0"/>
              </a:rPr>
              <a:t>totalEnLaCuenta</a:t>
            </a:r>
            <a:r>
              <a:rPr lang="es-CL" altLang="es-C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CL" altLang="es-CL" dirty="0" err="1">
                <a:solidFill>
                  <a:srgbClr val="000000"/>
                </a:solidFill>
                <a:latin typeface="Consolas" panose="020B0609020204030204" pitchFamily="49" charset="0"/>
              </a:rPr>
              <a:t>totalEnLaCuenta</a:t>
            </a:r>
            <a:r>
              <a:rPr lang="es-CL" altLang="es-CL" dirty="0">
                <a:solidFill>
                  <a:srgbClr val="000000"/>
                </a:solidFill>
                <a:latin typeface="Consolas" panose="020B0609020204030204" pitchFamily="49" charset="0"/>
              </a:rPr>
              <a:t> - monto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8887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-0.45091 0.005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52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Sentencias </a:t>
            </a:r>
            <a:r>
              <a:rPr lang="es-CL" dirty="0" err="1"/>
              <a:t>If</a:t>
            </a:r>
            <a:r>
              <a:rPr lang="es-CL" dirty="0"/>
              <a:t> del mundo real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8559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Casi todas las sentencias </a:t>
            </a:r>
            <a:r>
              <a:rPr lang="es-CL" dirty="0" err="1"/>
              <a:t>if</a:t>
            </a:r>
            <a:r>
              <a:rPr lang="es-CL" dirty="0"/>
              <a:t> pueden ser escritas de dos maneras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31698"/>
            <a:ext cx="4432624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respuesta == 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"si"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respuesta == 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&lt;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&gt;=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kumimoji="0" 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4457699"/>
            <a:ext cx="10515600" cy="180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L" dirty="0"/>
              <a:t>¿Cuál prefieren?</a:t>
            </a:r>
          </a:p>
        </p:txBody>
      </p:sp>
    </p:spTree>
    <p:extLst>
      <p:ext uri="{BB962C8B-B14F-4D97-AF65-F5344CB8AC3E}">
        <p14:creationId xmlns:p14="http://schemas.microsoft.com/office/powerpoint/2010/main" val="62936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Escribiendo como lo harías tú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Si el curso se completó -&gt; enviar el certificado al estudiante</a:t>
            </a:r>
          </a:p>
          <a:p>
            <a:endParaRPr lang="es-CL" dirty="0"/>
          </a:p>
          <a:p>
            <a:r>
              <a:rPr lang="es-CL" dirty="0"/>
              <a:t>Si el total de la orden es menor a $50.000 -&gt; agregar costo de envío</a:t>
            </a:r>
          </a:p>
          <a:p>
            <a:endParaRPr lang="es-CL" dirty="0"/>
          </a:p>
          <a:p>
            <a:r>
              <a:rPr lang="es-CL" dirty="0"/>
              <a:t>Si el gato no ha sido vacunado -&gt; llamar al dueño para una hora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302817"/>
            <a:ext cx="569579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CursoCompletado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"si"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kumimoji="0" 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3241674"/>
            <a:ext cx="399660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2400" b="1" i="0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s-CL" sz="2400" b="1" i="0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s-CL" sz="2400" b="1" i="0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CL" sz="2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&lt; </a:t>
            </a:r>
            <a:r>
              <a:rPr kumimoji="0" lang="es-CL" sz="2400" b="0" i="0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50000</a:t>
            </a:r>
            <a:r>
              <a:rPr kumimoji="0" lang="es-CL" sz="2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kumimoji="0" lang="es-CL" sz="2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01577" y="4480718"/>
            <a:ext cx="552587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vacunado == 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"si</a:t>
            </a:r>
            <a:r>
              <a:rPr lang="es-CL" sz="2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es-CL" sz="24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22088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¿Qué pasaría si en vez de escribir “si” escribimos “SI” o “Sí”?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457699"/>
            <a:ext cx="10515600" cy="1809751"/>
          </a:xfrm>
        </p:spPr>
        <p:txBody>
          <a:bodyPr/>
          <a:lstStyle/>
          <a:p>
            <a:pPr marL="0" indent="0" algn="ctr">
              <a:buNone/>
            </a:pPr>
            <a:r>
              <a:rPr lang="es-CL" dirty="0"/>
              <a:t>Uno de los desafíos de trabajar con cadenas de caracteres es que el computador considera S y s como dos letras totalmente diferentes.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1711969"/>
            <a:ext cx="834074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answer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"¿Le gustaría el envío </a:t>
            </a:r>
            <a:r>
              <a:rPr kumimoji="0" 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express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answer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"si"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"Eso será $1.000 extra"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"Ten un buen día"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74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¿Hay alguna forma de cambiar un </a:t>
            </a:r>
            <a:r>
              <a:rPr lang="es-CL" dirty="0" err="1"/>
              <a:t>string</a:t>
            </a:r>
            <a:r>
              <a:rPr lang="es-CL" dirty="0"/>
              <a:t> de mayúsculas a minúsculas?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457699"/>
            <a:ext cx="10515600" cy="1809751"/>
          </a:xfrm>
        </p:spPr>
        <p:txBody>
          <a:bodyPr/>
          <a:lstStyle/>
          <a:p>
            <a:pPr marL="0" indent="0" algn="ctr">
              <a:buNone/>
            </a:pPr>
            <a:r>
              <a:rPr lang="es-CL" dirty="0"/>
              <a:t>Pista: Hay funciones que se pueden llamar para mostrar variables </a:t>
            </a:r>
            <a:r>
              <a:rPr lang="es-CL" dirty="0" err="1"/>
              <a:t>string</a:t>
            </a:r>
            <a:endParaRPr lang="es-CL" dirty="0"/>
          </a:p>
          <a:p>
            <a:pPr marL="0" indent="0" algn="ctr">
              <a:buNone/>
            </a:pPr>
            <a:r>
              <a:rPr lang="es-CL" dirty="0"/>
              <a:t>Pista 2: </a:t>
            </a:r>
            <a:r>
              <a:rPr lang="es-CL" dirty="0" err="1"/>
              <a:t>lower</a:t>
            </a:r>
            <a:r>
              <a:rPr lang="es-CL" dirty="0"/>
              <a:t>()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1711969"/>
            <a:ext cx="834074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answer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"¿Le gustaría el envío </a:t>
            </a:r>
            <a:r>
              <a:rPr kumimoji="0" 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express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answer.lower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"si"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"Eso será $1.000 extra"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"Ten un buen día"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88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pasa si usamos sentencias </a:t>
            </a:r>
            <a:r>
              <a:rPr lang="es-CL" dirty="0" err="1"/>
              <a:t>if</a:t>
            </a:r>
            <a:r>
              <a:rPr lang="es-CL" dirty="0"/>
              <a:t> con números?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49264"/>
            <a:ext cx="7491153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depósito =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150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depósito &gt;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 llevas un microondas gratis"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"Ten un buen día"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4457699"/>
            <a:ext cx="10515600" cy="180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dirty="0"/>
              <a:t>¿Qué aparece en la pantalla si el depósito es de 150?</a:t>
            </a:r>
          </a:p>
          <a:p>
            <a:pPr algn="ctr"/>
            <a:r>
              <a:rPr lang="es-CL" dirty="0"/>
              <a:t>¿y 50?</a:t>
            </a:r>
          </a:p>
          <a:p>
            <a:pPr algn="ctr"/>
            <a:r>
              <a:rPr lang="es-CL" dirty="0"/>
              <a:t>¿y exactamente 100?</a:t>
            </a:r>
          </a:p>
        </p:txBody>
      </p:sp>
    </p:spTree>
    <p:extLst>
      <p:ext uri="{BB962C8B-B14F-4D97-AF65-F5344CB8AC3E}">
        <p14:creationId xmlns:p14="http://schemas.microsoft.com/office/powerpoint/2010/main" val="317311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Todos los días nos enfrentamos a decisiones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¿Debo irme en micro, colectivo o en auto?</a:t>
            </a:r>
          </a:p>
          <a:p>
            <a:r>
              <a:rPr lang="es-CL" dirty="0"/>
              <a:t>¿Debo cocinar en la casa o salir a comer?</a:t>
            </a:r>
          </a:p>
          <a:p>
            <a:r>
              <a:rPr lang="es-CL" dirty="0"/>
              <a:t>¿Qué laptop debería comprar?</a:t>
            </a:r>
          </a:p>
        </p:txBody>
      </p:sp>
    </p:spTree>
    <p:extLst>
      <p:ext uri="{BB962C8B-B14F-4D97-AF65-F5344CB8AC3E}">
        <p14:creationId xmlns:p14="http://schemas.microsoft.com/office/powerpoint/2010/main" val="17547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Trabajo práctico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Trabajando con valores numéricos y sentencias </a:t>
            </a:r>
            <a:r>
              <a:rPr lang="es-CL" dirty="0" err="1"/>
              <a:t>If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10548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Siempre debemos probar &gt;,&lt; y las condiciones de borde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49264"/>
            <a:ext cx="7491153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depósito =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150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depósito &gt;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 llevas un microondas gratis"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"Ten un buen día"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4457699"/>
            <a:ext cx="10515600" cy="18097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L" dirty="0"/>
              <a:t>Entonces cuando nos enfrentemos a código como este, debemos probar:</a:t>
            </a:r>
          </a:p>
          <a:p>
            <a:pPr algn="ctr"/>
            <a:r>
              <a:rPr lang="es-CL" dirty="0"/>
              <a:t>Un valor menor a 100</a:t>
            </a:r>
          </a:p>
          <a:p>
            <a:pPr algn="ctr"/>
            <a:r>
              <a:rPr lang="es-CL" dirty="0"/>
              <a:t>Un valor mayor a 100</a:t>
            </a:r>
          </a:p>
          <a:p>
            <a:pPr algn="ctr"/>
            <a:r>
              <a:rPr lang="es-CL" dirty="0"/>
              <a:t>Exactamente 100</a:t>
            </a:r>
          </a:p>
        </p:txBody>
      </p:sp>
      <p:sp>
        <p:nvSpPr>
          <p:cNvPr id="6" name="Rectángulo 5"/>
          <p:cNvSpPr/>
          <p:nvPr/>
        </p:nvSpPr>
        <p:spPr>
          <a:xfrm rot="2726068">
            <a:off x="8213948" y="1816813"/>
            <a:ext cx="4093362" cy="1390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800" dirty="0"/>
              <a:t>Prueba todas las condiciones</a:t>
            </a:r>
          </a:p>
        </p:txBody>
      </p:sp>
    </p:spTree>
    <p:extLst>
      <p:ext uri="{BB962C8B-B14F-4D97-AF65-F5344CB8AC3E}">
        <p14:creationId xmlns:p14="http://schemas.microsoft.com/office/powerpoint/2010/main" val="244076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Trabajo práctico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Preguntándole al usuario por un valor numérico para usarlo en una sentencia </a:t>
            </a:r>
            <a:r>
              <a:rPr lang="es-CL" dirty="0" err="1"/>
              <a:t>If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55921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¿Cómo podríamos hacer que el usuario ingrese la cantidad a depositar?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72695"/>
            <a:ext cx="8170827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depósito =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"¿Cuánto desea depositar? :"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depósito &gt;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 llevas un microondas gratis"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"Ten un buen día"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4457699"/>
            <a:ext cx="4876800" cy="180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CL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38200" y="4457699"/>
            <a:ext cx="5257800" cy="180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L" dirty="0"/>
              <a:t>¿Por qué falló el código?</a:t>
            </a:r>
          </a:p>
          <a:p>
            <a:pPr marL="0" indent="0" algn="ctr">
              <a:buNone/>
            </a:pPr>
            <a:r>
              <a:rPr lang="es-CL" dirty="0"/>
              <a:t>¿Cómo podemos arreglarlo?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52254"/>
            <a:ext cx="6096000" cy="340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0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¿Cómo podríamos hacer que el usuario ingrese la cantidad a depositar?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72695"/>
            <a:ext cx="8170827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depósito =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"¿Cuánto desea depositar? :"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depósito) &gt;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 llevas un microondas gratis"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"Ten un buen día"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4457699"/>
            <a:ext cx="4876800" cy="180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CL" dirty="0"/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38199" y="4697790"/>
            <a:ext cx="9020418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C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depósito = </a:t>
            </a:r>
            <a:r>
              <a:rPr lang="es-CL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C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s-C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"¿Cuánto desea depositar? :"</a:t>
            </a:r>
            <a:r>
              <a:rPr lang="es-C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s-C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L" sz="2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CL" sz="2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depósito &gt; </a:t>
            </a:r>
            <a:r>
              <a:rPr lang="es-CL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s-C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s-C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CL" sz="24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 llevas un microondas gratis"</a:t>
            </a:r>
            <a:r>
              <a:rPr lang="es-C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s-C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L" sz="24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"Ten un buen día"</a:t>
            </a:r>
            <a:r>
              <a:rPr lang="es-CL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s-C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838199" y="4190093"/>
            <a:ext cx="7219950" cy="4000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L" dirty="0"/>
              <a:t>Otra forma de Hacerlo</a:t>
            </a:r>
          </a:p>
        </p:txBody>
      </p:sp>
    </p:spTree>
    <p:extLst>
      <p:ext uri="{BB962C8B-B14F-4D97-AF65-F5344CB8AC3E}">
        <p14:creationId xmlns:p14="http://schemas.microsoft.com/office/powerpoint/2010/main" val="206857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Ramificando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8256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¿Qué pasaría si el regalo para compras de más de 100 es un microondas y de menos es un tazón?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51782"/>
            <a:ext cx="8170827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2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depósito = </a:t>
            </a:r>
            <a:r>
              <a:rPr kumimoji="0" lang="es-CL" sz="2400" b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s-CL" sz="2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"¿Cuánto desea depositar? :"</a:t>
            </a:r>
            <a:r>
              <a:rPr kumimoji="0" lang="es-CL" sz="2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s-CL" sz="2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1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s-CL" sz="2400" b="1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CL" sz="2400" b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kumimoji="0" lang="es-CL" sz="2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(depósito) &gt; </a:t>
            </a:r>
            <a:r>
              <a:rPr kumimoji="0" lang="es-CL" sz="2400" b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kumimoji="0" lang="es-CL" sz="2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s-CL" sz="2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s-CL" sz="2400" b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s-CL" sz="2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 llevas un microondas gratis"</a:t>
            </a:r>
            <a:r>
              <a:rPr kumimoji="0" lang="es-CL" sz="2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s-CL" sz="2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1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s-CL" sz="2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s-CL" sz="2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s-CL" sz="2400" b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s-CL" sz="2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"Disfruta tu tazón"</a:t>
            </a:r>
            <a:r>
              <a:rPr kumimoji="0" lang="es-CL" sz="2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s-CL" sz="2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s-CL" sz="2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"Ten un buen día"</a:t>
            </a:r>
            <a:r>
              <a:rPr kumimoji="0" lang="es-CL" sz="2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s-CL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4521200"/>
            <a:ext cx="9620250" cy="180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L" dirty="0"/>
              <a:t>El código en la sentencia </a:t>
            </a:r>
            <a:r>
              <a:rPr lang="es-CL" b="1" dirty="0" err="1"/>
              <a:t>else</a:t>
            </a:r>
            <a:r>
              <a:rPr lang="es-CL" b="1" dirty="0"/>
              <a:t> </a:t>
            </a:r>
            <a:r>
              <a:rPr lang="es-CL" dirty="0"/>
              <a:t> se ejecutará solo cuando la condición NO sea verdadera</a:t>
            </a:r>
          </a:p>
          <a:p>
            <a:pPr marL="0" indent="0" algn="ctr">
              <a:buNone/>
            </a:pPr>
            <a:r>
              <a:rPr lang="es-CL" dirty="0"/>
              <a:t>¿Qué aparecerá en la pantalla si ingresamos 50? 150? 100?</a:t>
            </a:r>
          </a:p>
        </p:txBody>
      </p:sp>
    </p:spTree>
    <p:extLst>
      <p:ext uri="{BB962C8B-B14F-4D97-AF65-F5344CB8AC3E}">
        <p14:creationId xmlns:p14="http://schemas.microsoft.com/office/powerpoint/2010/main" val="76158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Puedes usar variables booleanas para recordar si una condición es verdadera o falsa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97834"/>
            <a:ext cx="11229356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depósito =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"¿Cuánto desea depositar? :"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(depósito) &gt;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Fijar la variable booleana </a:t>
            </a:r>
            <a:r>
              <a:rPr kumimoji="0" lang="es-CL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MicroondrasGratis</a:t>
            </a:r>
            <a:r>
              <a:rPr kumimoji="0" 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como verdadera</a:t>
            </a:r>
            <a:br>
              <a:rPr kumimoji="0" 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MicroondasGratis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Si la variable </a:t>
            </a:r>
            <a:r>
              <a:rPr kumimoji="0" lang="es-CL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MicroondasGratis</a:t>
            </a:r>
            <a:r>
              <a:rPr kumimoji="0" 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es verdadera</a:t>
            </a:r>
            <a:br>
              <a:rPr kumimoji="0" 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se ejecutará la sentencia </a:t>
            </a:r>
            <a:r>
              <a:rPr kumimoji="0" lang="es-CL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br>
              <a:rPr kumimoji="0" 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MicroondasGratis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"Disfruta tu microondas"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393460" y="5645149"/>
            <a:ext cx="9128490" cy="180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L" dirty="0"/>
              <a:t>Asegúrate de revisar que pasa si la sentencia es verdadera o falsa</a:t>
            </a:r>
          </a:p>
        </p:txBody>
      </p:sp>
    </p:spTree>
    <p:extLst>
      <p:ext uri="{BB962C8B-B14F-4D97-AF65-F5344CB8AC3E}">
        <p14:creationId xmlns:p14="http://schemas.microsoft.com/office/powerpoint/2010/main" val="311540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¿Por qué el código falla cuando ingresamos un valor menor a 100?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82500"/>
            <a:ext cx="10889520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depósito =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"¿Cuánto desea depositar? :"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(depósito) &gt;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#Fijar la variable booleana </a:t>
            </a:r>
            <a:r>
              <a:rPr kumimoji="0" lang="es-CL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MicroondrasGratis</a:t>
            </a:r>
            <a:r>
              <a:rPr kumimoji="0" 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como verdadera</a:t>
            </a:r>
            <a:br>
              <a:rPr kumimoji="0" 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MicroondasGratis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b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#si la variable </a:t>
            </a:r>
            <a:r>
              <a:rPr kumimoji="0" lang="es-CL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MicroondasGratis</a:t>
            </a:r>
            <a:r>
              <a:rPr kumimoji="0" 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es verdadera</a:t>
            </a:r>
            <a:br>
              <a:rPr kumimoji="0" 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#Se ejecutará la sentencia </a:t>
            </a:r>
            <a:r>
              <a:rPr kumimoji="0" lang="es-CL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br>
              <a:rPr kumimoji="0" 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MicroondasGratis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"Disfruta tu microondas"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5648324"/>
            <a:ext cx="4346940" cy="180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L" dirty="0"/>
              <a:t>Nombre ‘</a:t>
            </a:r>
            <a:r>
              <a:rPr lang="es-CL" dirty="0" err="1"/>
              <a:t>MicroondasGratis</a:t>
            </a:r>
            <a:r>
              <a:rPr lang="es-CL" dirty="0"/>
              <a:t>’ no está definido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842" y="4036423"/>
            <a:ext cx="5298158" cy="282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3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Siempre es una buena idea definir las variables al inicio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7"/>
            <a:ext cx="1088952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#Definir la variable para corregir el error</a:t>
            </a:r>
            <a:br>
              <a:rPr kumimoji="0" 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MicroondasGratis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depósito =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"¿Cuánto desea depositar? :"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(depósito) &gt;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#Fijar la variable booleana </a:t>
            </a:r>
            <a:r>
              <a:rPr kumimoji="0" lang="es-CL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MicroondrasGratis</a:t>
            </a:r>
            <a:r>
              <a:rPr kumimoji="0" 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como verdadera</a:t>
            </a:r>
            <a:br>
              <a:rPr kumimoji="0" 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MicroondasGratis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Si la variable </a:t>
            </a:r>
            <a:r>
              <a:rPr kumimoji="0" lang="es-CL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MicroondasGratis</a:t>
            </a:r>
            <a:r>
              <a:rPr kumimoji="0" 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es verdadera</a:t>
            </a:r>
            <a:br>
              <a:rPr kumimoji="0" 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se ejecutará la sentencia </a:t>
            </a:r>
            <a:r>
              <a:rPr kumimoji="0" lang="es-CL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br>
              <a:rPr kumimoji="0" 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MicroondasGratis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"Disfruta tu microondas"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85800" y="1690688"/>
            <a:ext cx="8439150" cy="1185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380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decisión depende de diferentes condiciones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¿Debo irme en micro, colectivo o en auto?</a:t>
            </a:r>
          </a:p>
          <a:p>
            <a:pPr lvl="1"/>
            <a:r>
              <a:rPr lang="es-CL" dirty="0"/>
              <a:t>¿Estoy atrasado?¿Cuál es el precio de la bencina?</a:t>
            </a:r>
          </a:p>
          <a:p>
            <a:r>
              <a:rPr lang="es-CL" dirty="0"/>
              <a:t>¿Debo cocinar en la casa o salir a comer?</a:t>
            </a:r>
          </a:p>
          <a:p>
            <a:pPr lvl="1"/>
            <a:r>
              <a:rPr lang="es-CL" dirty="0"/>
              <a:t>¿Hay comida en la casa?¿Tengo plata?</a:t>
            </a:r>
          </a:p>
          <a:p>
            <a:r>
              <a:rPr lang="es-CL" dirty="0"/>
              <a:t>¿Qué laptop debería comprar?</a:t>
            </a:r>
          </a:p>
          <a:p>
            <a:pPr lvl="1"/>
            <a:r>
              <a:rPr lang="es-CL" dirty="0"/>
              <a:t>¿Cuánta RAM necesito?¿Cuánta plata tengo?</a:t>
            </a:r>
          </a:p>
        </p:txBody>
      </p:sp>
    </p:spTree>
    <p:extLst>
      <p:ext uri="{BB962C8B-B14F-4D97-AF65-F5344CB8AC3E}">
        <p14:creationId xmlns:p14="http://schemas.microsoft.com/office/powerpoint/2010/main" val="274175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¿No estaremos complicando el código utilizando una variable Booleana?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Eso depende…</a:t>
            </a:r>
          </a:p>
          <a:p>
            <a:r>
              <a:rPr lang="es-CL" dirty="0"/>
              <a:t>¿Qué pasa si escribiendo un programa, hay más de un lugar donde debo revisar la misma condición? Podrías revisar la condición una vez y recordar el resultado en una variable Booleana.</a:t>
            </a:r>
          </a:p>
          <a:p>
            <a:r>
              <a:rPr lang="es-CL" dirty="0"/>
              <a:t>¿Qué pasa si la condición es muy complicada de resolver? Sería mucho más fácil leer el código si solo usas una variable Booleana (generalmente llamada </a:t>
            </a:r>
            <a:r>
              <a:rPr lang="es-CL" dirty="0" err="1"/>
              <a:t>flag</a:t>
            </a:r>
            <a:r>
              <a:rPr lang="es-CL" dirty="0"/>
              <a:t>/bandera) en tu sentencia </a:t>
            </a:r>
            <a:r>
              <a:rPr lang="es-CL" dirty="0" err="1"/>
              <a:t>If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02333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Ahora hay nuevas maneras de equivocarse. ¿Pueden encontrar 3?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557338"/>
            <a:ext cx="8170827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depósito =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"¿Cuánto desea depositar? :"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(depósito) &gt;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"Ganaste un microondas"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MicroondasGratis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"Disfruta tu tazón"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"Ten un buen día"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  </a:t>
            </a:r>
            <a:endParaRPr kumimoji="0" 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3735423" y="4088379"/>
            <a:ext cx="8170827" cy="2677656"/>
            <a:chOff x="3735423" y="4088379"/>
            <a:chExt cx="8170827" cy="2677656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735423" y="4088379"/>
              <a:ext cx="8170827" cy="26776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depósito = </a:t>
              </a:r>
              <a:r>
                <a:rPr kumimoji="0" lang="es-CL" sz="2400" b="0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input</a:t>
              </a:r>
              <a:r>
                <a:rPr kumimoji="0" lang="es-CL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kumimoji="0" lang="es-CL" sz="2400" b="1" i="0" u="none" strike="noStrike" cap="none" normalizeH="0" baseline="0" dirty="0">
                  <a:ln>
                    <a:noFill/>
                  </a:ln>
                  <a:solidFill>
                    <a:srgbClr val="0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"¿Cuánto desea depositar? :"</a:t>
              </a:r>
              <a:r>
                <a:rPr kumimoji="0" lang="es-CL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br>
                <a:rPr kumimoji="0" lang="es-CL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es-CL" sz="2400" b="1" i="0" u="none" strike="noStrike" cap="none" normalizeH="0" baseline="0" dirty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if</a:t>
              </a:r>
              <a:r>
                <a:rPr kumimoji="0" lang="es-CL" sz="24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es-CL" sz="2400" b="0" i="0" u="none" strike="noStrike" cap="none" normalizeH="0" baseline="0" dirty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kumimoji="0" lang="es-CL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(depósito) &gt; </a:t>
              </a:r>
              <a:r>
                <a:rPr kumimoji="0" lang="es-CL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100</a:t>
              </a:r>
              <a:r>
                <a:rPr kumimoji="0" lang="es-CL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br>
                <a:rPr kumimoji="0" lang="es-CL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es-CL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kumimoji="0" lang="es-CL" sz="2400" b="0" i="0" u="none" strike="noStrike" cap="none" normalizeH="0" baseline="0" dirty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kumimoji="0" lang="es-CL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kumimoji="0" lang="es-CL" sz="2400" b="1" i="0" u="none" strike="noStrike" cap="none" normalizeH="0" baseline="0" dirty="0">
                  <a:ln>
                    <a:noFill/>
                  </a:ln>
                  <a:solidFill>
                    <a:srgbClr val="0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"Ganaste un microondas"</a:t>
              </a:r>
              <a:r>
                <a:rPr kumimoji="0" lang="es-CL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br>
                <a:rPr kumimoji="0" lang="es-CL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es-CL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kumimoji="0" lang="es-CL" sz="2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MicroondasGratis</a:t>
              </a:r>
              <a:r>
                <a:rPr kumimoji="0" lang="es-CL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kumimoji="0" lang="es-CL" sz="24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True</a:t>
              </a:r>
              <a:br>
                <a:rPr kumimoji="0" lang="es-CL" sz="24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es-CL" sz="2400" b="1" i="0" u="none" strike="noStrike" cap="none" normalizeH="0" baseline="0" dirty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else</a:t>
              </a:r>
              <a:r>
                <a:rPr kumimoji="0" lang="es-CL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br>
                <a:rPr kumimoji="0" lang="es-CL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es-CL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kumimoji="0" lang="es-CL" sz="2400" b="0" i="0" u="none" strike="noStrike" cap="none" normalizeH="0" baseline="0" dirty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kumimoji="0" lang="es-CL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kumimoji="0" lang="es-CL" sz="2400" b="1" i="0" u="none" strike="noStrike" cap="none" normalizeH="0" baseline="0" dirty="0">
                  <a:ln>
                    <a:noFill/>
                  </a:ln>
                  <a:solidFill>
                    <a:srgbClr val="0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"Disfruta tu tazón"</a:t>
              </a:r>
              <a:r>
                <a:rPr kumimoji="0" lang="es-CL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br>
                <a:rPr kumimoji="0" lang="es-CL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es-CL" sz="2400" b="0" i="0" u="none" strike="noStrike" cap="none" normalizeH="0" baseline="0" dirty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kumimoji="0" lang="es-CL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kumimoji="0" lang="es-CL" sz="2400" b="1" i="0" u="none" strike="noStrike" cap="none" normalizeH="0" baseline="0" dirty="0">
                  <a:ln>
                    <a:noFill/>
                  </a:ln>
                  <a:solidFill>
                    <a:srgbClr val="0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"Ten un buen día"</a:t>
              </a:r>
              <a:r>
                <a:rPr kumimoji="0" lang="es-CL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kumimoji="0" lang="es-C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Elipse 5"/>
            <p:cNvSpPr/>
            <p:nvPr/>
          </p:nvSpPr>
          <p:spPr>
            <a:xfrm>
              <a:off x="7820836" y="4514850"/>
              <a:ext cx="332564" cy="4191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" name="Elipse 6"/>
            <p:cNvSpPr/>
            <p:nvPr/>
          </p:nvSpPr>
          <p:spPr>
            <a:xfrm>
              <a:off x="7620000" y="5290964"/>
              <a:ext cx="381000" cy="36688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Elipse 7"/>
            <p:cNvSpPr/>
            <p:nvPr/>
          </p:nvSpPr>
          <p:spPr>
            <a:xfrm>
              <a:off x="3886200" y="5213806"/>
              <a:ext cx="552450" cy="45274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15981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146766"/>
          </a:xfrm>
        </p:spPr>
        <p:txBody>
          <a:bodyPr>
            <a:normAutofit/>
          </a:bodyPr>
          <a:lstStyle/>
          <a:p>
            <a:r>
              <a:rPr lang="es-CL" dirty="0"/>
              <a:t>Calcula los costos de envío de un comprador</a:t>
            </a:r>
          </a:p>
          <a:p>
            <a:r>
              <a:rPr lang="es-CL" dirty="0"/>
              <a:t>Pídele al usuario que ingrese el monto total de su compra</a:t>
            </a:r>
          </a:p>
          <a:p>
            <a:r>
              <a:rPr lang="es-CL" dirty="0"/>
              <a:t>Si el total es bajo $50 agrega $10, de otra manera el envío es gratis</a:t>
            </a:r>
          </a:p>
          <a:p>
            <a:r>
              <a:rPr lang="es-CL" dirty="0"/>
              <a:t>Pregúntale el modo de pago: si es en efectivo, descuenta un 5% del TOTAL de la compra. Si es con tarjeta de crédito, agrega un 5% al costo de envío.</a:t>
            </a:r>
          </a:p>
          <a:p>
            <a:r>
              <a:rPr lang="es-CL" dirty="0"/>
              <a:t>Respóndele al usuario con su total final incluyendo costos de envío.</a:t>
            </a:r>
          </a:p>
          <a:p>
            <a:r>
              <a:rPr lang="es-CL" dirty="0"/>
              <a:t>No olvides probar tu solución con</a:t>
            </a:r>
          </a:p>
          <a:p>
            <a:pPr lvl="1"/>
            <a:r>
              <a:rPr lang="es-CL" dirty="0"/>
              <a:t>Un valor mayor a 50, un valor menor a 50, 50</a:t>
            </a:r>
          </a:p>
          <a:p>
            <a:pPr lvl="1"/>
            <a:r>
              <a:rPr lang="es-CL" dirty="0"/>
              <a:t>Todos los tipos de modo de pago</a:t>
            </a:r>
          </a:p>
          <a:p>
            <a:pPr lvl="1"/>
            <a:r>
              <a:rPr lang="es-CL" dirty="0"/>
              <a:t>Y la combinaciones entre montos y modo de pago</a:t>
            </a:r>
          </a:p>
        </p:txBody>
      </p:sp>
    </p:spTree>
    <p:extLst>
      <p:ext uri="{BB962C8B-B14F-4D97-AF65-F5344CB8AC3E}">
        <p14:creationId xmlns:p14="http://schemas.microsoft.com/office/powerpoint/2010/main" val="581955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Felicitaciones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Tu código puede reaccionar a diferentes condiciones</a:t>
            </a:r>
          </a:p>
          <a:p>
            <a:r>
              <a:rPr lang="es-CL" dirty="0"/>
              <a:t>Puedes resolver problemas que requiere tomar decisiones</a:t>
            </a:r>
          </a:p>
        </p:txBody>
      </p:sp>
    </p:spTree>
    <p:extLst>
      <p:ext uri="{BB962C8B-B14F-4D97-AF65-F5344CB8AC3E}">
        <p14:creationId xmlns:p14="http://schemas.microsoft.com/office/powerpoint/2010/main" val="4144379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Tomando decisiones complejas con código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sz="3600" b="1" dirty="0">
                <a:solidFill>
                  <a:srgbClr val="92D050"/>
                </a:solidFill>
              </a:rPr>
              <a:t>Y/O, </a:t>
            </a:r>
            <a:r>
              <a:rPr lang="es-CL" sz="3600" b="1" dirty="0" err="1">
                <a:solidFill>
                  <a:srgbClr val="92D050"/>
                </a:solidFill>
              </a:rPr>
              <a:t>if</a:t>
            </a:r>
            <a:r>
              <a:rPr lang="es-CL" sz="3600" b="1" dirty="0">
                <a:solidFill>
                  <a:srgbClr val="92D050"/>
                </a:solidFill>
              </a:rPr>
              <a:t> anidados, </a:t>
            </a:r>
            <a:r>
              <a:rPr lang="es-CL" sz="3600" b="1" dirty="0" err="1">
                <a:solidFill>
                  <a:srgbClr val="92D050"/>
                </a:solidFill>
              </a:rPr>
              <a:t>elif</a:t>
            </a:r>
            <a:endParaRPr lang="es-CL" sz="3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871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 veces son muchas las condiciones que afectan el resultado de una decisión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Si estás en Inglaterra, dices “</a:t>
            </a:r>
            <a:r>
              <a:rPr lang="es-CL" dirty="0" err="1"/>
              <a:t>hello</a:t>
            </a:r>
            <a:r>
              <a:rPr lang="es-CL" dirty="0"/>
              <a:t>”; si estás en Alemania dices “</a:t>
            </a:r>
            <a:r>
              <a:rPr lang="es-CL" dirty="0" err="1"/>
              <a:t>guten</a:t>
            </a:r>
            <a:r>
              <a:rPr lang="es-CL" dirty="0"/>
              <a:t> </a:t>
            </a:r>
            <a:r>
              <a:rPr lang="es-CL" dirty="0" err="1"/>
              <a:t>tag</a:t>
            </a:r>
            <a:r>
              <a:rPr lang="es-CL" dirty="0"/>
              <a:t>”; si estás en Francia dices “</a:t>
            </a:r>
            <a:r>
              <a:rPr lang="es-CL" dirty="0" err="1"/>
              <a:t>bonjour</a:t>
            </a:r>
            <a:r>
              <a:rPr lang="es-CL" dirty="0"/>
              <a:t>”….</a:t>
            </a:r>
          </a:p>
          <a:p>
            <a:r>
              <a:rPr lang="es-CL" dirty="0"/>
              <a:t>Si te ganas la lotería, y el premio es más de 100 millones, te retiras y vives la vida viajando</a:t>
            </a:r>
          </a:p>
          <a:p>
            <a:r>
              <a:rPr lang="es-CL" dirty="0"/>
              <a:t>Si es lunes, tienes que salir más temprano de la casa, porque siempre hay congestión en la calle. En caso contrario, puedes salir 10 minutos más tarde</a:t>
            </a:r>
          </a:p>
        </p:txBody>
      </p:sp>
    </p:spTree>
    <p:extLst>
      <p:ext uri="{BB962C8B-B14F-4D97-AF65-F5344CB8AC3E}">
        <p14:creationId xmlns:p14="http://schemas.microsoft.com/office/powerpoint/2010/main" val="3685943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Si, Entonces, En caso contrario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6237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Si estás en Canadá, di “</a:t>
            </a:r>
            <a:r>
              <a:rPr lang="es-CL" dirty="0" err="1"/>
              <a:t>hello</a:t>
            </a:r>
            <a:r>
              <a:rPr lang="es-CL" dirty="0"/>
              <a:t>”; si estás en Alemania “</a:t>
            </a:r>
            <a:r>
              <a:rPr lang="es-CL" dirty="0" err="1"/>
              <a:t>guten</a:t>
            </a:r>
            <a:r>
              <a:rPr lang="es-CL" dirty="0"/>
              <a:t> </a:t>
            </a:r>
            <a:r>
              <a:rPr lang="es-CL" dirty="0" err="1"/>
              <a:t>tag</a:t>
            </a:r>
            <a:r>
              <a:rPr lang="es-CL" dirty="0"/>
              <a:t>”; si estás en Francia “</a:t>
            </a:r>
            <a:r>
              <a:rPr lang="es-CL" dirty="0" err="1"/>
              <a:t>bonjour</a:t>
            </a:r>
            <a:r>
              <a:rPr lang="es-CL" dirty="0"/>
              <a:t>”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Esta es una situación interesante, ya que solamente hay una condición para verificar, pero esa condición puede tener varios valores diferentes</a:t>
            </a:r>
          </a:p>
        </p:txBody>
      </p:sp>
    </p:spTree>
    <p:extLst>
      <p:ext uri="{BB962C8B-B14F-4D97-AF65-F5344CB8AC3E}">
        <p14:creationId xmlns:p14="http://schemas.microsoft.com/office/powerpoint/2010/main" val="2559705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“</a:t>
            </a:r>
            <a:r>
              <a:rPr lang="es-CL" dirty="0" err="1"/>
              <a:t>elif</a:t>
            </a:r>
            <a:r>
              <a:rPr lang="es-CL" dirty="0"/>
              <a:t>” permite verificar diferentes valores</a:t>
            </a: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6460252" y="4402137"/>
            <a:ext cx="5727700" cy="2455863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Nota que el “</a:t>
            </a:r>
            <a:r>
              <a:rPr lang="es-CL" dirty="0" err="1"/>
              <a:t>elif</a:t>
            </a:r>
            <a:r>
              <a:rPr lang="es-CL" dirty="0"/>
              <a:t>” no está </a:t>
            </a:r>
            <a:r>
              <a:rPr lang="es-CL" dirty="0" err="1"/>
              <a:t>identado</a:t>
            </a:r>
            <a:r>
              <a:rPr lang="es-CL" dirty="0"/>
              <a:t>!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562205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pais =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"De donde eres?: "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pais ==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"CANADA"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CL" altLang="es-C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395285"/>
            <a:ext cx="426270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"ALEMANIA"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Guten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"FRANCIA"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Bonjour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82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pasa si alguien ingresa JAPÓN o CHILE?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93852" y="3666696"/>
            <a:ext cx="3327400" cy="2925763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Tenemos que agregar una cláusula “</a:t>
            </a:r>
            <a:r>
              <a:rPr lang="es-CL" dirty="0" err="1"/>
              <a:t>else</a:t>
            </a:r>
            <a:r>
              <a:rPr lang="es-CL" dirty="0"/>
              <a:t>” para capturar cualquier condición que no hayamos listado.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727705"/>
            <a:ext cx="562205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"De donde eres?: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"CANADA"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"ALEMANIA"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Guten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"FRANCIA"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Bonjour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4714080"/>
            <a:ext cx="494237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"Aloha/Ciao/Hola"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CL" altLang="es-C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91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 tu código resuelve problemas, tiene que tomar decisiones también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Si el usuario mantiene un balance en su cuenta sobre $1.000.000 no se aplican las tarifas de transacción</a:t>
            </a:r>
          </a:p>
          <a:p>
            <a:r>
              <a:rPr lang="es-CL" dirty="0"/>
              <a:t>Si un usuario cancela una cita a menos de 24 horas de la cita, cobrar la tarifa de cancelación</a:t>
            </a:r>
          </a:p>
          <a:p>
            <a:r>
              <a:rPr lang="es-CL" dirty="0"/>
              <a:t>Si el jugador anota un gol, sumar uno al marcador.</a:t>
            </a:r>
          </a:p>
        </p:txBody>
      </p:sp>
    </p:spTree>
    <p:extLst>
      <p:ext uri="{BB962C8B-B14F-4D97-AF65-F5344CB8AC3E}">
        <p14:creationId xmlns:p14="http://schemas.microsoft.com/office/powerpoint/2010/main" val="305677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Saludando en distintos idiomas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32798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Hagamos que funcione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31748" y="1574759"/>
            <a:ext cx="562205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"De donde eres?: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"CANADA"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"ALEMANIA"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Guten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"FRANCIA"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Bonjour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altLang="es-CL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else</a:t>
            </a:r>
            <a:r>
              <a:rPr lang="es-CL" altLang="es-CL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s-CL" altLang="es-CL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CL" altLang="es-CL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L" altLang="es-CL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s-CL" altLang="es-CL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CL" altLang="es-CL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s-CL" altLang="es-CL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Aloha</a:t>
            </a:r>
            <a:r>
              <a:rPr lang="es-CL" altLang="es-CL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/</a:t>
            </a:r>
            <a:r>
              <a:rPr lang="es-CL" altLang="es-CL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Ciao</a:t>
            </a:r>
            <a:r>
              <a:rPr lang="es-CL" altLang="es-CL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/Hola"</a:t>
            </a:r>
            <a:r>
              <a:rPr lang="es-CL" altLang="es-CL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s-CL" altLang="es-CL" sz="24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4898746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838200" y="1785935"/>
            <a:ext cx="4543697" cy="4351338"/>
          </a:xfrm>
        </p:spPr>
        <p:txBody>
          <a:bodyPr/>
          <a:lstStyle/>
          <a:p>
            <a:r>
              <a:rPr lang="es-CL" dirty="0"/>
              <a:t>¿Qué pasa si ingreso </a:t>
            </a:r>
            <a:r>
              <a:rPr lang="es-CL" dirty="0" err="1"/>
              <a:t>Canada</a:t>
            </a:r>
            <a:r>
              <a:rPr lang="es-CL" dirty="0"/>
              <a:t>, </a:t>
            </a:r>
            <a:r>
              <a:rPr lang="es-CL" dirty="0" err="1"/>
              <a:t>CANAda</a:t>
            </a:r>
            <a:r>
              <a:rPr lang="es-CL" dirty="0"/>
              <a:t>?</a:t>
            </a:r>
          </a:p>
          <a:p>
            <a:r>
              <a:rPr lang="es-CL" dirty="0"/>
              <a:t>O Alemania, </a:t>
            </a:r>
            <a:r>
              <a:rPr lang="es-CL" dirty="0" err="1"/>
              <a:t>ALEMania</a:t>
            </a:r>
            <a:endParaRPr lang="es-CL" dirty="0"/>
          </a:p>
          <a:p>
            <a:r>
              <a:rPr lang="es-CL" dirty="0" err="1"/>
              <a:t>etc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5853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Hace un rato dijimos…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440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5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Apliquemos lo mismo ahora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4898746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0688"/>
            <a:ext cx="5622052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"De donde eres?: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pais.lower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"CANADA"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"ALEMANIA"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Guten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"FRANCE"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Bonjour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Aloha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Ciao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/Hola"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609" y="4172858"/>
            <a:ext cx="6209391" cy="2685142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7040623" y="1904679"/>
            <a:ext cx="4093362" cy="1390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8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46381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Faltaba un pequeño detalle…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5622052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"De donde eres?: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pais.lower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canada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alemania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Guten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francia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Bonjour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Aloha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Ciao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/Hola"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57" y="4165601"/>
            <a:ext cx="6334143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1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¿Se te ocurre otra forma de lograr lo mismo?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5622052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"De donde eres?: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pais.upper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"CANADA"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"ALEMANIA"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Guten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"FRANCE"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Bonjour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Aloha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Ciao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/Hola"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169" y="4107543"/>
            <a:ext cx="6253832" cy="275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3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Combinando condiciones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6104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 gano la lotería, y el premio es más de 100 millones, me retiro a una vida de lujos y viajes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 veces, la decisión de necesitamos tomar depende de una combinación de factores</a:t>
            </a:r>
          </a:p>
          <a:p>
            <a:r>
              <a:rPr lang="es-CL" dirty="0"/>
              <a:t>Si gano la lotería, pero solamente gano $5, no me puedo retirar</a:t>
            </a:r>
          </a:p>
          <a:p>
            <a:r>
              <a:rPr lang="es-CL" dirty="0"/>
              <a:t>Si la lotería entrega 100 millones, pero no gané, no me puedo retirar</a:t>
            </a:r>
          </a:p>
          <a:p>
            <a:r>
              <a:rPr lang="es-CL" dirty="0"/>
              <a:t>Solamente me puedo retirar si gano la lotería </a:t>
            </a:r>
            <a:r>
              <a:rPr lang="es-CL" sz="4000" b="1" dirty="0"/>
              <a:t>Y</a:t>
            </a:r>
            <a:r>
              <a:rPr lang="es-CL" dirty="0"/>
              <a:t> el premio fue más de 100 millones</a:t>
            </a:r>
          </a:p>
        </p:txBody>
      </p:sp>
    </p:spTree>
    <p:extLst>
      <p:ext uri="{BB962C8B-B14F-4D97-AF65-F5344CB8AC3E}">
        <p14:creationId xmlns:p14="http://schemas.microsoft.com/office/powerpoint/2010/main" val="178947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b="0" dirty="0"/>
              <a:t>Cuando usas </a:t>
            </a:r>
            <a:r>
              <a:rPr lang="es-CL" dirty="0"/>
              <a:t>AND</a:t>
            </a:r>
            <a:r>
              <a:rPr lang="es-CL" b="0" dirty="0"/>
              <a:t> estás diciendo que todas las condiciones deben ser verdaderas</a:t>
            </a:r>
          </a:p>
        </p:txBody>
      </p:sp>
    </p:spTree>
    <p:extLst>
      <p:ext uri="{BB962C8B-B14F-4D97-AF65-F5344CB8AC3E}">
        <p14:creationId xmlns:p14="http://schemas.microsoft.com/office/powerpoint/2010/main" val="39838852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</a:t>
            </a:r>
            <a:r>
              <a:rPr lang="es-CL" b="1" dirty="0"/>
              <a:t>And </a:t>
            </a:r>
            <a:r>
              <a:rPr lang="es-CL" dirty="0"/>
              <a:t>sólo se evalúa como </a:t>
            </a:r>
            <a:r>
              <a:rPr lang="es-CL" b="1" dirty="0"/>
              <a:t>True</a:t>
            </a:r>
            <a:r>
              <a:rPr lang="es-CL" dirty="0"/>
              <a:t> si ambas condiciones son </a:t>
            </a:r>
            <a:r>
              <a:rPr lang="es-CL" b="1" dirty="0"/>
              <a:t>True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8000908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Imagina que tenemos código más arriba que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le puso estos valores a estas variables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ganeLoteria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ganePremioMayor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hacemos </a:t>
            </a:r>
            <a:r>
              <a:rPr kumimoji="0" lang="es-CL" altLang="es-CL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solamente si ambas condiciones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son verdaderas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ganeLoteria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ganePremioMayor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"ahora me puedo retirar al caribe"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7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Las sentencias </a:t>
            </a:r>
            <a:r>
              <a:rPr lang="es-CL" dirty="0" err="1"/>
              <a:t>if</a:t>
            </a:r>
            <a:r>
              <a:rPr lang="es-CL" dirty="0"/>
              <a:t> (si) permiten especificar código que se ejecuta solo si una condición es verdadera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457699"/>
            <a:ext cx="10515600" cy="1719263"/>
          </a:xfrm>
        </p:spPr>
        <p:txBody>
          <a:bodyPr/>
          <a:lstStyle/>
          <a:p>
            <a:pPr marL="0" indent="0" algn="ctr">
              <a:buNone/>
            </a:pPr>
            <a:r>
              <a:rPr lang="es-CL" dirty="0"/>
              <a:t>¿Qué crees que significa el símbolo == ?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76336"/>
            <a:ext cx="8340745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answer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"¿Le gustaría el envío </a:t>
            </a:r>
            <a:r>
              <a:rPr kumimoji="0" 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express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answer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"si"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"Eso será $1.000 extra"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2556164" y="2296391"/>
            <a:ext cx="446809" cy="4052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211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Estas son todas las posibles combinaciones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947284"/>
              </p:ext>
            </p:extLst>
          </p:nvPr>
        </p:nvGraphicFramePr>
        <p:xfrm>
          <a:off x="838200" y="2447925"/>
          <a:ext cx="10515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3600" dirty="0"/>
                        <a:t>Primera condición 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/>
                        <a:t>Segunda condición 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/>
                        <a:t>La sentencia</a:t>
                      </a:r>
                      <a:r>
                        <a:rPr lang="es-CL" sz="3600" baseline="0" dirty="0"/>
                        <a:t> completa es</a:t>
                      </a:r>
                      <a:endParaRPr lang="es-C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3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3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36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36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20341" y="1607641"/>
            <a:ext cx="715131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primeraCondicion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segundaCondicion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1050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 veces, queremos hacer cosas si cualquiera de las condiciones es verdadera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Si es sábado o domingo, puedo dormir hasta tarde</a:t>
            </a:r>
          </a:p>
          <a:p>
            <a:r>
              <a:rPr lang="es-CL" dirty="0"/>
              <a:t>Si está lloviendo o hace calor, no uso la bicicleta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621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b="0" dirty="0"/>
              <a:t>Cuando usas </a:t>
            </a:r>
            <a:r>
              <a:rPr lang="es-CL" dirty="0"/>
              <a:t>OR</a:t>
            </a:r>
            <a:r>
              <a:rPr lang="es-CL" b="0" dirty="0"/>
              <a:t> estás diciendo que quieres hacer algo si cualquiera de las condiciones es verdadera</a:t>
            </a:r>
          </a:p>
        </p:txBody>
      </p:sp>
    </p:spTree>
    <p:extLst>
      <p:ext uri="{BB962C8B-B14F-4D97-AF65-F5344CB8AC3E}">
        <p14:creationId xmlns:p14="http://schemas.microsoft.com/office/powerpoint/2010/main" val="26950461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</a:t>
            </a:r>
            <a:r>
              <a:rPr lang="es-CL" b="1" dirty="0"/>
              <a:t>OR</a:t>
            </a:r>
            <a:r>
              <a:rPr lang="es-CL" dirty="0"/>
              <a:t> se evalúa como </a:t>
            </a:r>
            <a:r>
              <a:rPr lang="es-CL" b="1" dirty="0"/>
              <a:t>True</a:t>
            </a:r>
            <a:r>
              <a:rPr lang="es-CL" dirty="0"/>
              <a:t> si cualquiera de las condiciones es </a:t>
            </a:r>
            <a:r>
              <a:rPr lang="es-CL" b="1" dirty="0"/>
              <a:t>True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9020418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Imagina que tenemos código más arriba que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le puso estos valores a estas variables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esSabado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esDomingo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hacemos </a:t>
            </a:r>
            <a:r>
              <a:rPr kumimoji="0" lang="es-CL" altLang="es-CL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si cualquiera condición es verdadera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esSabado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esDomingo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"dormiré hasta las 11:30"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28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Estas son todas las posibles combinaciones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412806"/>
              </p:ext>
            </p:extLst>
          </p:nvPr>
        </p:nvGraphicFramePr>
        <p:xfrm>
          <a:off x="838200" y="2447925"/>
          <a:ext cx="10515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3600" dirty="0"/>
                        <a:t>Primera condición 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/>
                        <a:t>Segunda condición 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/>
                        <a:t>La sentencia</a:t>
                      </a:r>
                      <a:r>
                        <a:rPr lang="es-CL" sz="3600" baseline="0" dirty="0"/>
                        <a:t> completa es</a:t>
                      </a:r>
                      <a:endParaRPr lang="es-C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3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3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36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36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20341" y="1607641"/>
            <a:ext cx="698139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primeraCondicion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segundaCondicion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9156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Puedes combinar múltiples AND y OR en una misma sentencia IF</a:t>
            </a:r>
            <a:endParaRPr lang="es-CL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1922917"/>
            <a:ext cx="11059438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 ==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Sep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 ==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"Abr"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 ==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"Jun"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 ==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"Nov"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"Este mes tiene 30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dias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peliculaFavorita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Star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Wars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libroFavorito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"El Señor de los Anillos"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ramoFavorito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"Programación"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"Hagamos un grupo en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Whatsapp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77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Puedes combinar </a:t>
            </a:r>
            <a:r>
              <a:rPr lang="es-CL" b="1" dirty="0"/>
              <a:t>AND</a:t>
            </a:r>
            <a:r>
              <a:rPr lang="es-CL" dirty="0"/>
              <a:t>/</a:t>
            </a:r>
            <a:r>
              <a:rPr lang="es-CL" b="1" dirty="0"/>
              <a:t>OR</a:t>
            </a:r>
            <a:r>
              <a:rPr lang="es-CL" dirty="0"/>
              <a:t> en una misma sentencia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016251"/>
            <a:ext cx="10515600" cy="3160711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Asegúrate de probar las siguientes combinaciones</a:t>
            </a:r>
          </a:p>
          <a:p>
            <a:r>
              <a:rPr lang="es-CL" dirty="0" err="1"/>
              <a:t>pais</a:t>
            </a:r>
            <a:r>
              <a:rPr lang="es-CL" dirty="0"/>
              <a:t> = CHILE, mascota = HUEMUL</a:t>
            </a:r>
          </a:p>
          <a:p>
            <a:r>
              <a:rPr lang="es-CL" dirty="0" err="1"/>
              <a:t>pais</a:t>
            </a:r>
            <a:r>
              <a:rPr lang="es-CL" dirty="0"/>
              <a:t> = CHILE, mascota = CONDOR</a:t>
            </a:r>
          </a:p>
          <a:p>
            <a:r>
              <a:rPr lang="es-CL" dirty="0" err="1"/>
              <a:t>pais</a:t>
            </a:r>
            <a:r>
              <a:rPr lang="es-CL" dirty="0"/>
              <a:t> = VIETNAM, mascota = HUEMUL</a:t>
            </a:r>
          </a:p>
          <a:p>
            <a:r>
              <a:rPr lang="es-CL" dirty="0" err="1"/>
              <a:t>pais</a:t>
            </a:r>
            <a:r>
              <a:rPr lang="es-CL" dirty="0"/>
              <a:t> = VIETNAM, mascota = CONDOR</a:t>
            </a:r>
          </a:p>
          <a:p>
            <a:endParaRPr lang="es-CL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1135380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pais ==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"CHILE"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mascota ==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"huemul"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mascota ==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"condor"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"Te gusta el rodeo??"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CL" altLang="es-C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Llamada rectangular 4"/>
          <p:cNvSpPr/>
          <p:nvPr/>
        </p:nvSpPr>
        <p:spPr>
          <a:xfrm>
            <a:off x="8013700" y="4546600"/>
            <a:ext cx="2095500" cy="1041400"/>
          </a:xfrm>
          <a:prstGeom prst="wedgeRectCallout">
            <a:avLst>
              <a:gd name="adj1" fmla="val -101439"/>
              <a:gd name="adj2" fmla="val 198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Y qué pasa con este caso?</a:t>
            </a:r>
          </a:p>
        </p:txBody>
      </p:sp>
    </p:spTree>
    <p:extLst>
      <p:ext uri="{BB962C8B-B14F-4D97-AF65-F5344CB8AC3E}">
        <p14:creationId xmlns:p14="http://schemas.microsoft.com/office/powerpoint/2010/main" val="19764773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¿Te acuerdas haber aprendido el orden de las operaciones matemáticas en la escuela?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8 + 5 * 2 = ?</a:t>
            </a:r>
          </a:p>
          <a:p>
            <a:r>
              <a:rPr lang="es-CL" dirty="0"/>
              <a:t>La multiplicación y la división se realizan antes de la suma y la resta</a:t>
            </a:r>
          </a:p>
          <a:p>
            <a:r>
              <a:rPr lang="es-CL" dirty="0"/>
              <a:t>8 + 5 * 2 = 18</a:t>
            </a:r>
          </a:p>
        </p:txBody>
      </p:sp>
    </p:spTree>
    <p:extLst>
      <p:ext uri="{BB962C8B-B14F-4D97-AF65-F5344CB8AC3E}">
        <p14:creationId xmlns:p14="http://schemas.microsoft.com/office/powerpoint/2010/main" val="47259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Hay un orden de evaluación para los AND/OR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El AND se evalúa primero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556302"/>
            <a:ext cx="1139927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pais ==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"CHILE"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mascota ==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"huemul"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mascota ==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"condor"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"Te gusta el rodeo??"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CL" altLang="es-C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336964" y="2604074"/>
            <a:ext cx="6765636" cy="405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/>
          <p:cNvSpPr/>
          <p:nvPr/>
        </p:nvSpPr>
        <p:spPr>
          <a:xfrm>
            <a:off x="8601364" y="2604073"/>
            <a:ext cx="3501736" cy="405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30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 matemáticas, ¿cómo especificamos que queremos sumar antes que multiplicar?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Usando paréntesis!</a:t>
            </a:r>
          </a:p>
          <a:p>
            <a:r>
              <a:rPr lang="es-CL" dirty="0"/>
              <a:t>(8+5)*2 = 26</a:t>
            </a:r>
          </a:p>
        </p:txBody>
      </p:sp>
    </p:spTree>
    <p:extLst>
      <p:ext uri="{BB962C8B-B14F-4D97-AF65-F5344CB8AC3E}">
        <p14:creationId xmlns:p14="http://schemas.microsoft.com/office/powerpoint/2010/main" val="213161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Puedes usar diferentes símbolos para comprobar diferentes condiciones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847132"/>
            <a:ext cx="8170827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 es igual a             </a:t>
            </a:r>
            <a:r>
              <a:rPr kumimoji="0" 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respuesta == </a:t>
            </a:r>
            <a:r>
              <a:rPr kumimoji="0" 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"si"</a:t>
            </a:r>
            <a:r>
              <a:rPr kumimoji="0" 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!= no es igual a          </a:t>
            </a:r>
            <a:r>
              <a:rPr kumimoji="0" 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respuesta != </a:t>
            </a:r>
            <a:r>
              <a:rPr kumimoji="0" 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"no"</a:t>
            </a:r>
            <a:r>
              <a:rPr kumimoji="0" 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es menor que            </a:t>
            </a:r>
            <a:r>
              <a:rPr kumimoji="0" 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&lt; </a:t>
            </a:r>
            <a:r>
              <a:rPr kumimoji="0" 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kumimoji="0" 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es mayor que            </a:t>
            </a:r>
            <a:r>
              <a:rPr kumimoji="0" 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&gt; </a:t>
            </a:r>
            <a:r>
              <a:rPr kumimoji="0" 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kumimoji="0" 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&lt;= es menor o igual que   </a:t>
            </a:r>
            <a:r>
              <a:rPr kumimoji="0" 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&lt;= </a:t>
            </a:r>
            <a:r>
              <a:rPr kumimoji="0" 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kumimoji="0" 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&gt;= es mayor o igual que   </a:t>
            </a:r>
            <a:r>
              <a:rPr kumimoji="0" 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&gt;= </a:t>
            </a:r>
            <a:r>
              <a:rPr kumimoji="0" 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kumimoji="0" 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kumimoji="0" lang="es-C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9794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Podemos usar paréntesis para ejecutar el OR antes que el AND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069"/>
            <a:ext cx="10515600" cy="2525893"/>
          </a:xfrm>
        </p:spPr>
        <p:txBody>
          <a:bodyPr/>
          <a:lstStyle/>
          <a:p>
            <a:r>
              <a:rPr lang="es-CL" dirty="0"/>
              <a:t>En caso de duda, agrega paréntesis siempre que combines OR y AND</a:t>
            </a:r>
          </a:p>
          <a:p>
            <a:r>
              <a:rPr lang="es-CL" dirty="0"/>
              <a:t>Pueden parecer redundantes, pero ayudarán a que el resto pueda entender tu código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070714"/>
            <a:ext cx="851066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"CHILE"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(mascota ==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"huemul"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mascota ==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condor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"Te gusta el rodeo??"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8548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Sentencias anidadas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58891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 veces tenemos muchas condiciones, pero usar solamente OR y AND no funciona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Trata de pensar cómo escribir esto en código:</a:t>
            </a:r>
          </a:p>
          <a:p>
            <a:r>
              <a:rPr lang="es-CL" dirty="0"/>
              <a:t>Si es lunes, anda a ver si hay café recién hecho. Si no hay café fresco, anda a la cafetería más cercana</a:t>
            </a:r>
          </a:p>
          <a:p>
            <a:r>
              <a:rPr lang="es-CL" dirty="0"/>
              <a:t>En esta situación, tienes que </a:t>
            </a:r>
            <a:r>
              <a:rPr lang="es-CL" dirty="0" err="1"/>
              <a:t>checkear</a:t>
            </a:r>
            <a:r>
              <a:rPr lang="es-CL" dirty="0"/>
              <a:t> una condición, y si es verdadera, hay que </a:t>
            </a:r>
            <a:r>
              <a:rPr lang="es-CL" dirty="0" err="1"/>
              <a:t>checkear</a:t>
            </a:r>
            <a:r>
              <a:rPr lang="es-CL" dirty="0"/>
              <a:t> otra condición</a:t>
            </a:r>
          </a:p>
        </p:txBody>
      </p:sp>
    </p:spTree>
    <p:extLst>
      <p:ext uri="{BB962C8B-B14F-4D97-AF65-F5344CB8AC3E}">
        <p14:creationId xmlns:p14="http://schemas.microsoft.com/office/powerpoint/2010/main" val="129602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Puedes meter un IF dentro de otro IF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502877"/>
            <a:ext cx="9190336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esLunes =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hayCafeFresco =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esLunes: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el siguiente IF está anidado, así que solamante</a:t>
            </a:r>
            <a:b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# se ejecutará si el IF anterior es verdadero</a:t>
            </a:r>
            <a:b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hayCafeFresco: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"voy a comprar café"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"No me gustan los lunes"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"Ahora, empezamos a trabajar"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CL" altLang="es-C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58100" y="4343399"/>
            <a:ext cx="4419600" cy="2341563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Tienes que ser MUY cuidadoso de cómo </a:t>
            </a:r>
            <a:r>
              <a:rPr lang="es-CL" dirty="0" err="1"/>
              <a:t>identaste</a:t>
            </a:r>
            <a:r>
              <a:rPr lang="es-CL" dirty="0"/>
              <a:t> el código, ya que esto determina cuál código va con cuál sentencia IF</a:t>
            </a:r>
          </a:p>
        </p:txBody>
      </p:sp>
    </p:spTree>
    <p:extLst>
      <p:ext uri="{BB962C8B-B14F-4D97-AF65-F5344CB8AC3E}">
        <p14:creationId xmlns:p14="http://schemas.microsoft.com/office/powerpoint/2010/main" val="251044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b="1" dirty="0"/>
              <a:t>Ejercicio: Calcula el total a cobrar al hacer una compra de una tienda online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r>
              <a:rPr lang="es-CL" dirty="0"/>
              <a:t>Pregúntale al usuario cuál es el total de la compra, y desde qué país está comprando</a:t>
            </a:r>
          </a:p>
          <a:p>
            <a:r>
              <a:rPr lang="es-CL" dirty="0"/>
              <a:t>Si el usuario es de Canadá, pregúntale su provincia</a:t>
            </a:r>
          </a:p>
          <a:p>
            <a:r>
              <a:rPr lang="es-CL" dirty="0"/>
              <a:t>Si el usuario no es de Canadá, no le cobres ningún impuesto</a:t>
            </a:r>
          </a:p>
          <a:p>
            <a:r>
              <a:rPr lang="es-CL" dirty="0"/>
              <a:t>Si la orden es de Canadá, cóbrale un impuesto de acuerdo a la provincia:</a:t>
            </a:r>
          </a:p>
          <a:p>
            <a:pPr lvl="1"/>
            <a:r>
              <a:rPr lang="es-CL" dirty="0"/>
              <a:t>Alberta: agrégale 5%</a:t>
            </a:r>
          </a:p>
          <a:p>
            <a:pPr lvl="1"/>
            <a:r>
              <a:rPr lang="es-CL" dirty="0"/>
              <a:t>Ontario, </a:t>
            </a:r>
            <a:r>
              <a:rPr lang="es-CL" dirty="0" err="1"/>
              <a:t>NewBrunswick</a:t>
            </a:r>
            <a:r>
              <a:rPr lang="es-CL" dirty="0"/>
              <a:t>, </a:t>
            </a:r>
            <a:r>
              <a:rPr lang="es-CL" dirty="0" err="1"/>
              <a:t>NovaScotia</a:t>
            </a:r>
            <a:r>
              <a:rPr lang="es-CL" dirty="0"/>
              <a:t>: agrégale 13% </a:t>
            </a:r>
          </a:p>
          <a:p>
            <a:pPr lvl="1"/>
            <a:r>
              <a:rPr lang="es-CL" dirty="0"/>
              <a:t>Otras provincias: agrega 6%</a:t>
            </a:r>
          </a:p>
          <a:p>
            <a:r>
              <a:rPr lang="es-CL" dirty="0"/>
              <a:t>Infórmale al usuario cual es el monto de la venta, el monto en impuestos, y el monto total que debe pagar</a:t>
            </a:r>
          </a:p>
          <a:p>
            <a:r>
              <a:rPr lang="es-ES" dirty="0"/>
              <a:t>Despídete del usuario de acuerdo al país que indicó en el primer punto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525554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¿Lo pensaste bien?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/>
              <a:t>¿Qué necesitas probar para asegurarte que tu código funciona correctamente?</a:t>
            </a:r>
          </a:p>
          <a:p>
            <a:pPr lvl="1"/>
            <a:r>
              <a:rPr lang="es-CL" dirty="0"/>
              <a:t>Alguien que no es de Canadá (sin impuesto)</a:t>
            </a:r>
          </a:p>
          <a:p>
            <a:pPr lvl="1"/>
            <a:r>
              <a:rPr lang="es-CL" dirty="0"/>
              <a:t>Alguien que es de Canadá, Alberta (impuesto de 5%)</a:t>
            </a:r>
          </a:p>
          <a:p>
            <a:pPr lvl="1"/>
            <a:r>
              <a:rPr lang="es-CL" dirty="0"/>
              <a:t>Alguien que es de Canadá, Ontario (impuesto de 13%)</a:t>
            </a:r>
          </a:p>
          <a:p>
            <a:pPr lvl="1"/>
            <a:r>
              <a:rPr lang="es-CL" dirty="0"/>
              <a:t>Alguien que es de Canadá, pero de una provincia diferente (impuesto de 6%)</a:t>
            </a:r>
          </a:p>
          <a:p>
            <a:r>
              <a:rPr lang="es-ES" dirty="0"/>
              <a:t>Acuérdate que pueden ingresar los nombres del país y provincia en mayúsculas, minúsculas o en cualquier combinación</a:t>
            </a:r>
          </a:p>
          <a:p>
            <a:endParaRPr lang="es-ES" dirty="0"/>
          </a:p>
          <a:p>
            <a:r>
              <a:rPr lang="es-ES" dirty="0"/>
              <a:t>Debe ser resuelto en parejas</a:t>
            </a:r>
          </a:p>
          <a:p>
            <a:r>
              <a:rPr lang="es-ES" dirty="0"/>
              <a:t>Sube tu solución al </a:t>
            </a:r>
            <a:r>
              <a:rPr lang="es-ES" dirty="0" err="1"/>
              <a:t>Educ</a:t>
            </a:r>
            <a:r>
              <a:rPr lang="es-ES" dirty="0"/>
              <a:t>@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59752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Felicitaciones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Puedes escribir código que resuelve problemas que requieren tomar decisiones complejas</a:t>
            </a:r>
          </a:p>
        </p:txBody>
      </p:sp>
    </p:spTree>
    <p:extLst>
      <p:ext uri="{BB962C8B-B14F-4D97-AF65-F5344CB8AC3E}">
        <p14:creationId xmlns:p14="http://schemas.microsoft.com/office/powerpoint/2010/main" val="41139428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9850"/>
            <a:ext cx="8621389" cy="1325563"/>
          </a:xfrm>
        </p:spPr>
        <p:txBody>
          <a:bodyPr/>
          <a:lstStyle/>
          <a:p>
            <a:r>
              <a:rPr lang="es-CL" b="1" dirty="0">
                <a:solidFill>
                  <a:schemeClr val="tx1"/>
                </a:solidFill>
              </a:rPr>
              <a:t>Desafío 4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47774"/>
            <a:ext cx="10515600" cy="55149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tx1"/>
                </a:solidFill>
              </a:rPr>
              <a:t>Construye un programa en Python que: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dirty="0">
                <a:solidFill>
                  <a:schemeClr val="tx1"/>
                </a:solidFill>
              </a:rPr>
              <a:t>Le solicite al usuario el radio de un círculo, luego en base a un menú calcular y desplegar lo siguiente: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s-ES" dirty="0">
                <a:solidFill>
                  <a:schemeClr val="tx1"/>
                </a:solidFill>
              </a:rPr>
              <a:t>Calcular el diámetro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s-ES" dirty="0">
                <a:solidFill>
                  <a:schemeClr val="tx1"/>
                </a:solidFill>
              </a:rPr>
              <a:t>Calcular el perímetro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s-ES" dirty="0">
                <a:solidFill>
                  <a:schemeClr val="tx1"/>
                </a:solidFill>
              </a:rPr>
              <a:t>Calcular el área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endParaRPr lang="es-E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FF0000"/>
                </a:solidFill>
              </a:rPr>
              <a:t>Ejemplo</a:t>
            </a:r>
            <a:r>
              <a:rPr lang="es-ES" dirty="0">
                <a:solidFill>
                  <a:schemeClr val="tx1"/>
                </a:solidFill>
              </a:rPr>
              <a:t>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chemeClr val="tx1"/>
                </a:solidFill>
              </a:rPr>
              <a:t>El usuario ingresa el valor “20” y luego </a:t>
            </a:r>
            <a:r>
              <a:rPr lang="es-ES" u="sng" dirty="0">
                <a:solidFill>
                  <a:srgbClr val="FF0000"/>
                </a:solidFill>
              </a:rPr>
              <a:t>escoge la opción</a:t>
            </a:r>
            <a:r>
              <a:rPr lang="es-ES" dirty="0">
                <a:solidFill>
                  <a:schemeClr val="tx1"/>
                </a:solidFill>
              </a:rPr>
              <a:t> ‘c’ ,entonces, el programa debería desplegar el </a:t>
            </a:r>
            <a:r>
              <a:rPr lang="es-ES" b="1" dirty="0">
                <a:solidFill>
                  <a:schemeClr val="tx1"/>
                </a:solidFill>
              </a:rPr>
              <a:t>área del círculo. </a:t>
            </a:r>
            <a:r>
              <a:rPr lang="es-ES" dirty="0">
                <a:solidFill>
                  <a:schemeClr val="tx1"/>
                </a:solidFill>
              </a:rPr>
              <a:t>Si el usuario ingresa una opción incorrecta el programa debe indicar “error, opción no existe”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b="1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B050"/>
                </a:solidFill>
              </a:rPr>
              <a:t>Importante:</a:t>
            </a:r>
            <a:r>
              <a:rPr lang="es-CL" b="1" dirty="0">
                <a:solidFill>
                  <a:srgbClr val="00B050"/>
                </a:solidFill>
              </a:rPr>
              <a:t> considera el valor de PI como 3,1416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chemeClr val="tx1"/>
                </a:solidFill>
              </a:rPr>
              <a:t>Las fórmulas para calcular el valor del diámetro, perímetro y área de un círculo fueron aprendidas en la enseñanza media (secundaria) o en Cálculo I en la Universidad.</a:t>
            </a:r>
          </a:p>
        </p:txBody>
      </p:sp>
    </p:spTree>
    <p:extLst>
      <p:ext uri="{BB962C8B-B14F-4D97-AF65-F5344CB8AC3E}">
        <p14:creationId xmlns:p14="http://schemas.microsoft.com/office/powerpoint/2010/main" val="30749909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9850"/>
            <a:ext cx="8621389" cy="1325563"/>
          </a:xfrm>
        </p:spPr>
        <p:txBody>
          <a:bodyPr/>
          <a:lstStyle/>
          <a:p>
            <a:r>
              <a:rPr lang="es-CL" b="1" dirty="0">
                <a:solidFill>
                  <a:schemeClr val="tx1"/>
                </a:solidFill>
              </a:rPr>
              <a:t>Desafío 4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38200" y="2686050"/>
            <a:ext cx="10286999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47774"/>
            <a:ext cx="10515600" cy="5514975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s-ES" b="1" dirty="0">
                <a:solidFill>
                  <a:schemeClr val="tx1"/>
                </a:solidFill>
              </a:rPr>
              <a:t>Debe ser resuelto de manera </a:t>
            </a:r>
            <a:r>
              <a:rPr lang="es-ES" sz="4400" b="1" u="sng" dirty="0">
                <a:solidFill>
                  <a:srgbClr val="FF0000"/>
                </a:solidFill>
              </a:rPr>
              <a:t>INDIVIDUAL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s-ES" b="1" dirty="0">
                <a:solidFill>
                  <a:schemeClr val="tx1"/>
                </a:solidFill>
              </a:rPr>
              <a:t>Fecha de entrega: lunes 1 de mayo vía </a:t>
            </a:r>
            <a:r>
              <a:rPr lang="es-ES" b="1" dirty="0" err="1">
                <a:solidFill>
                  <a:schemeClr val="tx1"/>
                </a:solidFill>
              </a:rPr>
              <a:t>Educ</a:t>
            </a:r>
            <a:r>
              <a:rPr lang="es-ES" b="1" dirty="0">
                <a:solidFill>
                  <a:schemeClr val="tx1"/>
                </a:solidFill>
              </a:rPr>
              <a:t>@ hasta las 23:59 horas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s-ES" b="1" dirty="0">
                <a:solidFill>
                  <a:srgbClr val="00B050"/>
                </a:solidFill>
              </a:rPr>
              <a:t>Se descuenta 1 punto (10 décimas) por cada hora de atraso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s-ES" b="1" dirty="0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chemeClr val="tx1"/>
                </a:solidFill>
              </a:rPr>
              <a:t>¡IMPORTANTE!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s-ES" b="1" dirty="0">
                <a:solidFill>
                  <a:schemeClr val="tx1"/>
                </a:solidFill>
              </a:rPr>
              <a:t>La </a:t>
            </a:r>
            <a:r>
              <a:rPr lang="es-ES" b="1" u="sng" dirty="0">
                <a:solidFill>
                  <a:srgbClr val="FF0000"/>
                </a:solidFill>
              </a:rPr>
              <a:t>COPIA o PLAGIO del desafío</a:t>
            </a:r>
            <a:r>
              <a:rPr lang="es-ES" b="1" dirty="0">
                <a:solidFill>
                  <a:schemeClr val="tx1"/>
                </a:solidFill>
              </a:rPr>
              <a:t> supone la reprobación automática del curso y la ejecución de un sumario interno que podría provocar la expulsión de la carrera o el congelamiento del semestre.</a:t>
            </a: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2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Las sentencias </a:t>
            </a:r>
            <a:r>
              <a:rPr lang="es-CL" dirty="0" err="1"/>
              <a:t>if</a:t>
            </a:r>
            <a:r>
              <a:rPr lang="es-CL" dirty="0"/>
              <a:t> (si)	permiten especificar código que se ejecuta solo si una condición es verdadera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457699"/>
            <a:ext cx="10515600" cy="1809751"/>
          </a:xfrm>
        </p:spPr>
        <p:txBody>
          <a:bodyPr/>
          <a:lstStyle/>
          <a:p>
            <a:pPr marL="0" indent="0" algn="ctr">
              <a:buNone/>
            </a:pPr>
            <a:r>
              <a:rPr lang="es-CL" dirty="0"/>
              <a:t>¿Importa que el primer </a:t>
            </a:r>
            <a:r>
              <a:rPr lang="es-CL" sz="24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dirty="0"/>
              <a:t>esté </a:t>
            </a:r>
            <a:r>
              <a:rPr lang="es-CL" dirty="0" err="1"/>
              <a:t>indentado</a:t>
            </a:r>
            <a:r>
              <a:rPr lang="es-CL" dirty="0"/>
              <a:t>?</a:t>
            </a:r>
          </a:p>
          <a:p>
            <a:pPr marL="0" indent="0" algn="ctr">
              <a:buNone/>
            </a:pPr>
            <a:r>
              <a:rPr lang="es-CL" dirty="0"/>
              <a:t>SÍ, el código </a:t>
            </a:r>
            <a:r>
              <a:rPr lang="es-CL" dirty="0" err="1"/>
              <a:t>indentado</a:t>
            </a:r>
            <a:r>
              <a:rPr lang="es-CL" dirty="0"/>
              <a:t> solo se ejecuta si la condición es verdadera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1711969"/>
            <a:ext cx="834074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answer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"¿Le gustaría el envío </a:t>
            </a:r>
            <a:r>
              <a:rPr kumimoji="0" 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express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answer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"si"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"Eso será $1.000 extra"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"Ten un buen día"</a:t>
            </a:r>
            <a:r>
              <a:rPr kumimoji="0" 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838200" y="2503942"/>
            <a:ext cx="711200" cy="4191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103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Trabajo práctico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Sentencias </a:t>
            </a:r>
            <a:r>
              <a:rPr lang="es-CL" dirty="0" err="1"/>
              <a:t>If</a:t>
            </a:r>
            <a:r>
              <a:rPr lang="es-CL" dirty="0"/>
              <a:t> y un cajero automático</a:t>
            </a:r>
          </a:p>
        </p:txBody>
      </p:sp>
    </p:spTree>
    <p:extLst>
      <p:ext uri="{BB962C8B-B14F-4D97-AF65-F5344CB8AC3E}">
        <p14:creationId xmlns:p14="http://schemas.microsoft.com/office/powerpoint/2010/main" val="202946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Imaginemos un cajero automático simple…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0" y="610136"/>
            <a:ext cx="10033000" cy="62478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Esto representa el monto actual en la cuenta corriente</a:t>
            </a:r>
            <a:br>
              <a:rPr kumimoji="0" lang="es-CL" altLang="es-CL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totalEnLaCuenta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"Bienvenido al cajero automático"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"Balance inicial:"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totalEnLaCuenta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"Vamos a tratar de retirar 5000"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monto = 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5000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monto &gt; 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totalEnLaCuenta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"Lo siento, no puedes retirar tanto dinero"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monto &lt;= 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totalEnLaCuenta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"El retiro fue aceptado"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"Balance final:"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totalEnLaCuenta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CL" altLang="es-C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51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Clase0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e07" id="{B134C9E2-8EB5-4A44-8F9C-6CB57CA324FA}" vid="{9A572733-96A5-4339-9022-CC5732F0697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Clase07</Template>
  <TotalTime>12753</TotalTime>
  <Words>2504</Words>
  <Application>Microsoft Office PowerPoint</Application>
  <PresentationFormat>Panorámica</PresentationFormat>
  <Paragraphs>279</Paragraphs>
  <Slides>68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68</vt:i4>
      </vt:variant>
    </vt:vector>
  </HeadingPairs>
  <TitlesOfParts>
    <vt:vector size="74" baseType="lpstr">
      <vt:lpstr>Arial</vt:lpstr>
      <vt:lpstr>Calibri</vt:lpstr>
      <vt:lpstr>Calibri Light</vt:lpstr>
      <vt:lpstr>Consolas</vt:lpstr>
      <vt:lpstr>Courier New</vt:lpstr>
      <vt:lpstr>Clase07</vt:lpstr>
      <vt:lpstr>Tomando decisiones con código</vt:lpstr>
      <vt:lpstr>Todos los días nos enfrentamos a decisiones</vt:lpstr>
      <vt:lpstr>La decisión depende de diferentes condiciones</vt:lpstr>
      <vt:lpstr>Si tu código resuelve problemas, tiene que tomar decisiones también</vt:lpstr>
      <vt:lpstr>Las sentencias if (si) permiten especificar código que se ejecuta solo si una condición es verdadera</vt:lpstr>
      <vt:lpstr>Puedes usar diferentes símbolos para comprobar diferentes condiciones</vt:lpstr>
      <vt:lpstr>Las sentencias if (si) permiten especificar código que se ejecuta solo si una condición es verdadera</vt:lpstr>
      <vt:lpstr>Trabajo práctico</vt:lpstr>
      <vt:lpstr>Imaginemos un cajero automático simple…</vt:lpstr>
      <vt:lpstr>Si trato de sacar un monto mayor que el balance inicial:</vt:lpstr>
      <vt:lpstr>Si trato de sacar un monto menor o igual al balance inicial</vt:lpstr>
      <vt:lpstr>Presentación de PowerPoint</vt:lpstr>
      <vt:lpstr>¿Qué pasa si te equivocas?</vt:lpstr>
      <vt:lpstr>Sentencias If del mundo real</vt:lpstr>
      <vt:lpstr>Casi todas las sentencias if pueden ser escritas de dos maneras</vt:lpstr>
      <vt:lpstr>Escribiendo como lo harías tú</vt:lpstr>
      <vt:lpstr>¿Qué pasaría si en vez de escribir “si” escribimos “SI” o “Sí”?</vt:lpstr>
      <vt:lpstr>¿Hay alguna forma de cambiar un string de mayúsculas a minúsculas?</vt:lpstr>
      <vt:lpstr>¿Qué pasa si usamos sentencias if con números?</vt:lpstr>
      <vt:lpstr>Trabajo práctico</vt:lpstr>
      <vt:lpstr>Siempre debemos probar &gt;,&lt; y las condiciones de borde</vt:lpstr>
      <vt:lpstr>Trabajo práctico</vt:lpstr>
      <vt:lpstr>¿Cómo podríamos hacer que el usuario ingrese la cantidad a depositar?</vt:lpstr>
      <vt:lpstr>¿Cómo podríamos hacer que el usuario ingrese la cantidad a depositar?</vt:lpstr>
      <vt:lpstr>Ramificando</vt:lpstr>
      <vt:lpstr>¿Qué pasaría si el regalo para compras de más de 100 es un microondas y de menos es un tazón? </vt:lpstr>
      <vt:lpstr>Puedes usar variables booleanas para recordar si una condición es verdadera o falsa</vt:lpstr>
      <vt:lpstr>¿Por qué el código falla cuando ingresamos un valor menor a 100?</vt:lpstr>
      <vt:lpstr>Siempre es una buena idea definir las variables al inicio</vt:lpstr>
      <vt:lpstr>¿No estaremos complicando el código utilizando una variable Booleana?</vt:lpstr>
      <vt:lpstr>Ahora hay nuevas maneras de equivocarse. ¿Pueden encontrar 3?</vt:lpstr>
      <vt:lpstr>Ejercicio</vt:lpstr>
      <vt:lpstr>Felicitaciones</vt:lpstr>
      <vt:lpstr>Tomando decisiones complejas con código</vt:lpstr>
      <vt:lpstr>A veces son muchas las condiciones que afectan el resultado de una decisión</vt:lpstr>
      <vt:lpstr>Si, Entonces, En caso contrario</vt:lpstr>
      <vt:lpstr>Si estás en Canadá, di “hello”; si estás en Alemania “guten tag”; si estás en Francia “bonjour”</vt:lpstr>
      <vt:lpstr>“elif” permite verificar diferentes valores</vt:lpstr>
      <vt:lpstr>¿Qué pasa si alguien ingresa JAPÓN o CHILE?</vt:lpstr>
      <vt:lpstr>Saludando en distintos idiomas</vt:lpstr>
      <vt:lpstr>Hagamos que funcione</vt:lpstr>
      <vt:lpstr>Hace un rato dijimos…</vt:lpstr>
      <vt:lpstr>Apliquemos lo mismo ahora</vt:lpstr>
      <vt:lpstr>Faltaba un pequeño detalle…</vt:lpstr>
      <vt:lpstr>¿Se te ocurre otra forma de lograr lo mismo?</vt:lpstr>
      <vt:lpstr>Combinando condiciones</vt:lpstr>
      <vt:lpstr>Si gano la lotería, y el premio es más de 100 millones, me retiro a una vida de lujos y viajes</vt:lpstr>
      <vt:lpstr>Cuando usas AND estás diciendo que todas las condiciones deben ser verdaderas</vt:lpstr>
      <vt:lpstr>El And sólo se evalúa como True si ambas condiciones son True</vt:lpstr>
      <vt:lpstr>Estas son todas las posibles combinaciones</vt:lpstr>
      <vt:lpstr>A veces, queremos hacer cosas si cualquiera de las condiciones es verdadera</vt:lpstr>
      <vt:lpstr>Cuando usas OR estás diciendo que quieres hacer algo si cualquiera de las condiciones es verdadera</vt:lpstr>
      <vt:lpstr>El OR se evalúa como True si cualquiera de las condiciones es True</vt:lpstr>
      <vt:lpstr>Estas son todas las posibles combinaciones</vt:lpstr>
      <vt:lpstr>Puedes combinar múltiples AND y OR en una misma sentencia IF</vt:lpstr>
      <vt:lpstr>Puedes combinar AND/OR en una misma sentencia</vt:lpstr>
      <vt:lpstr>¿Te acuerdas haber aprendido el orden de las operaciones matemáticas en la escuela?</vt:lpstr>
      <vt:lpstr>Hay un orden de evaluación para los AND/OR</vt:lpstr>
      <vt:lpstr>En matemáticas, ¿cómo especificamos que queremos sumar antes que multiplicar?</vt:lpstr>
      <vt:lpstr>Podemos usar paréntesis para ejecutar el OR antes que el AND</vt:lpstr>
      <vt:lpstr>Sentencias anidadas</vt:lpstr>
      <vt:lpstr>A veces tenemos muchas condiciones, pero usar solamente OR y AND no funciona</vt:lpstr>
      <vt:lpstr>Puedes meter un IF dentro de otro IF</vt:lpstr>
      <vt:lpstr>Ejercicio: Calcula el total a cobrar al hacer una compra de una tienda online</vt:lpstr>
      <vt:lpstr>¿Lo pensaste bien?</vt:lpstr>
      <vt:lpstr>Felicitaciones</vt:lpstr>
      <vt:lpstr>Desafío 4</vt:lpstr>
      <vt:lpstr>Desafío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Construcción de programas para resolución de problemas de ingeniería y procesamiento de información</dc:title>
  <dc:creator>Eric</dc:creator>
  <cp:lastModifiedBy>Ítalo Donoso</cp:lastModifiedBy>
  <cp:revision>250</cp:revision>
  <dcterms:created xsi:type="dcterms:W3CDTF">2016-01-08T18:59:34Z</dcterms:created>
  <dcterms:modified xsi:type="dcterms:W3CDTF">2017-04-23T21:07:49Z</dcterms:modified>
</cp:coreProperties>
</file>