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9"/>
  </p:notesMasterIdLst>
  <p:sldIdLst>
    <p:sldId id="487" r:id="rId2"/>
    <p:sldId id="488" r:id="rId3"/>
    <p:sldId id="490" r:id="rId4"/>
    <p:sldId id="489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500" r:id="rId14"/>
    <p:sldId id="503" r:id="rId15"/>
    <p:sldId id="501" r:id="rId16"/>
    <p:sldId id="499" r:id="rId17"/>
    <p:sldId id="504" r:id="rId18"/>
    <p:sldId id="505" r:id="rId19"/>
    <p:sldId id="506" r:id="rId20"/>
    <p:sldId id="507" r:id="rId21"/>
    <p:sldId id="514" r:id="rId22"/>
    <p:sldId id="508" r:id="rId23"/>
    <p:sldId id="509" r:id="rId24"/>
    <p:sldId id="510" r:id="rId25"/>
    <p:sldId id="511" r:id="rId26"/>
    <p:sldId id="512" r:id="rId27"/>
    <p:sldId id="515" r:id="rId28"/>
    <p:sldId id="516" r:id="rId29"/>
    <p:sldId id="517" r:id="rId30"/>
    <p:sldId id="518" r:id="rId31"/>
    <p:sldId id="519" r:id="rId32"/>
    <p:sldId id="513" r:id="rId33"/>
    <p:sldId id="586" r:id="rId34"/>
    <p:sldId id="521" r:id="rId35"/>
    <p:sldId id="522" r:id="rId36"/>
    <p:sldId id="587" r:id="rId37"/>
    <p:sldId id="588" r:id="rId38"/>
    <p:sldId id="523" r:id="rId39"/>
    <p:sldId id="589" r:id="rId40"/>
    <p:sldId id="525" r:id="rId41"/>
    <p:sldId id="526" r:id="rId42"/>
    <p:sldId id="527" r:id="rId43"/>
    <p:sldId id="528" r:id="rId44"/>
    <p:sldId id="529" r:id="rId45"/>
    <p:sldId id="530" r:id="rId46"/>
    <p:sldId id="531" r:id="rId47"/>
    <p:sldId id="532" r:id="rId48"/>
    <p:sldId id="533" r:id="rId49"/>
    <p:sldId id="535" r:id="rId50"/>
    <p:sldId id="536" r:id="rId51"/>
    <p:sldId id="537" r:id="rId52"/>
    <p:sldId id="538" r:id="rId53"/>
    <p:sldId id="539" r:id="rId54"/>
    <p:sldId id="540" r:id="rId55"/>
    <p:sldId id="541" r:id="rId56"/>
    <p:sldId id="544" r:id="rId57"/>
    <p:sldId id="590" r:id="rId5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lase 09. Repitiendo2" id="{3B33FB04-ED77-4318-BEEA-9FEC124B1021}">
          <p14:sldIdLst>
            <p14:sldId id="487"/>
            <p14:sldId id="488"/>
            <p14:sldId id="490"/>
            <p14:sldId id="489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500"/>
            <p14:sldId id="503"/>
            <p14:sldId id="501"/>
            <p14:sldId id="499"/>
            <p14:sldId id="504"/>
            <p14:sldId id="505"/>
          </p14:sldIdLst>
        </p14:section>
        <p14:section name="CLase 10. Recordando Listas" id="{2DBDA128-A105-4A31-8758-7CFB5618E0E8}">
          <p14:sldIdLst>
            <p14:sldId id="506"/>
            <p14:sldId id="507"/>
            <p14:sldId id="514"/>
            <p14:sldId id="508"/>
            <p14:sldId id="509"/>
            <p14:sldId id="510"/>
            <p14:sldId id="511"/>
            <p14:sldId id="512"/>
            <p14:sldId id="515"/>
            <p14:sldId id="516"/>
            <p14:sldId id="517"/>
            <p14:sldId id="518"/>
            <p14:sldId id="519"/>
            <p14:sldId id="513"/>
            <p14:sldId id="586"/>
            <p14:sldId id="521"/>
            <p14:sldId id="522"/>
            <p14:sldId id="587"/>
            <p14:sldId id="588"/>
            <p14:sldId id="523"/>
            <p14:sldId id="589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5"/>
            <p14:sldId id="536"/>
            <p14:sldId id="537"/>
            <p14:sldId id="538"/>
            <p14:sldId id="539"/>
            <p14:sldId id="540"/>
            <p14:sldId id="541"/>
            <p14:sldId id="544"/>
            <p14:sldId id="5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3743" autoAdjust="0"/>
  </p:normalViewPr>
  <p:slideViewPr>
    <p:cSldViewPr snapToGrid="0">
      <p:cViewPr varScale="1">
        <p:scale>
          <a:sx n="114" d="100"/>
          <a:sy n="114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324E-2B8D-4A2E-8EA7-68947676F79E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BF677-24B1-43C7-A8F4-2E28226D08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93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 Clas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0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154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685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233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0248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802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09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5705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6269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43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295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1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elicitaciones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6187516" cy="2852737"/>
          </a:xfrm>
        </p:spPr>
        <p:txBody>
          <a:bodyPr anchor="b"/>
          <a:lstStyle>
            <a:lvl1pPr>
              <a:defRPr sz="6000" b="1">
                <a:solidFill>
                  <a:srgbClr val="FFFF00"/>
                </a:solidFill>
              </a:defRPr>
            </a:lvl1pPr>
          </a:lstStyle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18751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39" y="1603913"/>
            <a:ext cx="3302510" cy="33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4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stración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7634"/>
            <a:ext cx="1792851" cy="19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4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safío"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2138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087" y="40085"/>
            <a:ext cx="2203861" cy="17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tacado"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213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JO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065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922" y="19050"/>
            <a:ext cx="1890027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3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ek Tip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23612" cy="1325563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812" y="1"/>
            <a:ext cx="1730188" cy="18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9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60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402D5-372F-4B19-991B-5E4EE36866D5}" type="datetimeFigureOut">
              <a:rPr lang="es-CL" smtClean="0"/>
              <a:t>08-05-2017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E8C9-ED94-483E-BAE0-411A262E59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31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6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Repitiendo cosas hasta que finalizan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while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335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¿Cuántas líneas dibujará este ciclo?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7448550" y="3247996"/>
            <a:ext cx="4629150" cy="140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Cuenta bien! Dibujará 5 líneas! No 4!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477246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 =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 &lt;=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turtle.forward(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turtle.right(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contador = contador +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turtle.exitonclick()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¿Cuántas líneas dibujará este ciclo?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7448550" y="3247996"/>
            <a:ext cx="4743450" cy="140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Cuenta bien! Dibujará 3 líneas! No 4!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4772460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 &lt;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contador = contador +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4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Problemas con los ciclos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186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¿Cuántas líneas dibujará este ciclo?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734175" y="1826389"/>
            <a:ext cx="4743450" cy="42529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¡Pregunta capciosa!</a:t>
            </a:r>
          </a:p>
          <a:p>
            <a:pPr marL="0" indent="0">
              <a:buNone/>
            </a:pPr>
            <a:r>
              <a:rPr lang="es-CL" dirty="0"/>
              <a:t>¡Este ciclo se ejecutará para siempre!</a:t>
            </a:r>
          </a:p>
          <a:p>
            <a:pPr marL="0" indent="0">
              <a:buNone/>
            </a:pPr>
            <a:r>
              <a:rPr lang="es-CL" dirty="0"/>
              <a:t>Fíjate que el valor de contador nunca se actualiza. ¿Cómo el contador va a ser mayor o igual a 3 alguna vez?</a:t>
            </a:r>
          </a:p>
          <a:p>
            <a:pPr marL="0" indent="0">
              <a:buNone/>
            </a:pPr>
            <a:r>
              <a:rPr lang="es-CL" dirty="0"/>
              <a:t>Este es lo que se llama un </a:t>
            </a:r>
            <a:r>
              <a:rPr lang="es-CL" b="1" dirty="0"/>
              <a:t>ciclo infinito</a:t>
            </a:r>
            <a:r>
              <a:rPr lang="es-CL" dirty="0"/>
              <a:t>, y  a veces obtenemos uno por error.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060019"/>
            <a:ext cx="4092787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 = </a:t>
            </a:r>
            <a:r>
              <a:rPr lang="es-CL" altLang="es-CL" sz="2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 &lt; </a:t>
            </a:r>
            <a:r>
              <a:rPr lang="es-CL" altLang="es-CL" sz="24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3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Cómo salir de un ciclo infinito (</a:t>
            </a:r>
            <a:r>
              <a:rPr lang="es-CL" dirty="0" err="1"/>
              <a:t>Spyder</a:t>
            </a:r>
            <a:r>
              <a:rPr lang="es-CL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" y="1586707"/>
            <a:ext cx="5367338" cy="36265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0" y="2855218"/>
            <a:ext cx="5334000" cy="3663758"/>
          </a:xfrm>
          <a:prstGeom prst="rect">
            <a:avLst/>
          </a:prstGeom>
        </p:spPr>
      </p:pic>
      <p:sp>
        <p:nvSpPr>
          <p:cNvPr id="7" name="Llamada rectangular 6"/>
          <p:cNvSpPr/>
          <p:nvPr/>
        </p:nvSpPr>
        <p:spPr>
          <a:xfrm>
            <a:off x="1954082" y="4744149"/>
            <a:ext cx="2510098" cy="1808957"/>
          </a:xfrm>
          <a:prstGeom prst="wedgeRectCallout">
            <a:avLst>
              <a:gd name="adj1" fmla="val -18394"/>
              <a:gd name="adj2" fmla="val -10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Haz </a:t>
            </a:r>
            <a:r>
              <a:rPr lang="es-CL" sz="2400" dirty="0" err="1"/>
              <a:t>click</a:t>
            </a:r>
            <a:r>
              <a:rPr lang="es-CL" sz="2400" dirty="0"/>
              <a:t> en la consola, y presiona CONTROL-C</a:t>
            </a:r>
          </a:p>
        </p:txBody>
      </p:sp>
    </p:spTree>
    <p:extLst>
      <p:ext uri="{BB962C8B-B14F-4D97-AF65-F5344CB8AC3E}">
        <p14:creationId xmlns:p14="http://schemas.microsoft.com/office/powerpoint/2010/main" val="345504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 más fácil cometer un error con un ciclo </a:t>
            </a:r>
            <a:r>
              <a:rPr lang="es-CL" dirty="0" err="1"/>
              <a:t>while</a:t>
            </a:r>
            <a:r>
              <a:rPr lang="es-CL" dirty="0"/>
              <a:t> que con un ciclo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Usa ciclos </a:t>
            </a:r>
            <a:r>
              <a:rPr lang="es-CL" dirty="0" err="1"/>
              <a:t>for</a:t>
            </a:r>
            <a:r>
              <a:rPr lang="es-CL" dirty="0"/>
              <a:t> siempre que puedas</a:t>
            </a:r>
          </a:p>
          <a:p>
            <a:r>
              <a:rPr lang="es-CL" dirty="0"/>
              <a:t>Pero no siempre vas a poder!</a:t>
            </a:r>
          </a:p>
        </p:txBody>
      </p:sp>
    </p:spTree>
    <p:extLst>
      <p:ext uri="{BB962C8B-B14F-4D97-AF65-F5344CB8AC3E}">
        <p14:creationId xmlns:p14="http://schemas.microsoft.com/office/powerpoint/2010/main" val="21325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 le tengas miedo al ciclo </a:t>
            </a:r>
            <a:r>
              <a:rPr lang="es-CL" dirty="0" err="1"/>
              <a:t>while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Hay problemas en que el ciclo </a:t>
            </a:r>
            <a:r>
              <a:rPr lang="es-CL" dirty="0" err="1"/>
              <a:t>while</a:t>
            </a:r>
            <a:r>
              <a:rPr lang="es-CL" dirty="0"/>
              <a:t> es la única solución</a:t>
            </a:r>
          </a:p>
          <a:p>
            <a:r>
              <a:rPr lang="es-CL" dirty="0"/>
              <a:t>Muchas veces se usan para leer datos (lee mientras existan datos para leer)</a:t>
            </a:r>
          </a:p>
        </p:txBody>
      </p:sp>
    </p:spTree>
    <p:extLst>
      <p:ext uri="{BB962C8B-B14F-4D97-AF65-F5344CB8AC3E}">
        <p14:creationId xmlns:p14="http://schemas.microsoft.com/office/powerpoint/2010/main" val="391998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¡A EJERCITAR!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Crear un programa de dibujo</a:t>
            </a:r>
          </a:p>
          <a:p>
            <a:r>
              <a:rPr lang="es-CL" dirty="0"/>
              <a:t>Haz que el usuario ingrese un color de lápiz, longitud de línea y un ángulo</a:t>
            </a:r>
          </a:p>
          <a:p>
            <a:r>
              <a:rPr lang="es-CL" dirty="0"/>
              <a:t>Usa la tortuga para dibujar una línea basado en las especificaciones que indicó el usuario</a:t>
            </a:r>
          </a:p>
          <a:p>
            <a:r>
              <a:rPr lang="es-CL" dirty="0"/>
              <a:t>Deja que el usuario especifique nuevas líneas para dibujar, hasta que se ingrese una longitud de línea 0 (cero)</a:t>
            </a:r>
          </a:p>
          <a:p>
            <a:r>
              <a:rPr lang="es-CL" dirty="0"/>
              <a:t>Cuando el usuario especifica una longitud de línea cero, detente</a:t>
            </a:r>
          </a:p>
        </p:txBody>
      </p:sp>
    </p:spTree>
    <p:extLst>
      <p:ext uri="{BB962C8B-B14F-4D97-AF65-F5344CB8AC3E}">
        <p14:creationId xmlns:p14="http://schemas.microsoft.com/office/powerpoint/2010/main" val="206286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Felicitaciones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Ahora puedes manejar problemas que requieran repetir la misma tarea y finalizar cuando se cumpla una condición específica</a:t>
            </a:r>
          </a:p>
        </p:txBody>
      </p:sp>
    </p:spTree>
    <p:extLst>
      <p:ext uri="{BB962C8B-B14F-4D97-AF65-F5344CB8AC3E}">
        <p14:creationId xmlns:p14="http://schemas.microsoft.com/office/powerpoint/2010/main" val="234837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Recordando listas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listas y listas</a:t>
            </a:r>
          </a:p>
        </p:txBody>
      </p:sp>
    </p:spTree>
    <p:extLst>
      <p:ext uri="{BB962C8B-B14F-4D97-AF65-F5344CB8AC3E}">
        <p14:creationId xmlns:p14="http://schemas.microsoft.com/office/powerpoint/2010/main" val="207842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 veces tenemos que repetir algo más de una vez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Servirle café a cada invitado</a:t>
            </a:r>
          </a:p>
          <a:p>
            <a:r>
              <a:rPr lang="es-CL" dirty="0"/>
              <a:t>Lavar los platos hasta que están todos limpios</a:t>
            </a:r>
          </a:p>
          <a:p>
            <a:r>
              <a:rPr lang="es-CL" dirty="0"/>
              <a:t>Hacer una tarjeta con el nombre de cada invitado a un evento</a:t>
            </a:r>
          </a:p>
        </p:txBody>
      </p:sp>
    </p:spTree>
    <p:extLst>
      <p:ext uri="{BB962C8B-B14F-4D97-AF65-F5344CB8AC3E}">
        <p14:creationId xmlns:p14="http://schemas.microsoft.com/office/powerpoint/2010/main" val="5770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 veces es necesario recordar listas de valores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Hay que recordar los nombres de todos los que vendrán a una fiesta</a:t>
            </a:r>
          </a:p>
          <a:p>
            <a:r>
              <a:rPr lang="es-CL" dirty="0"/>
              <a:t>Quiero recordar las notas que obtuve en los ramos</a:t>
            </a:r>
          </a:p>
          <a:p>
            <a:r>
              <a:rPr lang="es-CL" dirty="0"/>
              <a:t>Quiero recordar las instrucciones para llegar a la casa</a:t>
            </a:r>
          </a:p>
        </p:txBody>
      </p:sp>
    </p:spTree>
    <p:extLst>
      <p:ext uri="{BB962C8B-B14F-4D97-AF65-F5344CB8AC3E}">
        <p14:creationId xmlns:p14="http://schemas.microsoft.com/office/powerpoint/2010/main" val="11248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Múltiples valores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05034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listas te permiten almacenar múltiples valores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86273"/>
            <a:ext cx="970009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331868"/>
            <a:ext cx="511229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puntajes = [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91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3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Puedes crear listas vacías, y agregar valores después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586273"/>
            <a:ext cx="2563522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[]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331868"/>
            <a:ext cx="239360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puntajes = []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6780082" y="2143459"/>
            <a:ext cx="2510098" cy="1808957"/>
          </a:xfrm>
          <a:prstGeom prst="wedgeRectCallout">
            <a:avLst>
              <a:gd name="adj1" fmla="val -150955"/>
              <a:gd name="adj2" fmla="val -12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Esta es una lista vacía, llamada “invitados”</a:t>
            </a:r>
          </a:p>
        </p:txBody>
      </p:sp>
      <p:sp>
        <p:nvSpPr>
          <p:cNvPr id="7" name="Llamada rectangular 6"/>
          <p:cNvSpPr/>
          <p:nvPr/>
        </p:nvSpPr>
        <p:spPr>
          <a:xfrm>
            <a:off x="4735382" y="4556459"/>
            <a:ext cx="2510098" cy="1808957"/>
          </a:xfrm>
          <a:prstGeom prst="wedgeRectCallout">
            <a:avLst>
              <a:gd name="adj1" fmla="val -110984"/>
              <a:gd name="adj2" fmla="val -94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Esta es una lista vacía, llamada “puntajes”</a:t>
            </a:r>
          </a:p>
        </p:txBody>
      </p:sp>
    </p:spTree>
    <p:extLst>
      <p:ext uri="{BB962C8B-B14F-4D97-AF65-F5344CB8AC3E}">
        <p14:creationId xmlns:p14="http://schemas.microsoft.com/office/powerpoint/2010/main" val="32335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Puedes referenciar cualquier valor de la lista especificando su posición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158341"/>
            <a:ext cx="970009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2917727"/>
            <a:ext cx="681148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Escribe el primer invitado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El primer valor está en la posición 0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(invitados[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431961"/>
            <a:ext cx="5112297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puntajes = [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91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Escribe el cuarto puntaje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(puntajes[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464" y="4597401"/>
            <a:ext cx="6120536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 la posición de un elemento en la lista le llamamos </a:t>
            </a:r>
            <a:r>
              <a:rPr lang="es-CL" b="1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33481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Incluso puedes contar hacia atrás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970009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Escribe el último elemento de la lista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(invitados[-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Escribe el penúltimo elemento en la lista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(invitados[-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501" y="4381501"/>
            <a:ext cx="754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Actualizando listas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7766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Puedes cambiar los valores en una lista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33828"/>
            <a:ext cx="970009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"El primer valor es 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invitados[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cambiemos el primer valor a </a:t>
            </a:r>
            <a:r>
              <a:rPr kumimoji="0" lang="es-CL" altLang="es-CL" sz="2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Josefindo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Josefindo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"Ahora el primer valor es 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invitados[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74" y="5284099"/>
            <a:ext cx="5381726" cy="15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3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Puedes agregar nuevos valores a la lista usando </a:t>
            </a:r>
            <a:r>
              <a:rPr lang="es-CL" dirty="0" err="1"/>
              <a:t>append</a:t>
            </a:r>
            <a:r>
              <a:rPr lang="es-CL" dirty="0"/>
              <a:t>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100859"/>
            <a:ext cx="970009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agregamos un nuevo valor al final de la lista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invitados.append(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"Diego"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"El último valor es "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invitados[-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865" y="4895682"/>
            <a:ext cx="5272150" cy="18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Hacer un ciclo una cantidad desconocida de veces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9291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Puedes remover valores de la lista usando </a:t>
            </a:r>
            <a:r>
              <a:rPr lang="es-CL" dirty="0" err="1"/>
              <a:t>remove</a:t>
            </a:r>
            <a:r>
              <a:rPr lang="es-CL" dirty="0"/>
              <a:t>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125135"/>
            <a:ext cx="970009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eliminamos a José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invitados.remove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"José"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"El primer valor es 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invitados[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855" y="4984694"/>
            <a:ext cx="5159841" cy="18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2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Puedes usar el comando </a:t>
            </a:r>
            <a:r>
              <a:rPr lang="es-CL" b="1" dirty="0"/>
              <a:t>del</a:t>
            </a:r>
            <a:r>
              <a:rPr lang="es-CL" dirty="0"/>
              <a:t> para borrar un </a:t>
            </a:r>
            <a:r>
              <a:rPr lang="es-CL" dirty="0" err="1"/>
              <a:t>item</a:t>
            </a:r>
            <a:endParaRPr lang="es-C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72836"/>
            <a:ext cx="970009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borramos el primer elemento de la lista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del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invitados[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"El primer valor es "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invitados[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349" y="4932640"/>
            <a:ext cx="5065068" cy="18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7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Demostración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Creando y poblando una lista</a:t>
            </a:r>
          </a:p>
        </p:txBody>
      </p:sp>
    </p:spTree>
    <p:extLst>
      <p:ext uri="{BB962C8B-B14F-4D97-AF65-F5344CB8AC3E}">
        <p14:creationId xmlns:p14="http://schemas.microsoft.com/office/powerpoint/2010/main" val="3490851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hace este código?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394" y="4316"/>
            <a:ext cx="11569193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continuar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"S"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continuar ==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nombre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"Ingresa el nombre de un invitado: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invitados.append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(nombre)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continuar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continuar !=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"S"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continuar !=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continuar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"¿Deseas agregar más invitados? (S/N):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"Cantidad de invitados"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(invitados))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"El primer invitado fue 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invitados[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"El último invitado fue 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invitados[-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3" y="3098877"/>
            <a:ext cx="5868987" cy="37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Encontrando valores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5161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La función </a:t>
            </a:r>
            <a:r>
              <a:rPr lang="es-CL" dirty="0" err="1"/>
              <a:t>index</a:t>
            </a:r>
            <a:r>
              <a:rPr lang="es-CL" dirty="0"/>
              <a:t>() busca dentro de la lista y retorna el índice de la posición donde se encontró el valor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197964"/>
            <a:ext cx="970009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esto va a escribir el índice en la lista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donde se encuentra el nombre Francisca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invitados.index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"Francisca"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832" y="4305300"/>
            <a:ext cx="5285168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¿Y qué pasa si el elemento que buscamos no está en la lista?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197964"/>
            <a:ext cx="970009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esto va a escribir el índice en la lista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donde se encuentra el nombre Francisca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invitados.index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"Francisco"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635500"/>
            <a:ext cx="6477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¿Cómo lo podemos corregir?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543040"/>
            <a:ext cx="970009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esto va a escribir el índice en la lista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donde se encuentra el nombre Francisca</a:t>
            </a:r>
            <a:br>
              <a:rPr kumimoji="0" lang="es-CL" altLang="es-CL" sz="2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"Francisco"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(invitados.index(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"Francisco"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"Francisco no está en la lista"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4495968"/>
            <a:ext cx="5245100" cy="236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Demostración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Buscando en una lista</a:t>
            </a:r>
          </a:p>
        </p:txBody>
      </p:sp>
    </p:spTree>
    <p:extLst>
      <p:ext uri="{BB962C8B-B14F-4D97-AF65-F5344CB8AC3E}">
        <p14:creationId xmlns:p14="http://schemas.microsoft.com/office/powerpoint/2010/main" val="2052662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¿Qué hace este código?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1044709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</a:t>
            </a:r>
            <a:r>
              <a:rPr lang="es-CL" altLang="es-CL" sz="2200" b="1" dirty="0">
                <a:solidFill>
                  <a:srgbClr val="008080"/>
                </a:solidFill>
                <a:latin typeface="Consolas" panose="020B0609020204030204" pitchFamily="49" charset="0"/>
              </a:rPr>
              <a:t>"Juan"</a:t>
            </a:r>
            <a:r>
              <a:rPr lang="es-CL" altLang="es-CL" sz="2200" b="1" dirty="0">
                <a:latin typeface="Consolas" panose="020B0609020204030204" pitchFamily="49" charset="0"/>
              </a:rPr>
              <a:t>,</a:t>
            </a:r>
            <a:r>
              <a:rPr lang="es-CL" altLang="es-CL" sz="2200" b="1" dirty="0">
                <a:solidFill>
                  <a:srgbClr val="008080"/>
                </a:solidFill>
                <a:latin typeface="Consolas" panose="020B0609020204030204" pitchFamily="49" charset="0"/>
              </a:rPr>
              <a:t> "Miguel"</a:t>
            </a:r>
            <a:r>
              <a:rPr lang="es-CL" altLang="es-CL" sz="2200" b="1" dirty="0">
                <a:latin typeface="Consolas" panose="020B0609020204030204" pitchFamily="49" charset="0"/>
              </a:rPr>
              <a:t>,</a:t>
            </a:r>
            <a:r>
              <a:rPr lang="es-CL" altLang="es-CL" sz="2200" b="1" dirty="0">
                <a:solidFill>
                  <a:srgbClr val="008080"/>
                </a:solidFill>
                <a:latin typeface="Consolas" panose="020B0609020204030204" pitchFamily="49" charset="0"/>
              </a:rPr>
              <a:t> "María"</a:t>
            </a:r>
            <a:r>
              <a:rPr lang="es-CL" altLang="es-CL" sz="2200" b="1" dirty="0">
                <a:latin typeface="Consolas" panose="020B0609020204030204" pitchFamily="49" charset="0"/>
              </a:rPr>
              <a:t>,</a:t>
            </a:r>
            <a:r>
              <a:rPr lang="es-CL" altLang="es-CL" sz="2200" b="1" dirty="0">
                <a:solidFill>
                  <a:srgbClr val="008080"/>
                </a:solidFill>
                <a:latin typeface="Consolas" panose="020B0609020204030204" pitchFamily="49" charset="0"/>
              </a:rPr>
              <a:t> "Ximena"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= </a:t>
            </a:r>
            <a:r>
              <a:rPr kumimoji="0" lang="es-CL" altLang="es-CL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kumimoji="0" lang="es-CL" altLang="es-CL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s-CL" altLang="es-CL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!= </a:t>
            </a:r>
            <a:r>
              <a:rPr kumimoji="0" lang="es-CL" altLang="es-CL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"FIN"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nombre = 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"Ingrese un nombre (escriba FIN para salir): "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!= </a:t>
            </a:r>
            <a:r>
              <a:rPr kumimoji="0" lang="es-CL" altLang="es-CL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"FIN"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s-CL" altLang="es-CL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nombre </a:t>
            </a:r>
            <a:r>
              <a:rPr kumimoji="0" lang="es-CL" altLang="es-CL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invitados:</a:t>
            </a:r>
            <a:b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(nombre + </a:t>
            </a:r>
            <a:r>
              <a:rPr kumimoji="0" lang="es-CL" altLang="es-CL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fue invitado a la fiesta"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s-CL" altLang="es-CL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s-CL" altLang="es-CL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(nombre + </a:t>
            </a:r>
            <a:r>
              <a:rPr kumimoji="0" lang="es-CL" altLang="es-CL" sz="2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 no fue invitado"</a:t>
            </a:r>
            <a:r>
              <a:rPr kumimoji="0" lang="es-CL" altLang="es-CL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0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for</a:t>
            </a:r>
            <a:r>
              <a:rPr lang="es-CL" dirty="0"/>
              <a:t> nos permite ejecutar código una cantidad fija de tiempo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s-CL" dirty="0"/>
              <a:t>Si sabemos que son 20 invitados, podemos imprimir 20 tarjetas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270677"/>
            <a:ext cx="392286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(paso)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Mostrando valores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5601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Usemos un ciclo!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730681"/>
            <a:ext cx="9700091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creemos un ciclo que se ejecute cuatro veces,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ya que tenemos cuatro valores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recuerda que el valor de "i" va aumentado en 1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# a medida que el ciclo se ejecuta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(invitados[i])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3848652"/>
            <a:ext cx="5537200" cy="30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pasa cuando no sé cuántos elementos hay en la lista?</a:t>
            </a:r>
          </a:p>
        </p:txBody>
      </p:sp>
    </p:spTree>
    <p:extLst>
      <p:ext uri="{BB962C8B-B14F-4D97-AF65-F5344CB8AC3E}">
        <p14:creationId xmlns:p14="http://schemas.microsoft.com/office/powerpoint/2010/main" val="1444268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Usa </a:t>
            </a:r>
            <a:r>
              <a:rPr lang="es-CL" dirty="0" err="1"/>
              <a:t>len</a:t>
            </a:r>
            <a:r>
              <a:rPr lang="es-CL" dirty="0"/>
              <a:t>() para saber cuántos elementos hay en la lista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42920" y="2015587"/>
            <a:ext cx="1122935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"Pedro"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(invitados))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42920" y="4509385"/>
            <a:ext cx="11229356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"Pedro"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(invitados)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558" y="5016500"/>
            <a:ext cx="5114442" cy="180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Usa </a:t>
            </a:r>
            <a:r>
              <a:rPr lang="es-CL" dirty="0" err="1"/>
              <a:t>len</a:t>
            </a:r>
            <a:r>
              <a:rPr lang="es-CL" dirty="0"/>
              <a:t>() para saber cuántos elementos hay en la lista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19944"/>
            <a:ext cx="1122935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"Pedro"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Obtenemos la cantidad de elementos en la lista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(invitados)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Creamos un ciclo que se ejecute una vez por cada elemento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(invitados[i])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3908380"/>
            <a:ext cx="4927600" cy="29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CL" dirty="0"/>
              <a:t>Hay una forma AUN más fácil</a:t>
            </a:r>
          </a:p>
        </p:txBody>
      </p:sp>
    </p:spTree>
    <p:extLst>
      <p:ext uri="{BB962C8B-B14F-4D97-AF65-F5344CB8AC3E}">
        <p14:creationId xmlns:p14="http://schemas.microsoft.com/office/powerpoint/2010/main" val="1767332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Le puedes decir al ciclo </a:t>
            </a:r>
            <a:r>
              <a:rPr lang="es-CL" dirty="0" err="1"/>
              <a:t>for</a:t>
            </a:r>
            <a:r>
              <a:rPr lang="es-CL" dirty="0"/>
              <a:t> que se vaya por la lista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055208"/>
            <a:ext cx="1122935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"Pedro"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creamos un ciclo especificando el nombre de la variable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que mantendrá cada elemento mientras el ciclo va por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la lista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la variable contendrá el valor!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(invitado)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3908380"/>
            <a:ext cx="4927600" cy="29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1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¿Quieres ordenar tu lista?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43065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Puedes ordenarla usando la función </a:t>
            </a:r>
            <a:r>
              <a:rPr lang="es-CL" dirty="0" err="1"/>
              <a:t>sort</a:t>
            </a:r>
            <a:r>
              <a:rPr lang="es-CL" dirty="0"/>
              <a:t>()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900009"/>
            <a:ext cx="1122935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 = [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'José'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'Miguel'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'Francisca'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'Ignacia'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"Pedro"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Ordenamos los nombres en forma alfabética</a:t>
            </a:r>
            <a:br>
              <a:rPr kumimoji="0" lang="es-CL" altLang="es-CL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invitados.sort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invitados: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(invitado)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3746723"/>
            <a:ext cx="5143500" cy="3111278"/>
          </a:xfrm>
          <a:prstGeom prst="rect">
            <a:avLst/>
          </a:prstGeom>
        </p:spPr>
      </p:pic>
      <p:sp>
        <p:nvSpPr>
          <p:cNvPr id="7" name="Llamada rectangular 6"/>
          <p:cNvSpPr/>
          <p:nvPr/>
        </p:nvSpPr>
        <p:spPr>
          <a:xfrm>
            <a:off x="1155700" y="4857120"/>
            <a:ext cx="4940300" cy="2000881"/>
          </a:xfrm>
          <a:prstGeom prst="wedgeRectCallout">
            <a:avLst>
              <a:gd name="adj1" fmla="val -3215"/>
              <a:gd name="adj2" fmla="val -126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Recuerda que acá no te estamos enseñando TODO!</a:t>
            </a:r>
          </a:p>
          <a:p>
            <a:pPr algn="ctr"/>
            <a:r>
              <a:rPr lang="es-CL" sz="2400" dirty="0"/>
              <a:t>Busca en internet cómo se puede ordenar de otras formas, por ejemplo, en orden inverso</a:t>
            </a:r>
          </a:p>
        </p:txBody>
      </p:sp>
    </p:spTree>
    <p:extLst>
      <p:ext uri="{BB962C8B-B14F-4D97-AF65-F5344CB8AC3E}">
        <p14:creationId xmlns:p14="http://schemas.microsoft.com/office/powerpoint/2010/main" val="392411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¡A EJERCITAR!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Pregúntale al usuario los nombres de todos los asistentes a una fiesta</a:t>
            </a:r>
          </a:p>
          <a:p>
            <a:r>
              <a:rPr lang="es-CL" dirty="0"/>
              <a:t>Después, escribe en la pantalla la lista de asistentes, ordenada alfabéticamente</a:t>
            </a:r>
          </a:p>
          <a:p>
            <a:r>
              <a:rPr lang="es-CL" dirty="0"/>
              <a:t>Esto requerirá poner junto todo lo que se ha revisado hasta ahora</a:t>
            </a:r>
          </a:p>
        </p:txBody>
      </p:sp>
    </p:spTree>
    <p:extLst>
      <p:ext uri="{BB962C8B-B14F-4D97-AF65-F5344CB8AC3E}">
        <p14:creationId xmlns:p14="http://schemas.microsoft.com/office/powerpoint/2010/main" val="103062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pasa si no sabemos exactamente cuántas veces hay que repetir el ciclo?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Lavar los platos hasta que estén todos limpios</a:t>
            </a:r>
          </a:p>
          <a:p>
            <a:r>
              <a:rPr lang="es-CL" dirty="0"/>
              <a:t>Seguir adivinando hasta dar con la respuesta adecuada</a:t>
            </a:r>
          </a:p>
          <a:p>
            <a:r>
              <a:rPr lang="es-CL" dirty="0"/>
              <a:t>Leer todos los valores en un archivo (o base de datos)</a:t>
            </a:r>
          </a:p>
        </p:txBody>
      </p:sp>
    </p:spTree>
    <p:extLst>
      <p:ext uri="{BB962C8B-B14F-4D97-AF65-F5344CB8AC3E}">
        <p14:creationId xmlns:p14="http://schemas.microsoft.com/office/powerpoint/2010/main" val="138609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Dividamos el problema en pasos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CL" dirty="0"/>
              <a:t>Pregunta los nombres de los asistentes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Pone esos valores en una lista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Ordena la lista</a:t>
            </a:r>
          </a:p>
          <a:p>
            <a:pPr marL="514350" indent="-514350">
              <a:buFont typeface="+mj-lt"/>
              <a:buAutoNum type="arabicPeriod"/>
            </a:pPr>
            <a:r>
              <a:rPr lang="es-CL" dirty="0"/>
              <a:t>Escribe la lista en la pantalla</a:t>
            </a:r>
          </a:p>
        </p:txBody>
      </p:sp>
    </p:spTree>
    <p:extLst>
      <p:ext uri="{BB962C8B-B14F-4D97-AF65-F5344CB8AC3E}">
        <p14:creationId xmlns:p14="http://schemas.microsoft.com/office/powerpoint/2010/main" val="1708470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1. Pregunta los nombres de los asistentes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comando usamos para preguntarle un valor al usuario?</a:t>
            </a:r>
          </a:p>
          <a:p>
            <a:pPr lvl="1"/>
            <a:r>
              <a:rPr lang="es-CL" dirty="0"/>
              <a:t>La función input</a:t>
            </a:r>
          </a:p>
          <a:p>
            <a:r>
              <a:rPr lang="es-CL" dirty="0"/>
              <a:t>¿Qué tipo de variable necesitamos para almacenar TODOS los nombres?</a:t>
            </a:r>
          </a:p>
          <a:p>
            <a:pPr lvl="1"/>
            <a:r>
              <a:rPr lang="es-CL" dirty="0"/>
              <a:t>Una lista</a:t>
            </a:r>
          </a:p>
          <a:p>
            <a:r>
              <a:rPr lang="es-CL" dirty="0"/>
              <a:t>¿Cómo le preguntamos al usuario más de un nombre?</a:t>
            </a:r>
          </a:p>
          <a:p>
            <a:pPr lvl="1"/>
            <a:r>
              <a:rPr lang="es-CL" dirty="0"/>
              <a:t>Usamos un ciclo</a:t>
            </a:r>
          </a:p>
          <a:p>
            <a:r>
              <a:rPr lang="es-CL" dirty="0"/>
              <a:t>¿Cómo evitamos ingresar nombres duplicados?</a:t>
            </a:r>
          </a:p>
          <a:p>
            <a:pPr lvl="1"/>
            <a:r>
              <a:rPr lang="es-CL" dirty="0"/>
              <a:t>Preguntamos si el nombre ya está en la lista antes de agregarlo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04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¿Debemos usar un ciclo </a:t>
            </a:r>
            <a:r>
              <a:rPr lang="es-CL" b="1" dirty="0" err="1"/>
              <a:t>for</a:t>
            </a:r>
            <a:r>
              <a:rPr lang="es-CL" dirty="0"/>
              <a:t> o un ciclo </a:t>
            </a:r>
            <a:r>
              <a:rPr lang="es-CL" b="1" dirty="0" err="1"/>
              <a:t>while</a:t>
            </a:r>
            <a:r>
              <a:rPr lang="es-CL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¿Sabes cuántos nombres ingresará el usuario?</a:t>
            </a:r>
          </a:p>
          <a:p>
            <a:pPr lvl="1"/>
            <a:r>
              <a:rPr lang="es-CL" dirty="0"/>
              <a:t>No. Esto significa que no sabemos cuántas veces hay que ejecutar el ciclo, por lo que no podemos usar un ciclo </a:t>
            </a:r>
            <a:r>
              <a:rPr lang="es-CL" dirty="0" err="1"/>
              <a:t>for</a:t>
            </a:r>
            <a:r>
              <a:rPr lang="es-CL" dirty="0"/>
              <a:t>, así que se debe usar un ciclo </a:t>
            </a:r>
            <a:r>
              <a:rPr lang="es-CL" dirty="0" err="1"/>
              <a:t>while</a:t>
            </a:r>
            <a:endParaRPr lang="es-CL" dirty="0"/>
          </a:p>
          <a:p>
            <a:r>
              <a:rPr lang="es-CL" dirty="0"/>
              <a:t>¿Cómo sabrá el ciclo cuándo detener su ejecución?</a:t>
            </a:r>
          </a:p>
          <a:p>
            <a:pPr lvl="1"/>
            <a:r>
              <a:rPr lang="es-CL" dirty="0"/>
              <a:t>Podemos hacer que el usuario ingrese una palabra especial cuando termine de hacer el ingreso (y recordar informarle de eso al usuario)</a:t>
            </a:r>
          </a:p>
        </p:txBody>
      </p:sp>
    </p:spTree>
    <p:extLst>
      <p:ext uri="{BB962C8B-B14F-4D97-AF65-F5344CB8AC3E}">
        <p14:creationId xmlns:p14="http://schemas.microsoft.com/office/powerpoint/2010/main" val="89076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2. Pone esos valores en una lista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Crea una lista vacía</a:t>
            </a:r>
          </a:p>
          <a:p>
            <a:r>
              <a:rPr lang="es-CL" dirty="0"/>
              <a:t>Cada vez que el usuario ingresa un nombre nuevo, agrégalo a la lista</a:t>
            </a:r>
          </a:p>
          <a:p>
            <a:r>
              <a:rPr lang="es-CL" dirty="0"/>
              <a:t>Pero antes, pregunta si el nombre realmente no está en la lista</a:t>
            </a:r>
          </a:p>
        </p:txBody>
      </p:sp>
    </p:spTree>
    <p:extLst>
      <p:ext uri="{BB962C8B-B14F-4D97-AF65-F5344CB8AC3E}">
        <p14:creationId xmlns:p14="http://schemas.microsoft.com/office/powerpoint/2010/main" val="16438180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3. Ordena la lista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vez que todos los valores están en la lista, usa la función </a:t>
            </a:r>
            <a:r>
              <a:rPr lang="es-CL" dirty="0" err="1"/>
              <a:t>sort</a:t>
            </a:r>
            <a:r>
              <a:rPr lang="es-CL" dirty="0"/>
              <a:t>() para ordenar la lista alfabéticamente.</a:t>
            </a:r>
          </a:p>
        </p:txBody>
      </p:sp>
    </p:spTree>
    <p:extLst>
      <p:ext uri="{BB962C8B-B14F-4D97-AF65-F5344CB8AC3E}">
        <p14:creationId xmlns:p14="http://schemas.microsoft.com/office/powerpoint/2010/main" val="817779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4. Escribe la lista en la pantalla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Usa un ciclo </a:t>
            </a:r>
            <a:r>
              <a:rPr lang="es-CL" dirty="0" err="1"/>
              <a:t>for</a:t>
            </a:r>
            <a:r>
              <a:rPr lang="es-CL" dirty="0"/>
              <a:t> para recorrer todos los valores en la lista</a:t>
            </a:r>
          </a:p>
          <a:p>
            <a:r>
              <a:rPr lang="es-CL" dirty="0"/>
              <a:t>Para cada valor, escríbelo en la pantalla</a:t>
            </a:r>
          </a:p>
        </p:txBody>
      </p:sp>
    </p:spTree>
    <p:extLst>
      <p:ext uri="{BB962C8B-B14F-4D97-AF65-F5344CB8AC3E}">
        <p14:creationId xmlns:p14="http://schemas.microsoft.com/office/powerpoint/2010/main" val="826871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187516" cy="2054405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Ya puedes recordar listas con diferentes valores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Puedes buscar en la lista un valor específico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Puedes ordenar la lista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/>
              <a:t>Puedes leer a través de todos los valores de la lista</a:t>
            </a:r>
          </a:p>
        </p:txBody>
      </p:sp>
    </p:spTree>
    <p:extLst>
      <p:ext uri="{BB962C8B-B14F-4D97-AF65-F5344CB8AC3E}">
        <p14:creationId xmlns:p14="http://schemas.microsoft.com/office/powerpoint/2010/main" val="16653173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Desafío 5 - aerolínea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 la plataforma </a:t>
            </a:r>
            <a:r>
              <a:rPr lang="es-ES" dirty="0" err="1"/>
              <a:t>Educ</a:t>
            </a:r>
            <a:r>
              <a:rPr lang="es-ES" dirty="0"/>
              <a:t>@ está publicado el Desafío 5 de la asignatura.</a:t>
            </a:r>
          </a:p>
          <a:p>
            <a:r>
              <a:rPr lang="es-ES" b="1" dirty="0"/>
              <a:t>Fecha de entrega: </a:t>
            </a:r>
            <a:r>
              <a:rPr lang="es-ES" dirty="0"/>
              <a:t>el día anterior a la siguiente clase antes de las 23:59 horas vía </a:t>
            </a:r>
            <a:r>
              <a:rPr lang="es-ES" dirty="0" err="1"/>
              <a:t>Educ</a:t>
            </a:r>
            <a:r>
              <a:rPr lang="es-ES" dirty="0"/>
              <a:t>@.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1013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ciclo </a:t>
            </a:r>
            <a:r>
              <a:rPr lang="es-CL" dirty="0" err="1"/>
              <a:t>while</a:t>
            </a:r>
            <a:r>
              <a:rPr lang="es-CL" dirty="0"/>
              <a:t> te permite ejecutar código hasta que una condición particular sea True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70088"/>
            <a:ext cx="749115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respuesta 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"0"</a:t>
            </a: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respuesta !=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respuesta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"¿Cuánto es 2 + 2? 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"Sí señor! 2 + 2 es 4"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lamada rectangular 4"/>
          <p:cNvSpPr/>
          <p:nvPr/>
        </p:nvSpPr>
        <p:spPr>
          <a:xfrm>
            <a:off x="8329352" y="2601118"/>
            <a:ext cx="3119697" cy="2008982"/>
          </a:xfrm>
          <a:prstGeom prst="wedgeRectCallout">
            <a:avLst>
              <a:gd name="adj1" fmla="val -166072"/>
              <a:gd name="adj2" fmla="val -18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Ejecuta el código en el ciclo una y otra vez mientras la variable “respuesta” no sea igual a 4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3766878" y="561131"/>
            <a:ext cx="2510098" cy="1808957"/>
          </a:xfrm>
          <a:prstGeom prst="wedgeRectCallout">
            <a:avLst>
              <a:gd name="adj1" fmla="val -105924"/>
              <a:gd name="adj2" fmla="val 49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Tienes que declarar la variable antes de que la puedas usar en el ciclo</a:t>
            </a:r>
          </a:p>
        </p:txBody>
      </p:sp>
      <p:sp>
        <p:nvSpPr>
          <p:cNvPr id="7" name="Llamada rectangular 6"/>
          <p:cNvSpPr/>
          <p:nvPr/>
        </p:nvSpPr>
        <p:spPr>
          <a:xfrm>
            <a:off x="2700077" y="4678412"/>
            <a:ext cx="3119697" cy="2008982"/>
          </a:xfrm>
          <a:prstGeom prst="wedgeRectCallout">
            <a:avLst>
              <a:gd name="adj1" fmla="val -88521"/>
              <a:gd name="adj2" fmla="val -48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dirty="0"/>
              <a:t>Solamente el código </a:t>
            </a:r>
            <a:r>
              <a:rPr lang="es-CL" sz="2400" dirty="0" err="1"/>
              <a:t>identado</a:t>
            </a:r>
            <a:r>
              <a:rPr lang="es-CL" sz="2400" dirty="0"/>
              <a:t> participa del ciclo. Esta línea sólo se ejecuta una vez que se sale del ciclo</a:t>
            </a:r>
          </a:p>
        </p:txBody>
      </p:sp>
    </p:spTree>
    <p:extLst>
      <p:ext uri="{BB962C8B-B14F-4D97-AF65-F5344CB8AC3E}">
        <p14:creationId xmlns:p14="http://schemas.microsoft.com/office/powerpoint/2010/main" val="29403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Demostración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Ciclo </a:t>
            </a:r>
            <a:r>
              <a:rPr lang="es-CL" dirty="0" err="1"/>
              <a:t>while</a:t>
            </a:r>
            <a:r>
              <a:rPr lang="es-CL" dirty="0"/>
              <a:t> en acción</a:t>
            </a:r>
          </a:p>
        </p:txBody>
      </p:sp>
    </p:spTree>
    <p:extLst>
      <p:ext uri="{BB962C8B-B14F-4D97-AF65-F5344CB8AC3E}">
        <p14:creationId xmlns:p14="http://schemas.microsoft.com/office/powerpoint/2010/main" val="174531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¿Puedes adivinar qué hace este código?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7294667" y="3198267"/>
            <a:ext cx="3478108" cy="140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¡SÍ!</a:t>
            </a:r>
          </a:p>
          <a:p>
            <a:pPr marL="0" indent="0">
              <a:buNone/>
            </a:pPr>
            <a:r>
              <a:rPr lang="es-CL" dirty="0"/>
              <a:t>Dibujará un cuadrado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25625"/>
            <a:ext cx="477246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 =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 &lt;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turtle.forward(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turtle.right(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contador = contador +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turtle.exitonclick()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8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Podemos usar ciclos </a:t>
            </a:r>
            <a:r>
              <a:rPr lang="es-CL" dirty="0" err="1"/>
              <a:t>while</a:t>
            </a:r>
            <a:r>
              <a:rPr lang="es-CL" dirty="0"/>
              <a:t> en vez de ciclos </a:t>
            </a:r>
            <a:r>
              <a:rPr lang="es-CL" dirty="0" err="1"/>
              <a:t>for</a:t>
            </a:r>
            <a:endParaRPr lang="es-CL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838200" y="5140822"/>
            <a:ext cx="3478108" cy="140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Ambos códigos generan el mismo resultado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81340" y="1690688"/>
            <a:ext cx="477246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 =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contador &lt;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turtle.forward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turtle.right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contador = contador + 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690688"/>
            <a:ext cx="4092787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paso </a:t>
            </a:r>
            <a:r>
              <a:rPr kumimoji="0" lang="es-CL" altLang="es-CL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turtle.forward(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turtle.right(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turtle.exitonclick()</a:t>
            </a:r>
            <a:endParaRPr kumimoji="0" lang="es-CL" altLang="es-C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Clase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07" id="{B134C9E2-8EB5-4A44-8F9C-6CB57CA324FA}" vid="{9A572733-96A5-4339-9022-CC5732F0697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Clase08_04_Python_ProximaClase</Template>
  <TotalTime>12891</TotalTime>
  <Words>1469</Words>
  <Application>Microsoft Office PowerPoint</Application>
  <PresentationFormat>Panorámica</PresentationFormat>
  <Paragraphs>161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Clase07</vt:lpstr>
      <vt:lpstr>Repitiendo cosas hasta que finalizan</vt:lpstr>
      <vt:lpstr>A veces tenemos que repetir algo más de una vez</vt:lpstr>
      <vt:lpstr>Hacer un ciclo una cantidad desconocida de veces</vt:lpstr>
      <vt:lpstr>El ciclo for nos permite ejecutar código una cantidad fija de tiempo</vt:lpstr>
      <vt:lpstr>¿Qué pasa si no sabemos exactamente cuántas veces hay que repetir el ciclo?</vt:lpstr>
      <vt:lpstr>El ciclo while te permite ejecutar código hasta que una condición particular sea True</vt:lpstr>
      <vt:lpstr>Demostración</vt:lpstr>
      <vt:lpstr>¿Puedes adivinar qué hace este código?</vt:lpstr>
      <vt:lpstr>Podemos usar ciclos while en vez de ciclos for</vt:lpstr>
      <vt:lpstr>¿Cuántas líneas dibujará este ciclo?</vt:lpstr>
      <vt:lpstr>¿Cuántas líneas dibujará este ciclo?</vt:lpstr>
      <vt:lpstr>Problemas con los ciclos</vt:lpstr>
      <vt:lpstr>¿Cuántas líneas dibujará este ciclo?</vt:lpstr>
      <vt:lpstr>Cómo salir de un ciclo infinito (Spyder)</vt:lpstr>
      <vt:lpstr>Es más fácil cometer un error con un ciclo while que con un ciclo for</vt:lpstr>
      <vt:lpstr>No le tengas miedo al ciclo while</vt:lpstr>
      <vt:lpstr>¡A EJERCITAR!</vt:lpstr>
      <vt:lpstr>Felicitaciones</vt:lpstr>
      <vt:lpstr>Recordando listas</vt:lpstr>
      <vt:lpstr>A veces es necesario recordar listas de valores</vt:lpstr>
      <vt:lpstr>Múltiples valores</vt:lpstr>
      <vt:lpstr>Las listas te permiten almacenar múltiples valores</vt:lpstr>
      <vt:lpstr>Puedes crear listas vacías, y agregar valores después</vt:lpstr>
      <vt:lpstr>Puedes referenciar cualquier valor de la lista especificando su posición</vt:lpstr>
      <vt:lpstr>OJO</vt:lpstr>
      <vt:lpstr>Incluso puedes contar hacia atrás</vt:lpstr>
      <vt:lpstr>Actualizando listas</vt:lpstr>
      <vt:lpstr>Puedes cambiar los valores en una lista</vt:lpstr>
      <vt:lpstr>Puedes agregar nuevos valores a la lista usando append()</vt:lpstr>
      <vt:lpstr>Puedes remover valores de la lista usando remove()</vt:lpstr>
      <vt:lpstr>Puedes usar el comando del para borrar un item</vt:lpstr>
      <vt:lpstr>Demostración</vt:lpstr>
      <vt:lpstr>¿Qué hace este código?</vt:lpstr>
      <vt:lpstr>Encontrando valores</vt:lpstr>
      <vt:lpstr>La función index() busca dentro de la lista y retorna el índice de la posición donde se encontró el valor</vt:lpstr>
      <vt:lpstr>¿Y qué pasa si el elemento que buscamos no está en la lista?</vt:lpstr>
      <vt:lpstr>¿Cómo lo podemos corregir?</vt:lpstr>
      <vt:lpstr>Demostración</vt:lpstr>
      <vt:lpstr>¿Qué hace este código?</vt:lpstr>
      <vt:lpstr>Mostrando valores</vt:lpstr>
      <vt:lpstr>Usemos un ciclo!</vt:lpstr>
      <vt:lpstr>¿Qué pasa cuando no sé cuántos elementos hay en la lista?</vt:lpstr>
      <vt:lpstr>Usa len() para saber cuántos elementos hay en la lista</vt:lpstr>
      <vt:lpstr>Usa len() para saber cuántos elementos hay en la lista</vt:lpstr>
      <vt:lpstr>Hay una forma AUN más fácil</vt:lpstr>
      <vt:lpstr>Le puedes decir al ciclo for que se vaya por la lista</vt:lpstr>
      <vt:lpstr>¿Quieres ordenar tu lista?</vt:lpstr>
      <vt:lpstr>Puedes ordenarla usando la función sort()</vt:lpstr>
      <vt:lpstr>¡A EJERCITAR!</vt:lpstr>
      <vt:lpstr>Dividamos el problema en pasos</vt:lpstr>
      <vt:lpstr>1. Pregunta los nombres de los asistentes</vt:lpstr>
      <vt:lpstr>¿Debemos usar un ciclo for o un ciclo while?</vt:lpstr>
      <vt:lpstr>2. Pone esos valores en una lista</vt:lpstr>
      <vt:lpstr>3. Ordena la lista </vt:lpstr>
      <vt:lpstr>4. Escribe la lista en la pantalla</vt:lpstr>
      <vt:lpstr>Presentación de PowerPoint</vt:lpstr>
      <vt:lpstr>Desafío 5 - aerolínea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Construcción de programas para resolución de problemas de ingeniería y procesamiento de información</dc:title>
  <dc:creator>Eric</dc:creator>
  <cp:lastModifiedBy>Ítalo Donoso</cp:lastModifiedBy>
  <cp:revision>228</cp:revision>
  <dcterms:created xsi:type="dcterms:W3CDTF">2016-01-08T18:59:34Z</dcterms:created>
  <dcterms:modified xsi:type="dcterms:W3CDTF">2017-05-08T14:19:47Z</dcterms:modified>
</cp:coreProperties>
</file>