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0"/>
  </p:notesMasterIdLst>
  <p:sldIdLst>
    <p:sldId id="487" r:id="rId2"/>
    <p:sldId id="488" r:id="rId3"/>
    <p:sldId id="596" r:id="rId4"/>
    <p:sldId id="597" r:id="rId5"/>
    <p:sldId id="598" r:id="rId6"/>
    <p:sldId id="599" r:id="rId7"/>
    <p:sldId id="595" r:id="rId8"/>
    <p:sldId id="600" r:id="rId9"/>
    <p:sldId id="601" r:id="rId10"/>
    <p:sldId id="602" r:id="rId11"/>
    <p:sldId id="603" r:id="rId12"/>
    <p:sldId id="604" r:id="rId13"/>
    <p:sldId id="490" r:id="rId14"/>
    <p:sldId id="605" r:id="rId15"/>
    <p:sldId id="606" r:id="rId16"/>
    <p:sldId id="607" r:id="rId17"/>
    <p:sldId id="608" r:id="rId18"/>
    <p:sldId id="609" r:id="rId19"/>
    <p:sldId id="619" r:id="rId20"/>
    <p:sldId id="610" r:id="rId21"/>
    <p:sldId id="611" r:id="rId22"/>
    <p:sldId id="612" r:id="rId23"/>
    <p:sldId id="613" r:id="rId24"/>
    <p:sldId id="614" r:id="rId25"/>
    <p:sldId id="615" r:id="rId26"/>
    <p:sldId id="620" r:id="rId27"/>
    <p:sldId id="621" r:id="rId28"/>
    <p:sldId id="616" r:id="rId29"/>
    <p:sldId id="622" r:id="rId30"/>
    <p:sldId id="617" r:id="rId31"/>
    <p:sldId id="618" r:id="rId32"/>
    <p:sldId id="623" r:id="rId33"/>
    <p:sldId id="625" r:id="rId34"/>
    <p:sldId id="626" r:id="rId35"/>
    <p:sldId id="636" r:id="rId36"/>
    <p:sldId id="637" r:id="rId37"/>
    <p:sldId id="627" r:id="rId38"/>
    <p:sldId id="628" r:id="rId39"/>
    <p:sldId id="638" r:id="rId40"/>
    <p:sldId id="629" r:id="rId41"/>
    <p:sldId id="630" r:id="rId42"/>
    <p:sldId id="631" r:id="rId43"/>
    <p:sldId id="505" r:id="rId44"/>
    <p:sldId id="639" r:id="rId45"/>
    <p:sldId id="640" r:id="rId46"/>
    <p:sldId id="641" r:id="rId47"/>
    <p:sldId id="642" r:id="rId48"/>
    <p:sldId id="643" r:id="rId4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10. Listas de listas" id="{3B33FB04-ED77-4318-BEEA-9FEC124B1021}">
          <p14:sldIdLst>
            <p14:sldId id="487"/>
            <p14:sldId id="488"/>
            <p14:sldId id="596"/>
            <p14:sldId id="597"/>
            <p14:sldId id="598"/>
            <p14:sldId id="599"/>
            <p14:sldId id="595"/>
            <p14:sldId id="600"/>
            <p14:sldId id="601"/>
            <p14:sldId id="602"/>
            <p14:sldId id="603"/>
            <p14:sldId id="604"/>
            <p14:sldId id="490"/>
            <p14:sldId id="605"/>
            <p14:sldId id="606"/>
            <p14:sldId id="607"/>
            <p14:sldId id="608"/>
            <p14:sldId id="609"/>
            <p14:sldId id="619"/>
            <p14:sldId id="610"/>
            <p14:sldId id="611"/>
            <p14:sldId id="612"/>
            <p14:sldId id="613"/>
            <p14:sldId id="614"/>
            <p14:sldId id="615"/>
            <p14:sldId id="620"/>
            <p14:sldId id="621"/>
            <p14:sldId id="616"/>
            <p14:sldId id="622"/>
            <p14:sldId id="617"/>
            <p14:sldId id="618"/>
            <p14:sldId id="623"/>
            <p14:sldId id="625"/>
            <p14:sldId id="626"/>
            <p14:sldId id="636"/>
            <p14:sldId id="637"/>
            <p14:sldId id="627"/>
            <p14:sldId id="628"/>
            <p14:sldId id="638"/>
            <p14:sldId id="629"/>
            <p14:sldId id="630"/>
            <p14:sldId id="631"/>
            <p14:sldId id="505"/>
            <p14:sldId id="639"/>
            <p14:sldId id="640"/>
            <p14:sldId id="641"/>
            <p14:sldId id="642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79365" autoAdjust="0"/>
  </p:normalViewPr>
  <p:slideViewPr>
    <p:cSldViewPr snapToGrid="0">
      <p:cViewPr varScale="1">
        <p:scale>
          <a:sx n="91" d="100"/>
          <a:sy n="91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[ 23.125  21.875  25.625  24.375]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951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1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8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23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024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02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09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70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269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87" y="40085"/>
            <a:ext cx="2203861" cy="17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1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6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14-05-2017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1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6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hon.org/3.5/library/math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Y siguen las listas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Listas de listas</a:t>
            </a:r>
          </a:p>
        </p:txBody>
      </p:sp>
    </p:spTree>
    <p:extLst>
      <p:ext uri="{BB962C8B-B14F-4D97-AF65-F5344CB8AC3E}">
        <p14:creationId xmlns:p14="http://schemas.microsoft.com/office/powerpoint/2010/main" val="19933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Para obtener un elemento individual, usamos el índice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946702"/>
            <a:ext cx="40927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09" y="4813300"/>
            <a:ext cx="5270391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en este caso?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74911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1" y="4379419"/>
            <a:ext cx="4940300" cy="2478581"/>
          </a:xfrm>
          <a:prstGeom prst="rect">
            <a:avLst/>
          </a:prstGeom>
        </p:spPr>
      </p:pic>
      <p:sp>
        <p:nvSpPr>
          <p:cNvPr id="7" name="Llamada rectangular 6"/>
          <p:cNvSpPr/>
          <p:nvPr/>
        </p:nvSpPr>
        <p:spPr>
          <a:xfrm>
            <a:off x="2609889" y="3979952"/>
            <a:ext cx="2964122" cy="2245569"/>
          </a:xfrm>
          <a:prstGeom prst="wedgeRectCallout">
            <a:avLst>
              <a:gd name="adj1" fmla="val -34324"/>
              <a:gd name="adj2" fmla="val -97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Tal como esperábamos, el segundo elemento de la lista, es una lista</a:t>
            </a:r>
          </a:p>
        </p:txBody>
      </p:sp>
    </p:spTree>
    <p:extLst>
      <p:ext uri="{BB962C8B-B14F-4D97-AF65-F5344CB8AC3E}">
        <p14:creationId xmlns:p14="http://schemas.microsoft.com/office/powerpoint/2010/main" val="331484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podré acceder a los elementos de esa lista?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4936"/>
            <a:ext cx="74911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090" y="4699000"/>
            <a:ext cx="4736910" cy="2159000"/>
          </a:xfrm>
          <a:prstGeom prst="rect">
            <a:avLst/>
          </a:prstGeom>
        </p:spPr>
      </p:pic>
      <p:sp>
        <p:nvSpPr>
          <p:cNvPr id="8" name="Llamada rectangular 7"/>
          <p:cNvSpPr/>
          <p:nvPr/>
        </p:nvSpPr>
        <p:spPr>
          <a:xfrm>
            <a:off x="3536989" y="4259352"/>
            <a:ext cx="2964122" cy="2245569"/>
          </a:xfrm>
          <a:prstGeom prst="wedgeRectCallout">
            <a:avLst>
              <a:gd name="adj1" fmla="val -46749"/>
              <a:gd name="adj2" fmla="val -90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En este caso, el elemento ya no es una lista, sino que un número entero</a:t>
            </a:r>
          </a:p>
        </p:txBody>
      </p:sp>
    </p:spTree>
    <p:extLst>
      <p:ext uri="{BB962C8B-B14F-4D97-AF65-F5344CB8AC3E}">
        <p14:creationId xmlns:p14="http://schemas.microsoft.com/office/powerpoint/2010/main" val="41397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Usando matrices en el mundo real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929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¿Cómo calcular las coordenadas finales de un vector, después de rotarlo un ángulo </a:t>
            </a:r>
            <a:r>
              <a:rPr lang="el-GR" dirty="0"/>
              <a:t>θ</a:t>
            </a:r>
            <a:r>
              <a:rPr lang="es-CL" dirty="0"/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3054350"/>
            <a:ext cx="3181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Forma matricial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30499"/>
            <a:ext cx="10515600" cy="3446463"/>
          </a:xfrm>
        </p:spPr>
        <p:txBody>
          <a:bodyPr/>
          <a:lstStyle/>
          <a:p>
            <a:r>
              <a:rPr lang="es-CL" dirty="0"/>
              <a:t>V: El vector original</a:t>
            </a:r>
          </a:p>
          <a:p>
            <a:r>
              <a:rPr lang="es-CL" dirty="0"/>
              <a:t>R: La matriz de rotación</a:t>
            </a:r>
          </a:p>
          <a:p>
            <a:r>
              <a:rPr lang="es-CL" dirty="0"/>
              <a:t>V’: El vector final (la posición final, después de rotar el vector 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473553" y="1825625"/>
                <a:ext cx="1244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53" y="1825625"/>
                <a:ext cx="12448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92" r="-4902" b="-65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2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</a:t>
            </a:r>
            <a:r>
              <a:rPr lang="es-CL" b="1" dirty="0"/>
              <a:t>R</a:t>
            </a:r>
            <a:r>
              <a:rPr lang="es-CL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543299"/>
            <a:ext cx="10515600" cy="2633663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42" y="1825625"/>
            <a:ext cx="4197716" cy="12430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203575"/>
            <a:ext cx="3181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7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forma matricial 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568699"/>
            <a:ext cx="10515600" cy="2608263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75" y="1690688"/>
            <a:ext cx="4427249" cy="11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Veamos algo de código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1156919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x: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y: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T: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Construyamos la matriz de rotación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[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(T), -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],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(T),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] 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7816889" y="1121102"/>
            <a:ext cx="2964122" cy="2245569"/>
          </a:xfrm>
          <a:prstGeom prst="wedgeRectCallout">
            <a:avLst>
              <a:gd name="adj1" fmla="val -193710"/>
              <a:gd name="adj2" fmla="val -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Las funciones matemáticas están guardadas en esta “biblioteca”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42" y="5007550"/>
            <a:ext cx="4197716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¿Biblioteca?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 un conjunto de funciones listas para usar</a:t>
            </a:r>
          </a:p>
          <a:p>
            <a:r>
              <a:rPr lang="es-CL" dirty="0"/>
              <a:t>Permiten realizar tareas frecuentes, o hacernos la vida más fácil</a:t>
            </a:r>
          </a:p>
          <a:p>
            <a:r>
              <a:rPr lang="es-CL" dirty="0"/>
              <a:t>Así nos evitamos tener que escribir todo</a:t>
            </a:r>
          </a:p>
          <a:p>
            <a:r>
              <a:rPr lang="es-CL" dirty="0"/>
              <a:t>Por ejemplo, calcular el coseno de un ángulo</a:t>
            </a:r>
          </a:p>
          <a:p>
            <a:r>
              <a:rPr lang="es-CL" dirty="0"/>
              <a:t>Hasta ahora, hemos usado dos bibliotecas</a:t>
            </a:r>
          </a:p>
          <a:p>
            <a:pPr lvl="1"/>
            <a:r>
              <a:rPr lang="es-CL" dirty="0" err="1"/>
              <a:t>turtle</a:t>
            </a:r>
            <a:endParaRPr lang="es-CL" dirty="0"/>
          </a:p>
          <a:p>
            <a:pPr lvl="1"/>
            <a:r>
              <a:rPr lang="es-CL" dirty="0" err="1"/>
              <a:t>math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4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Hasta ahora, tenemos listas así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2155756" y="1935191"/>
            <a:ext cx="9464743" cy="461666"/>
            <a:chOff x="2155756" y="1935191"/>
            <a:chExt cx="9464743" cy="461666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2155756" y="1935192"/>
              <a:ext cx="5112297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unaLista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[ 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30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40 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839346" y="1935191"/>
              <a:ext cx="3781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Así las escribimos en Python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915253" y="3356056"/>
            <a:ext cx="7705244" cy="571500"/>
            <a:chOff x="3915253" y="3356056"/>
            <a:chExt cx="7705244" cy="571500"/>
          </a:xfrm>
        </p:grpSpPr>
        <p:grpSp>
          <p:nvGrpSpPr>
            <p:cNvPr id="10" name="Grupo 9"/>
            <p:cNvGrpSpPr/>
            <p:nvPr/>
          </p:nvGrpSpPr>
          <p:grpSpPr>
            <a:xfrm>
              <a:off x="3915253" y="3356056"/>
              <a:ext cx="3352800" cy="571500"/>
              <a:chOff x="2844800" y="2984500"/>
              <a:chExt cx="3352800" cy="571500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2844800" y="2984500"/>
                <a:ext cx="838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/>
                  <a:t>10</a:t>
                </a:r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3683000" y="2984500"/>
                <a:ext cx="838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/>
                  <a:t>20</a:t>
                </a: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4521200" y="2984500"/>
                <a:ext cx="838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/>
                  <a:t>30</a:t>
                </a: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359400" y="2984500"/>
                <a:ext cx="838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/>
                  <a:t>40</a:t>
                </a:r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7839344" y="3410973"/>
              <a:ext cx="3781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Así las imaginamos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3178652" y="5031909"/>
            <a:ext cx="8441845" cy="830997"/>
            <a:chOff x="3178652" y="5031909"/>
            <a:chExt cx="8441845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3178652" y="5139630"/>
                  <a:ext cx="4250847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L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L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L" sz="4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40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L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CL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CL" sz="4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CL" sz="4000" b="0" i="1" smtClean="0"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L" sz="4000" dirty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652" y="5139630"/>
                  <a:ext cx="4250847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uadroTexto 14"/>
            <p:cNvSpPr txBox="1"/>
            <p:nvPr/>
          </p:nvSpPr>
          <p:spPr>
            <a:xfrm>
              <a:off x="7839344" y="5031909"/>
              <a:ext cx="37811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Y matemáticamente son matrices de una dimensión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0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código (vector V)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1156919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x: 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y: 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T: 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Construyamos la matriz de rotación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[ [ math.cos(T), -math.sin(T) ], [ math.sin(T), math.cos(T) ] 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Ahora, el vector de posición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[ x, y ]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7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Calculemos V’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11288"/>
            <a:ext cx="1258870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x: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y: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T: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[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(T), -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],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(T),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[ x, y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Ahora, el vector rotado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V2 = [R[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2738"/>
            <a:ext cx="5620837" cy="14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¡Probemos!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403" y="1567408"/>
            <a:ext cx="1156919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x: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y: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T: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[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(T), -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],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(T),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[ x, y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V2 = [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(V2)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35" y="4330701"/>
            <a:ext cx="6978366" cy="2527300"/>
          </a:xfrm>
          <a:prstGeom prst="rect">
            <a:avLst/>
          </a:prstGeom>
        </p:spPr>
      </p:pic>
      <p:sp>
        <p:nvSpPr>
          <p:cNvPr id="6" name="Llamada rectangular 5"/>
          <p:cNvSpPr/>
          <p:nvPr/>
        </p:nvSpPr>
        <p:spPr>
          <a:xfrm>
            <a:off x="7816889" y="1121102"/>
            <a:ext cx="2964122" cy="2245569"/>
          </a:xfrm>
          <a:prstGeom prst="wedgeRectCallout">
            <a:avLst>
              <a:gd name="adj1" fmla="val -24898"/>
              <a:gd name="adj2" fmla="val 162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Si el vector (10,10) lo roto 45 grados, ¿qué valores debería obtener?</a:t>
            </a:r>
          </a:p>
        </p:txBody>
      </p:sp>
    </p:spTree>
    <p:extLst>
      <p:ext uri="{BB962C8B-B14F-4D97-AF65-F5344CB8AC3E}">
        <p14:creationId xmlns:p14="http://schemas.microsoft.com/office/powerpoint/2010/main" val="402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¿Dónde está el error?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hubieras revisado la página con la documentación</a:t>
            </a:r>
          </a:p>
          <a:p>
            <a:pPr lvl="1"/>
            <a:r>
              <a:rPr lang="es-CL" dirty="0">
                <a:hlinkClick r:id="rId2"/>
              </a:rPr>
              <a:t>https://docs.python.org/3.5/library/math.html</a:t>
            </a:r>
            <a:endParaRPr lang="es-CL" dirty="0"/>
          </a:p>
          <a:p>
            <a:r>
              <a:rPr lang="es-CL" dirty="0"/>
              <a:t>Hubieras leído: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62" y="3786187"/>
            <a:ext cx="4691436" cy="1192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262" y="4791074"/>
            <a:ext cx="4325942" cy="1038226"/>
          </a:xfrm>
          <a:prstGeom prst="rect">
            <a:avLst/>
          </a:prstGeom>
        </p:spPr>
      </p:pic>
      <p:sp>
        <p:nvSpPr>
          <p:cNvPr id="6" name="Llamada rectangular 5"/>
          <p:cNvSpPr/>
          <p:nvPr/>
        </p:nvSpPr>
        <p:spPr>
          <a:xfrm>
            <a:off x="8572425" y="3668289"/>
            <a:ext cx="2964122" cy="2245569"/>
          </a:xfrm>
          <a:prstGeom prst="wedgeRectCallout">
            <a:avLst>
              <a:gd name="adj1" fmla="val -96450"/>
              <a:gd name="adj2" fmla="val -12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Ambas funciones esperan que el valor venga en radianes (y no en grados)</a:t>
            </a:r>
          </a:p>
        </p:txBody>
      </p:sp>
    </p:spTree>
    <p:extLst>
      <p:ext uri="{BB962C8B-B14F-4D97-AF65-F5344CB8AC3E}">
        <p14:creationId xmlns:p14="http://schemas.microsoft.com/office/powerpoint/2010/main" val="17561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lo puedes arreglar?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403" y="1690688"/>
            <a:ext cx="1156919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x: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y: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T: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[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(T), -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],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(T),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[ x, y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V2 = [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(V2)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7981989" y="957737"/>
            <a:ext cx="2964122" cy="2245569"/>
          </a:xfrm>
          <a:prstGeom prst="wedgeRectCallout">
            <a:avLst>
              <a:gd name="adj1" fmla="val -130299"/>
              <a:gd name="adj2" fmla="val 51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Una opción es decirle al usuario que ingrese los ángulos en radianes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1403" y="3270775"/>
            <a:ext cx="783099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T (en radianes):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401" y="4356100"/>
            <a:ext cx="7286461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si hacemos algo mejor?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54470"/>
            <a:ext cx="12248866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x: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y: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Tg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T (en grados):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........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[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-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],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[ x, y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V2 = [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(V2)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7969289" y="1690688"/>
            <a:ext cx="2964122" cy="2245569"/>
          </a:xfrm>
          <a:prstGeom prst="wedgeRectCallout">
            <a:avLst>
              <a:gd name="adj1" fmla="val -130299"/>
              <a:gd name="adj2" fmla="val 51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¿Qué podemos hacer para convertir de grados a radianes?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770460"/>
            <a:ext cx="375295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math.radians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Tg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1" y="4110483"/>
            <a:ext cx="5301966" cy="27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rápido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partir del ejemplo anterior, modifica lo siguiente</a:t>
            </a:r>
          </a:p>
          <a:p>
            <a:r>
              <a:rPr lang="es-CL" dirty="0"/>
              <a:t>Cuando el usuario ingrese las coordenadas </a:t>
            </a:r>
            <a:r>
              <a:rPr lang="es-CL" dirty="0" err="1"/>
              <a:t>x,y</a:t>
            </a:r>
            <a:r>
              <a:rPr lang="es-CL" dirty="0"/>
              <a:t> del vector, indícale el cuadrante del vector</a:t>
            </a:r>
          </a:p>
          <a:p>
            <a:r>
              <a:rPr lang="es-CL" dirty="0"/>
              <a:t>Una vez calculado el vector rotado, indícale al usuario en qué cuadrante quedó el vector</a:t>
            </a:r>
          </a:p>
          <a:p>
            <a:r>
              <a:rPr lang="es-CL" dirty="0"/>
              <a:t>Para este ejemplo, considera que si la posición queda justo sobre alguno de los ejes, debes escribir “eje X positivo”, “eje X negativo”, “eje Y positivo”, o “eje Y negativo”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4979594"/>
            <a:ext cx="1882774" cy="17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Usando matrices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149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Simplifiquemos la rotación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369804"/>
            <a:ext cx="1224886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x: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y: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Tg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T: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math.radians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Tg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[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-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], [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[ x, y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V2 = [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R[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(V2)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517422"/>
            <a:ext cx="1134825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V2 = np.dot(R, V)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lamada rectangular 6"/>
          <p:cNvSpPr/>
          <p:nvPr/>
        </p:nvSpPr>
        <p:spPr>
          <a:xfrm>
            <a:off x="4083089" y="4453126"/>
            <a:ext cx="2964122" cy="2245569"/>
          </a:xfrm>
          <a:prstGeom prst="wedgeRectCallout">
            <a:avLst>
              <a:gd name="adj1" fmla="val -84453"/>
              <a:gd name="adj2" fmla="val -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Esto significa: “</a:t>
            </a:r>
            <a:r>
              <a:rPr lang="es-CL" sz="2400" dirty="0" err="1"/>
              <a:t>numpy</a:t>
            </a:r>
            <a:r>
              <a:rPr lang="es-CL" sz="2400" dirty="0"/>
              <a:t>, multiplica la matriz R con la matriz V”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1825625"/>
            <a:ext cx="34804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7969289" y="1690688"/>
            <a:ext cx="2964122" cy="2245569"/>
          </a:xfrm>
          <a:prstGeom prst="wedgeRectCallout">
            <a:avLst>
              <a:gd name="adj1" fmla="val -178737"/>
              <a:gd name="adj2" fmla="val -31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¡Vamos a usar otra biblioteca!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3752658"/>
            <a:ext cx="5849151" cy="30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Matrices en el mundo real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empresa local</a:t>
            </a:r>
          </a:p>
        </p:txBody>
      </p:sp>
    </p:spTree>
    <p:extLst>
      <p:ext uri="{BB962C8B-B14F-4D97-AF65-F5344CB8AC3E}">
        <p14:creationId xmlns:p14="http://schemas.microsoft.com/office/powerpoint/2010/main" val="5901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Compliquémonos la vida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Matrices (o sea, dos dimensiones)</a:t>
            </a:r>
          </a:p>
        </p:txBody>
      </p:sp>
    </p:spTree>
    <p:extLst>
      <p:ext uri="{BB962C8B-B14F-4D97-AF65-F5344CB8AC3E}">
        <p14:creationId xmlns:p14="http://schemas.microsoft.com/office/powerpoint/2010/main" val="232482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empresa local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Tú y un compañero van a vender sándwiches durante la hora de almuerzo</a:t>
            </a:r>
          </a:p>
          <a:p>
            <a:r>
              <a:rPr lang="es-CL" dirty="0"/>
              <a:t>Tienen planeado vender 3 tipos:</a:t>
            </a:r>
          </a:p>
          <a:p>
            <a:pPr lvl="1"/>
            <a:r>
              <a:rPr lang="es-CL" dirty="0"/>
              <a:t>S1: Pan, mermelada, mantequilla</a:t>
            </a:r>
          </a:p>
          <a:p>
            <a:pPr lvl="1"/>
            <a:r>
              <a:rPr lang="es-CL" dirty="0"/>
              <a:t>S2: Pan, jamón, queso</a:t>
            </a:r>
          </a:p>
          <a:p>
            <a:pPr lvl="1"/>
            <a:r>
              <a:rPr lang="es-CL" dirty="0"/>
              <a:t>S3: Pan, queso, tomate</a:t>
            </a:r>
          </a:p>
          <a:p>
            <a:r>
              <a:rPr lang="es-CL" dirty="0"/>
              <a:t>Cada día, tienen planeado vender cierta cantidad: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4438650" y="5088235"/>
            <a:ext cx="2203450" cy="1223665"/>
            <a:chOff x="5314950" y="5189835"/>
            <a:chExt cx="2203450" cy="1223665"/>
          </a:xfrm>
        </p:grpSpPr>
        <p:sp>
          <p:nvSpPr>
            <p:cNvPr id="4" name="Abrir corchete 3"/>
            <p:cNvSpPr/>
            <p:nvPr/>
          </p:nvSpPr>
          <p:spPr>
            <a:xfrm>
              <a:off x="5956300" y="5189835"/>
              <a:ext cx="266700" cy="1223665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Cerrar corchete 4"/>
            <p:cNvSpPr/>
            <p:nvPr/>
          </p:nvSpPr>
          <p:spPr>
            <a:xfrm>
              <a:off x="7200900" y="5189835"/>
              <a:ext cx="254000" cy="1223665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019800" y="5232400"/>
              <a:ext cx="48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4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6502400" y="5232400"/>
              <a:ext cx="48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5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035800" y="5232400"/>
              <a:ext cx="48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3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019800" y="5850235"/>
              <a:ext cx="48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3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477000" y="5858470"/>
              <a:ext cx="48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3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985000" y="5858470"/>
              <a:ext cx="48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6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314950" y="5530701"/>
              <a:ext cx="717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A =</a:t>
              </a:r>
            </a:p>
          </p:txBody>
        </p:sp>
      </p:grpSp>
      <p:sp>
        <p:nvSpPr>
          <p:cNvPr id="14" name="Flecha izquierda 13"/>
          <p:cNvSpPr/>
          <p:nvPr/>
        </p:nvSpPr>
        <p:spPr>
          <a:xfrm>
            <a:off x="6692900" y="5164782"/>
            <a:ext cx="1581150" cy="393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Tú</a:t>
            </a:r>
          </a:p>
        </p:txBody>
      </p:sp>
      <p:sp>
        <p:nvSpPr>
          <p:cNvPr id="15" name="Flecha izquierda 14"/>
          <p:cNvSpPr/>
          <p:nvPr/>
        </p:nvSpPr>
        <p:spPr>
          <a:xfrm>
            <a:off x="6692900" y="5748635"/>
            <a:ext cx="1581150" cy="393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Compañero</a:t>
            </a:r>
          </a:p>
        </p:txBody>
      </p:sp>
      <p:sp>
        <p:nvSpPr>
          <p:cNvPr id="16" name="Flecha arriba 15"/>
          <p:cNvSpPr/>
          <p:nvPr/>
        </p:nvSpPr>
        <p:spPr>
          <a:xfrm>
            <a:off x="5073650" y="6438751"/>
            <a:ext cx="527050" cy="342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17" name="Flecha arriba 16"/>
          <p:cNvSpPr/>
          <p:nvPr/>
        </p:nvSpPr>
        <p:spPr>
          <a:xfrm>
            <a:off x="5505450" y="6311900"/>
            <a:ext cx="527050" cy="342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18" name="Flecha arriba 17"/>
          <p:cNvSpPr/>
          <p:nvPr/>
        </p:nvSpPr>
        <p:spPr>
          <a:xfrm>
            <a:off x="6032500" y="6476305"/>
            <a:ext cx="527050" cy="342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36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empresa local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Cada tipo sándwich se hace mezclando los ingredientes</a:t>
            </a:r>
          </a:p>
          <a:p>
            <a:r>
              <a:rPr lang="es-CL" dirty="0"/>
              <a:t>La matriz B muestra lo que se necesita para hacer cada sándwich</a:t>
            </a:r>
          </a:p>
          <a:p>
            <a:pPr lvl="1"/>
            <a:r>
              <a:rPr lang="es-CL" dirty="0"/>
              <a:t>Número de piezas de pan (P)</a:t>
            </a:r>
          </a:p>
          <a:p>
            <a:pPr lvl="1"/>
            <a:r>
              <a:rPr lang="es-CL" dirty="0"/>
              <a:t>Cucharadas de mermelada (M), mantequilla (A)</a:t>
            </a:r>
          </a:p>
          <a:p>
            <a:pPr lvl="1"/>
            <a:r>
              <a:rPr lang="es-CL" dirty="0"/>
              <a:t>Rebanadas de jamón (J), queso (Q) y tomate (T)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3716867" y="5741773"/>
            <a:ext cx="2053166" cy="461667"/>
            <a:chOff x="3716867" y="5741773"/>
            <a:chExt cx="2053166" cy="461667"/>
          </a:xfrm>
        </p:grpSpPr>
        <p:sp>
          <p:nvSpPr>
            <p:cNvPr id="27" name="CuadroTexto 26"/>
            <p:cNvSpPr txBox="1"/>
            <p:nvPr/>
          </p:nvSpPr>
          <p:spPr>
            <a:xfrm>
              <a:off x="3716867" y="574177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055534" y="574177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M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406901" y="574177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A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4770967" y="5741774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J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075767" y="5741774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Q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414433" y="5741773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T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956299" y="4408268"/>
            <a:ext cx="355600" cy="1321094"/>
            <a:chOff x="5956299" y="4408268"/>
            <a:chExt cx="355600" cy="1321094"/>
          </a:xfrm>
        </p:grpSpPr>
        <p:sp>
          <p:nvSpPr>
            <p:cNvPr id="33" name="CuadroTexto 32"/>
            <p:cNvSpPr txBox="1"/>
            <p:nvPr/>
          </p:nvSpPr>
          <p:spPr>
            <a:xfrm>
              <a:off x="5956299" y="440826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1</a:t>
              </a: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956299" y="4837983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5956299" y="5267697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3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967568" y="4394198"/>
            <a:ext cx="2844798" cy="1321096"/>
            <a:chOff x="2967568" y="4394198"/>
            <a:chExt cx="2844798" cy="1321096"/>
          </a:xfrm>
        </p:grpSpPr>
        <p:sp>
          <p:nvSpPr>
            <p:cNvPr id="4" name="CuadroTexto 3"/>
            <p:cNvSpPr txBox="1"/>
            <p:nvPr/>
          </p:nvSpPr>
          <p:spPr>
            <a:xfrm>
              <a:off x="3759200" y="43942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4097867" y="43942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4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436534" y="43942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4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775200" y="4394199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118100" y="4394199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456766" y="439419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759200" y="482391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097867" y="482391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436534" y="482391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4775200" y="4823914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3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118100" y="4823914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5456766" y="4823913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759200" y="5253629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097867" y="5253629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4436534" y="5253629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775200" y="525362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0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118100" y="525362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4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456766" y="5253627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</a:t>
              </a:r>
            </a:p>
          </p:txBody>
        </p:sp>
        <p:sp>
          <p:nvSpPr>
            <p:cNvPr id="25" name="Abrir corchete 24"/>
            <p:cNvSpPr/>
            <p:nvPr/>
          </p:nvSpPr>
          <p:spPr>
            <a:xfrm>
              <a:off x="3759200" y="4442912"/>
              <a:ext cx="266700" cy="1223665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" name="Cerrar corchete 25"/>
            <p:cNvSpPr/>
            <p:nvPr/>
          </p:nvSpPr>
          <p:spPr>
            <a:xfrm>
              <a:off x="5516033" y="4453826"/>
              <a:ext cx="254000" cy="1223665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967568" y="4855863"/>
              <a:ext cx="717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B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empresa local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4575"/>
          </a:xfrm>
        </p:spPr>
        <p:txBody>
          <a:bodyPr>
            <a:normAutofit/>
          </a:bodyPr>
          <a:lstStyle/>
          <a:p>
            <a:r>
              <a:rPr lang="es-CL" dirty="0"/>
              <a:t>Para determinar la cantidad de cada tipo de ingrediente que tú y tu compañero necesitan, basta realizar la siguiente operación: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446399" y="2971800"/>
                <a:ext cx="13167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99" y="2971800"/>
                <a:ext cx="13167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30" r="-5093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Marcador de contenido 2"/>
          <p:cNvSpPr txBox="1">
            <a:spLocks/>
          </p:cNvSpPr>
          <p:nvPr/>
        </p:nvSpPr>
        <p:spPr>
          <a:xfrm>
            <a:off x="838200" y="3606799"/>
            <a:ext cx="10515600" cy="222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¿De qué tamaño es esa matriz?</a:t>
            </a:r>
          </a:p>
          <a:p>
            <a:pPr lvl="1"/>
            <a:r>
              <a:rPr lang="es-CL" dirty="0"/>
              <a:t>A es de 2x3</a:t>
            </a:r>
          </a:p>
          <a:p>
            <a:pPr lvl="1"/>
            <a:r>
              <a:rPr lang="es-CL" dirty="0"/>
              <a:t>B es de 3x6</a:t>
            </a:r>
          </a:p>
          <a:p>
            <a:pPr lvl="1"/>
            <a:r>
              <a:rPr lang="es-CL" dirty="0"/>
              <a:t>C será de?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5129103" y="5584931"/>
            <a:ext cx="3268133" cy="461667"/>
            <a:chOff x="3716867" y="5741773"/>
            <a:chExt cx="2053166" cy="461667"/>
          </a:xfrm>
        </p:grpSpPr>
        <p:sp>
          <p:nvSpPr>
            <p:cNvPr id="39" name="CuadroTexto 38"/>
            <p:cNvSpPr txBox="1"/>
            <p:nvPr/>
          </p:nvSpPr>
          <p:spPr>
            <a:xfrm>
              <a:off x="3716867" y="574177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P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055534" y="574177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M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406901" y="5741775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A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4770967" y="5741774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J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5075767" y="5741774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Q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5414433" y="5741773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T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440620" y="4511379"/>
            <a:ext cx="3681030" cy="958166"/>
            <a:chOff x="4440620" y="4511379"/>
            <a:chExt cx="3681030" cy="958166"/>
          </a:xfrm>
        </p:grpSpPr>
        <p:sp>
          <p:nvSpPr>
            <p:cNvPr id="46" name="CuadroTexto 45"/>
            <p:cNvSpPr txBox="1"/>
            <p:nvPr/>
          </p:nvSpPr>
          <p:spPr>
            <a:xfrm>
              <a:off x="5156200" y="4511380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24</a:t>
              </a:r>
            </a:p>
          </p:txBody>
        </p:sp>
        <p:sp>
          <p:nvSpPr>
            <p:cNvPr id="64" name="Abrir corchete 63"/>
            <p:cNvSpPr/>
            <p:nvPr/>
          </p:nvSpPr>
          <p:spPr>
            <a:xfrm>
              <a:off x="5156199" y="4560093"/>
              <a:ext cx="290199" cy="90945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Cerrar corchete 64"/>
            <p:cNvSpPr/>
            <p:nvPr/>
          </p:nvSpPr>
          <p:spPr>
            <a:xfrm>
              <a:off x="7842926" y="4511379"/>
              <a:ext cx="278724" cy="958165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440620" y="4793755"/>
              <a:ext cx="717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C =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651500" y="4511380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16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6113992" y="4511380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16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6609292" y="4511380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15</a:t>
              </a: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7084484" y="4511380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22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7579784" y="4511380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6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156200" y="5007879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24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651500" y="5007879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12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6113992" y="5007879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12</a:t>
              </a: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6609292" y="5007879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9</a:t>
              </a: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7084484" y="5007879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30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579784" y="5007879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/>
                <a:t>12</a:t>
              </a:r>
            </a:p>
          </p:txBody>
        </p:sp>
      </p:grpSp>
      <p:sp>
        <p:nvSpPr>
          <p:cNvPr id="78" name="Flecha izquierda 77"/>
          <p:cNvSpPr/>
          <p:nvPr/>
        </p:nvSpPr>
        <p:spPr>
          <a:xfrm>
            <a:off x="8156575" y="4511379"/>
            <a:ext cx="1581150" cy="393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Tú</a:t>
            </a:r>
          </a:p>
        </p:txBody>
      </p:sp>
      <p:sp>
        <p:nvSpPr>
          <p:cNvPr id="79" name="Flecha izquierda 78"/>
          <p:cNvSpPr/>
          <p:nvPr/>
        </p:nvSpPr>
        <p:spPr>
          <a:xfrm>
            <a:off x="8156575" y="5095232"/>
            <a:ext cx="1581150" cy="393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Compañero</a:t>
            </a:r>
          </a:p>
        </p:txBody>
      </p:sp>
    </p:spTree>
    <p:extLst>
      <p:ext uri="{BB962C8B-B14F-4D97-AF65-F5344CB8AC3E}">
        <p14:creationId xmlns:p14="http://schemas.microsoft.com/office/powerpoint/2010/main" val="251013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37" grpId="0"/>
      <p:bldP spid="78" grpId="0" animBg="1"/>
      <p:bldP spid="7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Realicemos la multiplicación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25690"/>
            <a:ext cx="358303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 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np.dot(A, B)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09" y="4343401"/>
            <a:ext cx="535719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Mejoremos el mensaje de salida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363" y="1331776"/>
            <a:ext cx="1139927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np.dot(A, B)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ingredientes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"TU"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"COMPA"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(nombres[n] +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  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ingredientes[i] +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(C[n][i]))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66" y="960995"/>
            <a:ext cx="4302034" cy="58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corto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Modifica el ejemplo anterior, de forma que el usuario pueda ingresar desde el teclado la cantidad de sándwiches que tú y tu compañero quieren vender</a:t>
            </a:r>
          </a:p>
          <a:p>
            <a:r>
              <a:rPr lang="es-CL" dirty="0"/>
              <a:t>Recuerda que son 3 los tipos de sándwich</a:t>
            </a:r>
          </a:p>
        </p:txBody>
      </p:sp>
    </p:spTree>
    <p:extLst>
      <p:ext uri="{BB962C8B-B14F-4D97-AF65-F5344CB8AC3E}">
        <p14:creationId xmlns:p14="http://schemas.microsoft.com/office/powerpoint/2010/main" val="36292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usos de las matrices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769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Otros usos de las matrices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4580"/>
          </a:xfrm>
        </p:spPr>
        <p:txBody>
          <a:bodyPr/>
          <a:lstStyle/>
          <a:p>
            <a:r>
              <a:rPr lang="es-CL" dirty="0"/>
              <a:t>Además de simplemente multiplicarlas, las matrices tienen otros usos</a:t>
            </a:r>
          </a:p>
          <a:p>
            <a:r>
              <a:rPr lang="es-CL" dirty="0"/>
              <a:t>Un sistema de </a:t>
            </a:r>
            <a:r>
              <a:rPr lang="es-CL" b="1" dirty="0"/>
              <a:t>m</a:t>
            </a:r>
            <a:r>
              <a:rPr lang="es-CL" dirty="0"/>
              <a:t> ecuaciones lineales con </a:t>
            </a:r>
            <a:r>
              <a:rPr lang="es-CL" b="1" dirty="0"/>
              <a:t>n</a:t>
            </a:r>
            <a:r>
              <a:rPr lang="es-CL" dirty="0"/>
              <a:t> incógnitas se puede escribir así: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57" y="3260205"/>
            <a:ext cx="5519111" cy="210863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5653042"/>
            <a:ext cx="10515600" cy="143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X son las incógnitas, A son los coeficientes, y B son los términos constantes</a:t>
            </a:r>
          </a:p>
        </p:txBody>
      </p:sp>
    </p:spTree>
    <p:extLst>
      <p:ext uri="{BB962C8B-B14F-4D97-AF65-F5344CB8AC3E}">
        <p14:creationId xmlns:p14="http://schemas.microsoft.com/office/powerpoint/2010/main" val="15506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de ecuaciones matricial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7129"/>
          </a:xfrm>
        </p:spPr>
        <p:txBody>
          <a:bodyPr/>
          <a:lstStyle/>
          <a:p>
            <a:r>
              <a:rPr lang="es-CL" dirty="0"/>
              <a:t>El sistema anterior es equivalente a la ecuación matricial: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453743" y="2577691"/>
                <a:ext cx="1237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743" y="2577691"/>
                <a:ext cx="12373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419" r="-4926" b="-8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/>
          <p:cNvSpPr txBox="1">
            <a:spLocks/>
          </p:cNvSpPr>
          <p:nvPr/>
        </p:nvSpPr>
        <p:spPr>
          <a:xfrm>
            <a:off x="814606" y="3288665"/>
            <a:ext cx="10515600" cy="61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Donde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19" y="4040731"/>
            <a:ext cx="7508573" cy="17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Resolviendo sistemas de ecuaciones con Python y </a:t>
            </a:r>
            <a:r>
              <a:rPr lang="es-CL" dirty="0" err="1"/>
              <a:t>Numpy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7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Sabemos hacer esto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09278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1" y="3872847"/>
            <a:ext cx="5245100" cy="29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Resolviendo sistemas de ecuaciones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Resolvamos el sistema de ecuaciones: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3*x0 + x1 = 9</a:t>
            </a:r>
          </a:p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x0 + 2*x1 = 8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1432" y="4690419"/>
            <a:ext cx="392286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51432" y="5219553"/>
            <a:ext cx="22236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70" y="2511197"/>
            <a:ext cx="7508573" cy="17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¡Que Python trabaje!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4326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np.linalg.solve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35" y="4402183"/>
            <a:ext cx="5539866" cy="2455817"/>
          </a:xfrm>
          <a:prstGeom prst="rect">
            <a:avLst/>
          </a:prstGeom>
        </p:spPr>
      </p:pic>
      <p:sp>
        <p:nvSpPr>
          <p:cNvPr id="6" name="Llamada rectangular 5"/>
          <p:cNvSpPr/>
          <p:nvPr/>
        </p:nvSpPr>
        <p:spPr>
          <a:xfrm>
            <a:off x="7969289" y="1690688"/>
            <a:ext cx="2964122" cy="2245569"/>
          </a:xfrm>
          <a:prstGeom prst="wedgeRectCallout">
            <a:avLst>
              <a:gd name="adj1" fmla="val -44215"/>
              <a:gd name="adj2" fmla="val 116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Este es el vector solución (o sea, los valores de x0 y x1)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3131878" y="4507306"/>
            <a:ext cx="2964122" cy="2245569"/>
          </a:xfrm>
          <a:prstGeom prst="wedgeRectCallout">
            <a:avLst>
              <a:gd name="adj1" fmla="val -45096"/>
              <a:gd name="adj2" fmla="val -66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Además de multiplicar matrices, con </a:t>
            </a:r>
            <a:r>
              <a:rPr lang="es-CL" sz="2400" dirty="0" err="1"/>
              <a:t>numpy</a:t>
            </a:r>
            <a:r>
              <a:rPr lang="es-CL" sz="2400" dirty="0"/>
              <a:t> podemos resolver sistemas de ecuaciones</a:t>
            </a:r>
          </a:p>
        </p:txBody>
      </p:sp>
    </p:spTree>
    <p:extLst>
      <p:ext uri="{BB962C8B-B14F-4D97-AF65-F5344CB8AC3E}">
        <p14:creationId xmlns:p14="http://schemas.microsoft.com/office/powerpoint/2010/main" val="37304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Comprobemos si es correcto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783099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np.linalg.solve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Si multiplicamos X con A, debemos obtener B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np.dot(a, x)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4504597"/>
            <a:ext cx="4053840" cy="23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puedes resolver sistemas de ecuaciones para solucionar problemas de ingeniería</a:t>
            </a:r>
          </a:p>
        </p:txBody>
      </p:sp>
    </p:spTree>
    <p:extLst>
      <p:ext uri="{BB962C8B-B14F-4D97-AF65-F5344CB8AC3E}">
        <p14:creationId xmlns:p14="http://schemas.microsoft.com/office/powerpoint/2010/main" val="2348379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 en Parejas! Parte 1 de 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placa metálica está sujeta a diferentes temperaturas en sus 4 lados: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96987" y="2542791"/>
            <a:ext cx="4761362" cy="3434814"/>
            <a:chOff x="3796987" y="2542791"/>
            <a:chExt cx="4761362" cy="3434814"/>
          </a:xfrm>
        </p:grpSpPr>
        <p:sp>
          <p:nvSpPr>
            <p:cNvPr id="6" name="Rectángulo 5"/>
            <p:cNvSpPr/>
            <p:nvPr/>
          </p:nvSpPr>
          <p:spPr>
            <a:xfrm>
              <a:off x="4369576" y="3004456"/>
              <a:ext cx="3357154" cy="2364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417423" y="3056708"/>
              <a:ext cx="3357154" cy="2364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75960" y="2542791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918269" y="3955812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728113" y="5515940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796987" y="3777232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69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CL" dirty="0"/>
              <a:t>Ejercicio! Parte 2 de 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desea calcular la temperatura al interior de la placa, una vez que se ha alcanzado el equilibrio térmico</a:t>
            </a:r>
          </a:p>
          <a:p>
            <a:r>
              <a:rPr lang="es-CL" dirty="0"/>
              <a:t>Para hacer esto, se usará una propiedad física llamada la Propiedad del Valor Medio:</a:t>
            </a:r>
          </a:p>
          <a:p>
            <a:pPr lvl="1"/>
            <a:r>
              <a:rPr lang="es-CL" dirty="0"/>
              <a:t>Si la placa ha alcanzado el equilibrio término y P es un punto en una grilla sobre la placa, la temperatura de P es el promedio de la temperatura de los 4 puntos más cercanos a P</a:t>
            </a:r>
          </a:p>
        </p:txBody>
      </p:sp>
    </p:spTree>
    <p:extLst>
      <p:ext uri="{BB962C8B-B14F-4D97-AF65-F5344CB8AC3E}">
        <p14:creationId xmlns:p14="http://schemas.microsoft.com/office/powerpoint/2010/main" val="40852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 Parte 3 de 4</a:t>
            </a:r>
          </a:p>
        </p:txBody>
      </p:sp>
      <p:sp>
        <p:nvSpPr>
          <p:cNvPr id="38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Aplicando la Propiedad del Valor Medio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38200" y="2542791"/>
            <a:ext cx="4771912" cy="3434814"/>
            <a:chOff x="838200" y="2542791"/>
            <a:chExt cx="4771912" cy="3434814"/>
          </a:xfrm>
        </p:grpSpPr>
        <p:sp>
          <p:nvSpPr>
            <p:cNvPr id="4" name="Rectángulo 3"/>
            <p:cNvSpPr/>
            <p:nvPr/>
          </p:nvSpPr>
          <p:spPr>
            <a:xfrm>
              <a:off x="1421339" y="3004456"/>
              <a:ext cx="3357154" cy="2364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469186" y="3056708"/>
              <a:ext cx="3357154" cy="2364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827723" y="2542791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970032" y="3955812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779876" y="5515940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38200" y="3931458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25</a:t>
              </a:r>
            </a:p>
          </p:txBody>
        </p:sp>
        <p:cxnSp>
          <p:nvCxnSpPr>
            <p:cNvPr id="11" name="Conector recto 10"/>
            <p:cNvCxnSpPr/>
            <p:nvPr/>
          </p:nvCxnSpPr>
          <p:spPr>
            <a:xfrm flipH="1">
              <a:off x="2467456" y="2603807"/>
              <a:ext cx="1" cy="3373798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H="1">
              <a:off x="3776487" y="2542791"/>
              <a:ext cx="1" cy="3373798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996746" y="3721622"/>
              <a:ext cx="4293326" cy="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101249" y="4657794"/>
              <a:ext cx="4293326" cy="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2349890" y="3631011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Elipse 20"/>
            <p:cNvSpPr/>
            <p:nvPr/>
          </p:nvSpPr>
          <p:spPr>
            <a:xfrm>
              <a:off x="3667115" y="3600768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Elipse 21"/>
            <p:cNvSpPr/>
            <p:nvPr/>
          </p:nvSpPr>
          <p:spPr>
            <a:xfrm>
              <a:off x="2349890" y="4544120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Elipse 22"/>
            <p:cNvSpPr/>
            <p:nvPr/>
          </p:nvSpPr>
          <p:spPr>
            <a:xfrm>
              <a:off x="3670380" y="4533696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503948" y="3233831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3849470" y="3206013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2515304" y="4157161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3848570" y="4175523"/>
              <a:ext cx="64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>
                  <a:solidFill>
                    <a:schemeClr val="bg1"/>
                  </a:solidFill>
                </a:rPr>
                <a:t>X4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3667115" y="2946375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" name="Elipse 29"/>
            <p:cNvSpPr/>
            <p:nvPr/>
          </p:nvSpPr>
          <p:spPr>
            <a:xfrm>
              <a:off x="2346341" y="2891965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Elipse 30"/>
            <p:cNvSpPr/>
            <p:nvPr/>
          </p:nvSpPr>
          <p:spPr>
            <a:xfrm>
              <a:off x="1325494" y="3588409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2" name="Elipse 31"/>
            <p:cNvSpPr/>
            <p:nvPr/>
          </p:nvSpPr>
          <p:spPr>
            <a:xfrm>
              <a:off x="1325494" y="4544119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3" name="Elipse 32"/>
            <p:cNvSpPr/>
            <p:nvPr/>
          </p:nvSpPr>
          <p:spPr>
            <a:xfrm>
              <a:off x="2370741" y="5302227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Elipse 33"/>
            <p:cNvSpPr/>
            <p:nvPr/>
          </p:nvSpPr>
          <p:spPr>
            <a:xfrm>
              <a:off x="3667115" y="5289985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Elipse 34"/>
            <p:cNvSpPr/>
            <p:nvPr/>
          </p:nvSpPr>
          <p:spPr>
            <a:xfrm>
              <a:off x="4725439" y="4544119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Elipse 35"/>
            <p:cNvSpPr/>
            <p:nvPr/>
          </p:nvSpPr>
          <p:spPr>
            <a:xfrm>
              <a:off x="4712324" y="3605545"/>
              <a:ext cx="235131" cy="2481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7064430" y="3004456"/>
                <a:ext cx="3314562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20+25+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430" y="3004456"/>
                <a:ext cx="3314562" cy="6989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083608" y="3931622"/>
                <a:ext cx="3314562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20+20+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08" y="3931622"/>
                <a:ext cx="3314562" cy="6989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7083608" y="4833781"/>
                <a:ext cx="3314562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3= 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25+30+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08" y="4833781"/>
                <a:ext cx="3314562" cy="698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7083608" y="5735940"/>
                <a:ext cx="331456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4= 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20+30+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08" y="5735940"/>
                <a:ext cx="3314562" cy="6914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/>
      <p:bldP spid="40" grpId="0"/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 Parte 4 de 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Resuelve el problema usando </a:t>
            </a:r>
            <a:r>
              <a:rPr lang="es-CL" dirty="0" err="1"/>
              <a:t>numpy</a:t>
            </a:r>
            <a:r>
              <a:rPr lang="es-CL" dirty="0"/>
              <a:t>, e indica la temperatura en los cuatro puntos interiores de la placa</a:t>
            </a:r>
          </a:p>
          <a:p>
            <a:r>
              <a:rPr lang="es-CL" dirty="0"/>
              <a:t>Modifica tu programa para que el usuario pueda ingresar la temperatura de los cuatro bordes de la placa, e incrementa la cantidad de puntos en la grilla de 4 a 9.</a:t>
            </a:r>
          </a:p>
        </p:txBody>
      </p:sp>
    </p:spTree>
    <p:extLst>
      <p:ext uri="{BB962C8B-B14F-4D97-AF65-F5344CB8AC3E}">
        <p14:creationId xmlns:p14="http://schemas.microsoft.com/office/powerpoint/2010/main" val="11612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6 -  Análisis de flujo de tráfico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Revisa el documento PDF que se subirá a Educa</a:t>
            </a:r>
          </a:p>
          <a:p>
            <a:r>
              <a:rPr lang="es-CL" dirty="0"/>
              <a:t>Debe subir la solución a </a:t>
            </a:r>
            <a:r>
              <a:rPr lang="es-CL" dirty="0" err="1"/>
              <a:t>Educ</a:t>
            </a:r>
            <a:r>
              <a:rPr lang="es-CL" dirty="0"/>
              <a:t>@ antes de la próxima clase</a:t>
            </a:r>
          </a:p>
          <a:p>
            <a:r>
              <a:rPr lang="es-ES" b="1" dirty="0"/>
              <a:t>D</a:t>
            </a:r>
            <a:r>
              <a:rPr lang="es-CL" b="1" dirty="0"/>
              <a:t>EBE SER RESUELTO DE MANERA INDIVIDUAL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887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También sabemos hacer esto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409278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-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939" y="4102100"/>
            <a:ext cx="5548061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hace este código?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409278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17" y="4254501"/>
            <a:ext cx="5631684" cy="2603500"/>
          </a:xfrm>
          <a:prstGeom prst="rect">
            <a:avLst/>
          </a:prstGeom>
        </p:spPr>
      </p:pic>
      <p:sp>
        <p:nvSpPr>
          <p:cNvPr id="7" name="Llamada rectangular 6"/>
          <p:cNvSpPr/>
          <p:nvPr/>
        </p:nvSpPr>
        <p:spPr>
          <a:xfrm>
            <a:off x="8288078" y="586531"/>
            <a:ext cx="2964122" cy="2245569"/>
          </a:xfrm>
          <a:prstGeom prst="wedgeRectCallout">
            <a:avLst>
              <a:gd name="adj1" fmla="val -189854"/>
              <a:gd name="adj2" fmla="val 75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Reemplazamos el tercer elemento de la lista, y en su lugar pusimos…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¡OTRA lista!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7145078" y="3113089"/>
            <a:ext cx="2964122" cy="2245569"/>
          </a:xfrm>
          <a:prstGeom prst="wedgeRectCallout">
            <a:avLst>
              <a:gd name="adj1" fmla="val 88643"/>
              <a:gd name="adj2" fmla="val 70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Fíjate en la cantidad de corchetes “</a:t>
            </a:r>
            <a:r>
              <a:rPr lang="es-CL" sz="2400" dirty="0">
                <a:latin typeface="Consolas" panose="020B0609020204030204" pitchFamily="49" charset="0"/>
              </a:rPr>
              <a:t>[]</a:t>
            </a:r>
            <a:r>
              <a:rPr lang="es-CL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hace este código?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409278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31" y="4521201"/>
            <a:ext cx="6687069" cy="2336800"/>
          </a:xfrm>
          <a:prstGeom prst="rect">
            <a:avLst/>
          </a:prstGeom>
        </p:spPr>
      </p:pic>
      <p:sp>
        <p:nvSpPr>
          <p:cNvPr id="6" name="Llamada rectangular 5"/>
          <p:cNvSpPr/>
          <p:nvPr/>
        </p:nvSpPr>
        <p:spPr>
          <a:xfrm>
            <a:off x="7194589" y="1153278"/>
            <a:ext cx="2964122" cy="2245569"/>
          </a:xfrm>
          <a:prstGeom prst="wedgeRectCallout">
            <a:avLst>
              <a:gd name="adj1" fmla="val -91309"/>
              <a:gd name="adj2" fmla="val 150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Fíjate en la cantidad de corchetes “</a:t>
            </a:r>
            <a:r>
              <a:rPr lang="es-CL" sz="2400" dirty="0">
                <a:latin typeface="Consolas" panose="020B0609020204030204" pitchFamily="49" charset="0"/>
              </a:rPr>
              <a:t>[]</a:t>
            </a:r>
            <a:r>
              <a:rPr lang="es-CL" sz="2400" dirty="0"/>
              <a:t>”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¡No te pierdas!</a:t>
            </a:r>
          </a:p>
        </p:txBody>
      </p:sp>
    </p:spTree>
    <p:extLst>
      <p:ext uri="{BB962C8B-B14F-4D97-AF65-F5344CB8AC3E}">
        <p14:creationId xmlns:p14="http://schemas.microsoft.com/office/powerpoint/2010/main" val="17371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¿Podemos escribir esto de una forma mejor?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74911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72" y="4749800"/>
            <a:ext cx="8358828" cy="2108200"/>
          </a:xfrm>
          <a:prstGeom prst="rect">
            <a:avLst/>
          </a:prstGeom>
        </p:spPr>
      </p:pic>
      <p:sp>
        <p:nvSpPr>
          <p:cNvPr id="8" name="Llamada rectangular 7"/>
          <p:cNvSpPr/>
          <p:nvPr/>
        </p:nvSpPr>
        <p:spPr>
          <a:xfrm>
            <a:off x="8947189" y="2290852"/>
            <a:ext cx="2964122" cy="2245569"/>
          </a:xfrm>
          <a:prstGeom prst="wedgeRectCallout">
            <a:avLst>
              <a:gd name="adj1" fmla="val -86596"/>
              <a:gd name="adj2" fmla="val -49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Básicamente, estamos creando una lista de listas</a:t>
            </a:r>
          </a:p>
        </p:txBody>
      </p:sp>
    </p:spTree>
    <p:extLst>
      <p:ext uri="{BB962C8B-B14F-4D97-AF65-F5344CB8AC3E}">
        <p14:creationId xmlns:p14="http://schemas.microsoft.com/office/powerpoint/2010/main" val="11672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Talvez te resulte más cómodo escribirlo así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256352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72" y="4749800"/>
            <a:ext cx="8358828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lase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07" id="{B134C9E2-8EB5-4A44-8F9C-6CB57CA324FA}" vid="{9A572733-96A5-4339-9022-CC5732F069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Clase08_04_Python_ProximaClase</Template>
  <TotalTime>13291</TotalTime>
  <Words>1428</Words>
  <Application>Microsoft Office PowerPoint</Application>
  <PresentationFormat>Panorámica</PresentationFormat>
  <Paragraphs>244</Paragraphs>
  <Slides>48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Clase07</vt:lpstr>
      <vt:lpstr>Y siguen las listas</vt:lpstr>
      <vt:lpstr>Hasta ahora, tenemos listas así</vt:lpstr>
      <vt:lpstr>Compliquémonos la vida</vt:lpstr>
      <vt:lpstr>Sabemos hacer esto</vt:lpstr>
      <vt:lpstr>También sabemos hacer esto</vt:lpstr>
      <vt:lpstr>¿Qué hace este código?</vt:lpstr>
      <vt:lpstr>¿Qué hace este código?</vt:lpstr>
      <vt:lpstr>¿Podemos escribir esto de una forma mejor?</vt:lpstr>
      <vt:lpstr>Talvez te resulte más cómodo escribirlo así</vt:lpstr>
      <vt:lpstr>Para obtener un elemento individual, usamos el índice</vt:lpstr>
      <vt:lpstr>¿Y en este caso?</vt:lpstr>
      <vt:lpstr>¿Y podré acceder a los elementos de esa lista?</vt:lpstr>
      <vt:lpstr>Usando matrices en el mundo real</vt:lpstr>
      <vt:lpstr>Rotación</vt:lpstr>
      <vt:lpstr>Forma matricial</vt:lpstr>
      <vt:lpstr>¿Qué es R?</vt:lpstr>
      <vt:lpstr>La forma matricial es</vt:lpstr>
      <vt:lpstr>Veamos algo de código</vt:lpstr>
      <vt:lpstr>¿Biblioteca?</vt:lpstr>
      <vt:lpstr>Más código (vector V)</vt:lpstr>
      <vt:lpstr>Calculemos V’</vt:lpstr>
      <vt:lpstr>¡Probemos!</vt:lpstr>
      <vt:lpstr>¿Dónde está el error?</vt:lpstr>
      <vt:lpstr>¿Cómo lo puedes arreglar?</vt:lpstr>
      <vt:lpstr>¿Y si hacemos algo mejor?</vt:lpstr>
      <vt:lpstr>Ejercicio rápido</vt:lpstr>
      <vt:lpstr>Usando matrices</vt:lpstr>
      <vt:lpstr>Simplifiquemos la rotación</vt:lpstr>
      <vt:lpstr>Matrices en el mundo real</vt:lpstr>
      <vt:lpstr>Una empresa local</vt:lpstr>
      <vt:lpstr>Una empresa local (cont)</vt:lpstr>
      <vt:lpstr>Una empresa local (cont)</vt:lpstr>
      <vt:lpstr>Realicemos la multiplicación</vt:lpstr>
      <vt:lpstr>Mejoremos el mensaje de salida</vt:lpstr>
      <vt:lpstr>Ejercicio corto</vt:lpstr>
      <vt:lpstr>Más usos de las matrices</vt:lpstr>
      <vt:lpstr>Otros usos de las matrices</vt:lpstr>
      <vt:lpstr>Sistema de ecuaciones matricial</vt:lpstr>
      <vt:lpstr>Resolviendo sistemas de ecuaciones con Python y Numpy</vt:lpstr>
      <vt:lpstr>Resolviendo sistemas de ecuaciones</vt:lpstr>
      <vt:lpstr>¡Que Python trabaje!</vt:lpstr>
      <vt:lpstr>Comprobemos si es correcto</vt:lpstr>
      <vt:lpstr>Felicitaciones</vt:lpstr>
      <vt:lpstr>¡Ejercicio en Parejas! Parte 1 de 4</vt:lpstr>
      <vt:lpstr>¡Ejercicio! Parte 2 de 4</vt:lpstr>
      <vt:lpstr>¡Ejercicio! Parte 3 de 4</vt:lpstr>
      <vt:lpstr>¡Ejercicio! Parte 4 de 4</vt:lpstr>
      <vt:lpstr>Desafío 6 -  Análisis de flujo de tráfico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270</cp:revision>
  <dcterms:created xsi:type="dcterms:W3CDTF">2016-01-08T18:59:34Z</dcterms:created>
  <dcterms:modified xsi:type="dcterms:W3CDTF">2017-05-15T03:11:34Z</dcterms:modified>
</cp:coreProperties>
</file>