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ítulo y subtítulo">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Texto del título</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Nivel de texto 1</a:t>
            </a:r>
          </a:p>
          <a:p>
            <a:pPr lvl="1"/>
            <a:r>
              <a:t>Nivel de texto 2</a:t>
            </a:r>
          </a:p>
          <a:p>
            <a:pPr lvl="2"/>
            <a:r>
              <a:t>Nivel de texto 3</a:t>
            </a:r>
          </a:p>
          <a:p>
            <a:pPr lvl="3"/>
            <a:r>
              <a:t>Nivel de texto 4</a:t>
            </a:r>
          </a:p>
          <a:p>
            <a:pPr lvl="4"/>
            <a:r>
              <a:t>Nivel de texto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Cita">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 Juan López</a:t>
            </a:r>
          </a:p>
        </p:txBody>
      </p:sp>
      <p:sp>
        <p:nvSpPr>
          <p:cNvPr id="94" name="Shape 94"/>
          <p:cNvSpPr/>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pPr/>
            <a:r>
              <a:t>“Escribir una cita aquí”</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En blanco">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horizontal)">
    <p:spTree>
      <p:nvGrpSpPr>
        <p:cNvPr id="1" name=""/>
        <p:cNvGrpSpPr/>
        <p:nvPr/>
      </p:nvGrpSpPr>
      <p:grpSpPr>
        <a:xfrm>
          <a:off x="0" y="0"/>
          <a:ext cx="0" cy="0"/>
          <a:chOff x="0" y="0"/>
          <a:chExt cx="0" cy="0"/>
        </a:xfrm>
      </p:grpSpPr>
      <p:sp>
        <p:nvSpPr>
          <p:cNvPr id="20" name="Shape 20"/>
          <p:cNvSpPr/>
          <p:nvPr>
            <p:ph type="pic" idx="13"/>
          </p:nvPr>
        </p:nvSpPr>
        <p:spPr>
          <a:xfrm>
            <a:off x="160020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Texto del título</a:t>
            </a:r>
          </a:p>
        </p:txBody>
      </p:sp>
      <p:sp>
        <p:nvSpPr>
          <p:cNvPr id="22" name="Shape 22"/>
          <p:cNvSpPr/>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Nivel de texto 1</a:t>
            </a:r>
          </a:p>
          <a:p>
            <a:pPr lvl="1"/>
            <a:r>
              <a:t>Nivel de texto 2</a:t>
            </a:r>
          </a:p>
          <a:p>
            <a:pPr lvl="2"/>
            <a:r>
              <a:t>Nivel de texto 3</a:t>
            </a:r>
          </a:p>
          <a:p>
            <a:pPr lvl="3"/>
            <a:r>
              <a:t>Nivel de texto 4</a:t>
            </a:r>
          </a:p>
          <a:p>
            <a:pPr lvl="4"/>
            <a:r>
              <a:t>Nivel de texto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ítulo (centro)">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Texto del título</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Foto (vertical)">
    <p:spTree>
      <p:nvGrpSpPr>
        <p:cNvPr id="1" name=""/>
        <p:cNvGrpSpPr/>
        <p:nvPr/>
      </p:nvGrpSpPr>
      <p:grpSpPr>
        <a:xfrm>
          <a:off x="0" y="0"/>
          <a:ext cx="0" cy="0"/>
          <a:chOff x="0" y="0"/>
          <a:chExt cx="0" cy="0"/>
        </a:xfrm>
      </p:grpSpPr>
      <p:sp>
        <p:nvSpPr>
          <p:cNvPr id="38" name="Shape 38"/>
          <p:cNvSpPr/>
          <p:nvPr>
            <p:ph type="pic" sz="half" idx="13"/>
          </p:nvPr>
        </p:nvSpPr>
        <p:spPr>
          <a:xfrm>
            <a:off x="6718300" y="762000"/>
            <a:ext cx="5334000" cy="8242300"/>
          </a:xfrm>
          <a:prstGeom prst="rect">
            <a:avLst/>
          </a:prstGeom>
        </p:spPr>
        <p:txBody>
          <a:bodyPr lIns="91439" tIns="45719" rIns="91439" bIns="45719" anchor="t">
            <a:noAutofit/>
          </a:bodyPr>
          <a:lstStyle/>
          <a:p>
            <a:pPr/>
          </a:p>
        </p:txBody>
      </p:sp>
      <p:sp>
        <p:nvSpPr>
          <p:cNvPr id="39" name="Shape 39"/>
          <p:cNvSpPr/>
          <p:nvPr>
            <p:ph type="title"/>
          </p:nvPr>
        </p:nvSpPr>
        <p:spPr>
          <a:xfrm>
            <a:off x="952500" y="762000"/>
            <a:ext cx="5334000" cy="4000500"/>
          </a:xfrm>
          <a:prstGeom prst="rect">
            <a:avLst/>
          </a:prstGeom>
        </p:spPr>
        <p:txBody>
          <a:bodyPr anchor="b"/>
          <a:lstStyle>
            <a:lvl1pPr>
              <a:defRPr sz="6000"/>
            </a:lvl1pPr>
          </a:lstStyle>
          <a:p>
            <a:pPr/>
            <a:r>
              <a:t>Texto del título</a:t>
            </a:r>
          </a:p>
        </p:txBody>
      </p:sp>
      <p:sp>
        <p:nvSpPr>
          <p:cNvPr id="40" name="Shape 40"/>
          <p:cNvSpPr/>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Nivel de texto 1</a:t>
            </a:r>
          </a:p>
          <a:p>
            <a:pPr lvl="1"/>
            <a:r>
              <a:t>Nivel de texto 2</a:t>
            </a:r>
          </a:p>
          <a:p>
            <a:pPr lvl="2"/>
            <a:r>
              <a:t>Nivel de texto 3</a:t>
            </a:r>
          </a:p>
          <a:p>
            <a:pPr lvl="3"/>
            <a:r>
              <a:t>Nivel de texto 4</a:t>
            </a:r>
          </a:p>
          <a:p>
            <a:pPr lvl="4"/>
            <a:r>
              <a:t>Nivel de texto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ítulo (arriba)">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Texto del título</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ítulo y viñeta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Texto del título</a:t>
            </a:r>
          </a:p>
        </p:txBody>
      </p:sp>
      <p:sp>
        <p:nvSpPr>
          <p:cNvPr id="57" name="Shape 57"/>
          <p:cNvSpPr/>
          <p:nvPr>
            <p:ph type="body" idx="1"/>
          </p:nvPr>
        </p:nvSpPr>
        <p:spPr>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ítulo, viñetas y foto">
    <p:spTree>
      <p:nvGrpSpPr>
        <p:cNvPr id="1" name=""/>
        <p:cNvGrpSpPr/>
        <p:nvPr/>
      </p:nvGrpSpPr>
      <p:grpSpPr>
        <a:xfrm>
          <a:off x="0" y="0"/>
          <a:ext cx="0" cy="0"/>
          <a:chOff x="0" y="0"/>
          <a:chExt cx="0" cy="0"/>
        </a:xfrm>
      </p:grpSpPr>
      <p:sp>
        <p:nvSpPr>
          <p:cNvPr id="65" name="Shape 65"/>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Texto del título</a:t>
            </a:r>
          </a:p>
        </p:txBody>
      </p:sp>
      <p:sp>
        <p:nvSpPr>
          <p:cNvPr id="67" name="Shape 67"/>
          <p:cNvSpPr/>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Nivel de texto 1</a:t>
            </a:r>
          </a:p>
          <a:p>
            <a:pPr lvl="1"/>
            <a:r>
              <a:t>Nivel de texto 2</a:t>
            </a:r>
          </a:p>
          <a:p>
            <a:pPr lvl="2"/>
            <a:r>
              <a:t>Nivel de texto 3</a:t>
            </a:r>
          </a:p>
          <a:p>
            <a:pPr lvl="3"/>
            <a:r>
              <a:t>Nivel de texto 4</a:t>
            </a:r>
          </a:p>
          <a:p>
            <a:pPr lvl="4"/>
            <a:r>
              <a:t>Nivel de texto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Viñeta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3 fotos">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898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18300" y="762000"/>
            <a:ext cx="5334000" cy="3898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762884"/>
            <a:ext cx="5334000" cy="8229601"/>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Texto del título</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4" name="Shape 4"/>
          <p:cNvSpPr/>
          <p:nvPr>
            <p:ph type="sldNum" sz="quarter" idx="2"/>
          </p:nvPr>
        </p:nvSpPr>
        <p:spPr>
          <a:xfrm>
            <a:off x="6311798" y="924560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nickte0.wixsite.com/gopark"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9" name="120614_familyalaskaoutdoorssummer_tg_00795_2892x1928.jpeg"/>
          <p:cNvPicPr>
            <a:picLocks noChangeAspect="1"/>
          </p:cNvPicPr>
          <p:nvPr>
            <p:ph type="pic" idx="13"/>
          </p:nvPr>
        </p:nvPicPr>
        <p:blipFill>
          <a:blip r:embed="rId2">
            <a:extLst/>
          </a:blip>
          <a:srcRect l="0" t="4675" r="0" b="4545"/>
          <a:stretch>
            <a:fillRect/>
          </a:stretch>
        </p:blipFill>
        <p:spPr>
          <a:prstGeom prst="rect">
            <a:avLst/>
          </a:prstGeom>
        </p:spPr>
      </p:pic>
      <p:sp>
        <p:nvSpPr>
          <p:cNvPr id="120" name="Shape 120"/>
          <p:cNvSpPr/>
          <p:nvPr>
            <p:ph type="title"/>
          </p:nvPr>
        </p:nvSpPr>
        <p:spPr>
          <a:prstGeom prst="rect">
            <a:avLst/>
          </a:prstGeom>
        </p:spPr>
        <p:txBody>
          <a:bodyPr/>
          <a:lstStyle/>
          <a:p>
            <a:pPr/>
            <a:r>
              <a:t>Go Park</a:t>
            </a:r>
          </a:p>
        </p:txBody>
      </p:sp>
      <p:sp>
        <p:nvSpPr>
          <p:cNvPr id="121" name="Shape 121"/>
          <p:cNvSpPr/>
          <p:nvPr>
            <p:ph type="body" sz="quarter" idx="1"/>
          </p:nvPr>
        </p:nvSpPr>
        <p:spPr>
          <a:prstGeom prst="rect">
            <a:avLst/>
          </a:prstGeom>
        </p:spPr>
        <p:txBody>
          <a:bodyPr/>
          <a:lstStyle/>
          <a:p>
            <a:pPr defTabSz="338835">
              <a:defRPr sz="1856"/>
            </a:pPr>
            <a:r>
              <a:t>María Victoria Santiago Alcalá</a:t>
            </a:r>
          </a:p>
          <a:p>
            <a:pPr defTabSz="338835">
              <a:defRPr sz="1856"/>
            </a:pPr>
            <a:r>
              <a:t>Mario Ortega Aguayo</a:t>
            </a:r>
          </a:p>
          <a:p>
            <a:pPr defTabSz="338835">
              <a:defRPr sz="1856"/>
            </a:pPr>
            <a:r>
              <a:t>Pablo Martin-Moreno</a:t>
            </a:r>
          </a:p>
          <a:p>
            <a:pPr defTabSz="338835">
              <a:defRPr sz="1856"/>
            </a:pPr>
            <a:r>
              <a:t>Manuel Jesús García Manday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ctrTitle"/>
          </p:nvPr>
        </p:nvSpPr>
        <p:spPr>
          <a:xfrm>
            <a:off x="1270000" y="1638300"/>
            <a:ext cx="10464800" cy="1339305"/>
          </a:xfrm>
          <a:prstGeom prst="rect">
            <a:avLst/>
          </a:prstGeom>
        </p:spPr>
        <p:txBody>
          <a:bodyPr/>
          <a:lstStyle/>
          <a:p>
            <a:pPr/>
            <a:r>
              <a:t>3.Post Test - </a:t>
            </a:r>
            <a:r>
              <a:rPr sz="6000"/>
              <a:t>Pesos</a:t>
            </a:r>
          </a:p>
        </p:txBody>
      </p:sp>
      <p:graphicFrame>
        <p:nvGraphicFramePr>
          <p:cNvPr id="148" name="Table 148"/>
          <p:cNvGraphicFramePr/>
          <p:nvPr/>
        </p:nvGraphicFramePr>
        <p:xfrm>
          <a:off x="571500" y="3218780"/>
          <a:ext cx="12309972" cy="327794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756752"/>
                <a:gridCol w="1756752"/>
                <a:gridCol w="1756752"/>
                <a:gridCol w="1756752"/>
                <a:gridCol w="1756752"/>
                <a:gridCol w="1756752"/>
                <a:gridCol w="1756752"/>
              </a:tblGrid>
              <a:tr h="399678">
                <a:tc>
                  <a:txBody>
                    <a:bodyPr/>
                    <a:lstStyle/>
                    <a:p>
                      <a:pPr defTabSz="914400">
                        <a:defRPr>
                          <a:solidFill>
                            <a:srgbClr val="000000"/>
                          </a:solidFill>
                        </a:defRPr>
                      </a:pPr>
                      <a:r>
                        <a:rPr b="1" sz="1400">
                          <a:solidFill>
                            <a:srgbClr val="FFFFFF"/>
                          </a:solidFill>
                          <a:latin typeface="Helvetica"/>
                          <a:ea typeface="Helvetica"/>
                          <a:cs typeface="Helvetica"/>
                          <a:sym typeface="Helvetica"/>
                        </a:rPr>
                        <a:t>Cuestiones</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400">
                          <a:solidFill>
                            <a:srgbClr val="FFFFFF"/>
                          </a:solidFill>
                          <a:latin typeface="Helvetica"/>
                          <a:ea typeface="Helvetica"/>
                          <a:cs typeface="Helvetica"/>
                          <a:sym typeface="Helvetica"/>
                        </a:rPr>
                        <a:t>1. Diseño Gráfico</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400">
                          <a:solidFill>
                            <a:srgbClr val="FFFFFF"/>
                          </a:solidFill>
                          <a:latin typeface="Helvetica"/>
                          <a:ea typeface="Helvetica"/>
                          <a:cs typeface="Helvetica"/>
                          <a:sym typeface="Helvetica"/>
                        </a:rPr>
                        <a:t>2. Ayuda</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400">
                          <a:solidFill>
                            <a:srgbClr val="FFFFFF"/>
                          </a:solidFill>
                          <a:latin typeface="Helvetica"/>
                          <a:ea typeface="Helvetica"/>
                          <a:cs typeface="Helvetica"/>
                          <a:sym typeface="Helvetica"/>
                        </a:rPr>
                        <a:t>3. Facilidad de uso</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400">
                          <a:solidFill>
                            <a:srgbClr val="FFFFFF"/>
                          </a:solidFill>
                          <a:latin typeface="Helvetica"/>
                          <a:ea typeface="Helvetica"/>
                          <a:cs typeface="Helvetica"/>
                          <a:sym typeface="Helvetica"/>
                        </a:rPr>
                        <a:t>4. Aprendizaje</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400">
                          <a:solidFill>
                            <a:srgbClr val="FFFFFF"/>
                          </a:solidFill>
                          <a:latin typeface="Helvetica"/>
                          <a:ea typeface="Helvetica"/>
                          <a:cs typeface="Helvetica"/>
                          <a:sym typeface="Helvetica"/>
                        </a:rPr>
                        <a:t>5. Satisfacción</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400">
                          <a:solidFill>
                            <a:srgbClr val="FFFFFF"/>
                          </a:solidFill>
                          <a:latin typeface="Helvetica"/>
                          <a:ea typeface="Helvetica"/>
                          <a:cs typeface="Helvetica"/>
                          <a:sym typeface="Helvetica"/>
                        </a:rPr>
                        <a:t>TOTAL</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369150">
                <a:tc>
                  <a:txBody>
                    <a:bodyPr/>
                    <a:lstStyle/>
                    <a:p>
                      <a:pPr defTabSz="914400">
                        <a:defRPr>
                          <a:solidFill>
                            <a:srgbClr val="000000"/>
                          </a:solidFill>
                        </a:defRPr>
                      </a:pPr>
                      <a:r>
                        <a:rPr sz="1400">
                          <a:solidFill>
                            <a:srgbClr val="FFFFFF"/>
                          </a:solidFill>
                        </a:rPr>
                        <a:t>1</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100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100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366862">
                <a:tc>
                  <a:txBody>
                    <a:bodyPr/>
                    <a:lstStyle/>
                    <a:p>
                      <a:pPr defTabSz="914400">
                        <a:defRPr>
                          <a:solidFill>
                            <a:srgbClr val="000000"/>
                          </a:solidFill>
                        </a:defRPr>
                      </a:pPr>
                      <a:r>
                        <a:rPr sz="1400">
                          <a:solidFill>
                            <a:srgbClr val="FFFFFF"/>
                          </a:solidFill>
                        </a:rPr>
                        <a:t>2</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100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100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318038">
                <a:tc>
                  <a:txBody>
                    <a:bodyPr/>
                    <a:lstStyle/>
                    <a:p>
                      <a:pPr defTabSz="914400">
                        <a:defRPr>
                          <a:solidFill>
                            <a:srgbClr val="000000"/>
                          </a:solidFill>
                        </a:defRPr>
                      </a:pPr>
                      <a:r>
                        <a:rPr sz="1400">
                          <a:solidFill>
                            <a:srgbClr val="FFFFFF"/>
                          </a:solidFill>
                        </a:rPr>
                        <a:t>3</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50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50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100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378364">
                <a:tc>
                  <a:txBody>
                    <a:bodyPr/>
                    <a:lstStyle/>
                    <a:p>
                      <a:pPr defTabSz="914400">
                        <a:defRPr>
                          <a:solidFill>
                            <a:srgbClr val="000000"/>
                          </a:solidFill>
                        </a:defRPr>
                      </a:pPr>
                      <a:r>
                        <a:rPr sz="1400">
                          <a:solidFill>
                            <a:srgbClr val="FFFFFF"/>
                          </a:solidFill>
                        </a:rPr>
                        <a:t>4</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20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40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40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100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378364">
                <a:tc>
                  <a:txBody>
                    <a:bodyPr/>
                    <a:lstStyle/>
                    <a:p>
                      <a:pPr defTabSz="914400">
                        <a:defRPr>
                          <a:solidFill>
                            <a:srgbClr val="000000"/>
                          </a:solidFill>
                        </a:defRPr>
                      </a:pPr>
                      <a:r>
                        <a:rPr sz="1400">
                          <a:solidFill>
                            <a:srgbClr val="FFFFFF"/>
                          </a:solidFill>
                        </a:rPr>
                        <a:t>5</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40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20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20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100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378364">
                <a:tc>
                  <a:txBody>
                    <a:bodyPr/>
                    <a:lstStyle/>
                    <a:p>
                      <a:pPr defTabSz="914400">
                        <a:defRPr>
                          <a:solidFill>
                            <a:srgbClr val="000000"/>
                          </a:solidFill>
                        </a:defRPr>
                      </a:pPr>
                      <a:r>
                        <a:rPr sz="1400">
                          <a:solidFill>
                            <a:srgbClr val="FFFFFF"/>
                          </a:solidFill>
                        </a:rPr>
                        <a:t>6</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90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10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100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378364">
                <a:tc>
                  <a:txBody>
                    <a:bodyPr/>
                    <a:lstStyle/>
                    <a:p>
                      <a:pPr defTabSz="914400">
                        <a:defRPr>
                          <a:solidFill>
                            <a:srgbClr val="000000"/>
                          </a:solidFill>
                        </a:defRPr>
                      </a:pPr>
                      <a:r>
                        <a:rPr sz="1400">
                          <a:solidFill>
                            <a:srgbClr val="FFFFFF"/>
                          </a:solidFill>
                        </a:rPr>
                        <a:t>7</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20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80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100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378364">
                <a:tc>
                  <a:txBody>
                    <a:bodyPr/>
                    <a:lstStyle/>
                    <a:p>
                      <a:pPr defTabSz="914400">
                        <a:defRPr>
                          <a:solidFill>
                            <a:srgbClr val="000000"/>
                          </a:solidFill>
                        </a:defRPr>
                      </a:pPr>
                      <a:r>
                        <a:rPr sz="1400">
                          <a:solidFill>
                            <a:srgbClr val="FFFFFF"/>
                          </a:solidFill>
                        </a:rPr>
                        <a:t>8</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50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50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100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378364">
                <a:tc>
                  <a:txBody>
                    <a:bodyPr/>
                    <a:lstStyle/>
                    <a:p>
                      <a:pPr defTabSz="914400">
                        <a:defRPr>
                          <a:solidFill>
                            <a:srgbClr val="000000"/>
                          </a:solidFill>
                        </a:defRPr>
                      </a:pPr>
                      <a:r>
                        <a:rPr sz="1400">
                          <a:solidFill>
                            <a:srgbClr val="FFFFFF"/>
                          </a:solidFill>
                        </a:rPr>
                        <a:t>9</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50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50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100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378364">
                <a:tc>
                  <a:txBody>
                    <a:bodyPr/>
                    <a:lstStyle/>
                    <a:p>
                      <a:pPr defTabSz="914400">
                        <a:defRPr>
                          <a:solidFill>
                            <a:srgbClr val="000000"/>
                          </a:solidFill>
                        </a:defRPr>
                      </a:pPr>
                      <a:r>
                        <a:rPr sz="1400">
                          <a:solidFill>
                            <a:srgbClr val="FFFFFF"/>
                          </a:solidFill>
                        </a:rPr>
                        <a:t>10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50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50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100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378364">
                <a:tc>
                  <a:txBody>
                    <a:bodyPr/>
                    <a:lstStyle/>
                    <a:p>
                      <a:pPr defTabSz="914400">
                        <a:defRPr>
                          <a:solidFill>
                            <a:srgbClr val="000000"/>
                          </a:solidFill>
                        </a:defRPr>
                      </a:pPr>
                      <a:r>
                        <a:rPr sz="1400">
                          <a:solidFill>
                            <a:srgbClr val="FFFFFF"/>
                          </a:solidFill>
                        </a:rPr>
                        <a:t>11</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50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50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100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378364">
                <a:tc>
                  <a:txBody>
                    <a:bodyPr/>
                    <a:lstStyle/>
                    <a:p>
                      <a:pPr defTabSz="914400">
                        <a:defRPr>
                          <a:solidFill>
                            <a:srgbClr val="000000"/>
                          </a:solidFill>
                        </a:defRPr>
                      </a:pPr>
                      <a:r>
                        <a:rPr sz="1400">
                          <a:solidFill>
                            <a:srgbClr val="FFFFFF"/>
                          </a:solidFill>
                        </a:rPr>
                        <a:t>12</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50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50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100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378364">
                <a:tc>
                  <a:txBody>
                    <a:bodyPr/>
                    <a:lstStyle/>
                    <a:p>
                      <a:pPr defTabSz="914400">
                        <a:defRPr>
                          <a:solidFill>
                            <a:srgbClr val="000000"/>
                          </a:solidFill>
                        </a:defRPr>
                      </a:pPr>
                      <a:r>
                        <a:rPr sz="1400">
                          <a:solidFill>
                            <a:srgbClr val="FFFFFF"/>
                          </a:solidFill>
                        </a:rPr>
                        <a:t>13</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50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50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100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378364">
                <a:tc>
                  <a:txBody>
                    <a:bodyPr/>
                    <a:lstStyle/>
                    <a:p>
                      <a:pPr defTabSz="914400">
                        <a:defRPr>
                          <a:solidFill>
                            <a:srgbClr val="000000"/>
                          </a:solidFill>
                        </a:defRPr>
                      </a:pPr>
                      <a:r>
                        <a:rPr sz="1400">
                          <a:solidFill>
                            <a:srgbClr val="FFFFFF"/>
                          </a:solidFill>
                        </a:rPr>
                        <a:t>14</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30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70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100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378364">
                <a:tc>
                  <a:txBody>
                    <a:bodyPr/>
                    <a:lstStyle/>
                    <a:p>
                      <a:pPr defTabSz="914400">
                        <a:defRPr>
                          <a:solidFill>
                            <a:srgbClr val="000000"/>
                          </a:solidFill>
                        </a:defRPr>
                      </a:pPr>
                      <a:r>
                        <a:rPr sz="1400">
                          <a:solidFill>
                            <a:srgbClr val="FFFFFF"/>
                          </a:solidFill>
                        </a:rPr>
                        <a:t>15</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20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sz="1400"/>
                      </a:pP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80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100</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ctrTitle"/>
          </p:nvPr>
        </p:nvSpPr>
        <p:spPr>
          <a:xfrm>
            <a:off x="1270000" y="1638300"/>
            <a:ext cx="10464800" cy="1339305"/>
          </a:xfrm>
          <a:prstGeom prst="rect">
            <a:avLst/>
          </a:prstGeom>
        </p:spPr>
        <p:txBody>
          <a:bodyPr/>
          <a:lstStyle/>
          <a:p>
            <a:pPr/>
            <a:r>
              <a:t>3.Post Test - </a:t>
            </a:r>
            <a:r>
              <a:rPr sz="6000"/>
              <a:t>Valores</a:t>
            </a:r>
          </a:p>
        </p:txBody>
      </p:sp>
      <p:graphicFrame>
        <p:nvGraphicFramePr>
          <p:cNvPr id="151" name="Table 151"/>
          <p:cNvGraphicFramePr/>
          <p:nvPr/>
        </p:nvGraphicFramePr>
        <p:xfrm>
          <a:off x="353765" y="4399880"/>
          <a:ext cx="12309972" cy="3277940"/>
        </p:xfrm>
        <a:graphic xmlns:a="http://schemas.openxmlformats.org/drawingml/2006/main">
          <a:graphicData uri="http://schemas.openxmlformats.org/drawingml/2006/table">
            <a:tbl>
              <a:tblPr firstCol="0" firstRow="1" lastCol="0" lastRow="0" bandCol="0" bandRow="0" rtl="0">
                <a:tableStyleId>{C7B018BB-80A7-4F77-B60F-C8B233D01FF8}</a:tableStyleId>
              </a:tblPr>
              <a:tblGrid>
                <a:gridCol w="2049545"/>
                <a:gridCol w="2049545"/>
                <a:gridCol w="2049545"/>
                <a:gridCol w="2049545"/>
                <a:gridCol w="2049545"/>
                <a:gridCol w="2049545"/>
              </a:tblGrid>
              <a:tr h="526297">
                <a:tc>
                  <a:txBody>
                    <a:bodyPr/>
                    <a:lstStyle/>
                    <a:p>
                      <a:pPr defTabSz="914400">
                        <a:defRPr>
                          <a:solidFill>
                            <a:srgbClr val="000000"/>
                          </a:solidFill>
                        </a:defRPr>
                      </a:pPr>
                      <a:r>
                        <a:rPr b="1" sz="1400">
                          <a:solidFill>
                            <a:srgbClr val="FFFFFF"/>
                          </a:solidFill>
                          <a:latin typeface="Helvetica"/>
                          <a:ea typeface="Helvetica"/>
                          <a:cs typeface="Helvetica"/>
                          <a:sym typeface="Helvetica"/>
                        </a:rPr>
                        <a:t>Cuestiones</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400">
                          <a:solidFill>
                            <a:srgbClr val="FFFFFF"/>
                          </a:solidFill>
                          <a:latin typeface="Helvetica"/>
                          <a:ea typeface="Helvetica"/>
                          <a:cs typeface="Helvetica"/>
                          <a:sym typeface="Helvetica"/>
                        </a:rPr>
                        <a:t>Usuario 1</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400">
                          <a:solidFill>
                            <a:srgbClr val="FFFFFF"/>
                          </a:solidFill>
                          <a:latin typeface="Helvetica"/>
                          <a:ea typeface="Helvetica"/>
                          <a:cs typeface="Helvetica"/>
                          <a:sym typeface="Helvetica"/>
                        </a:rPr>
                        <a:t>Usuario 2</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400">
                          <a:solidFill>
                            <a:srgbClr val="FFFFFF"/>
                          </a:solidFill>
                          <a:latin typeface="Helvetica"/>
                          <a:ea typeface="Helvetica"/>
                          <a:cs typeface="Helvetica"/>
                          <a:sym typeface="Helvetica"/>
                        </a:rPr>
                        <a:t>Usuario 3</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400">
                          <a:solidFill>
                            <a:srgbClr val="FFFFFF"/>
                          </a:solidFill>
                          <a:latin typeface="Helvetica"/>
                          <a:ea typeface="Helvetica"/>
                          <a:cs typeface="Helvetica"/>
                          <a:sym typeface="Helvetica"/>
                        </a:rPr>
                        <a:t>Usuario 4</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400">
                          <a:solidFill>
                            <a:srgbClr val="FFFFFF"/>
                          </a:solidFill>
                          <a:latin typeface="Helvetica"/>
                          <a:ea typeface="Helvetica"/>
                          <a:cs typeface="Helvetica"/>
                          <a:sym typeface="Helvetica"/>
                        </a:rPr>
                        <a:t>MEDIA</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550176">
                <a:tc>
                  <a:txBody>
                    <a:bodyPr/>
                    <a:lstStyle/>
                    <a:p>
                      <a:pPr defTabSz="914400">
                        <a:defRPr>
                          <a:solidFill>
                            <a:srgbClr val="000000"/>
                          </a:solidFill>
                        </a:defRPr>
                      </a:pPr>
                      <a:r>
                        <a:rPr b="1" sz="1400">
                          <a:solidFill>
                            <a:srgbClr val="FFFFFF"/>
                          </a:solidFill>
                          <a:latin typeface="Helvetica"/>
                          <a:ea typeface="Helvetica"/>
                          <a:cs typeface="Helvetica"/>
                          <a:sym typeface="Helvetica"/>
                        </a:rPr>
                        <a:t>1. Diseño Gráfico</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solidFill>
                      <a:srgbClr val="0365C0"/>
                    </a:solidFill>
                  </a:tcPr>
                </a:tc>
                <a:tc>
                  <a:txBody>
                    <a:bodyPr/>
                    <a:lstStyle/>
                    <a:p>
                      <a:pPr defTabSz="914400">
                        <a:defRPr>
                          <a:solidFill>
                            <a:srgbClr val="000000"/>
                          </a:solidFill>
                        </a:defRPr>
                      </a:pPr>
                      <a:r>
                        <a:rPr sz="1400">
                          <a:solidFill>
                            <a:srgbClr val="FFFFFF"/>
                          </a:solidFill>
                        </a:rPr>
                        <a:t>5.5</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4.5</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6.5</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5.5</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5.5</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557167">
                <a:tc>
                  <a:txBody>
                    <a:bodyPr/>
                    <a:lstStyle/>
                    <a:p>
                      <a:pPr defTabSz="914400">
                        <a:defRPr>
                          <a:solidFill>
                            <a:srgbClr val="000000"/>
                          </a:solidFill>
                        </a:defRPr>
                      </a:pPr>
                      <a:r>
                        <a:rPr b="1" sz="1400">
                          <a:solidFill>
                            <a:srgbClr val="FFFFFF"/>
                          </a:solidFill>
                          <a:latin typeface="Helvetica"/>
                          <a:ea typeface="Helvetica"/>
                          <a:cs typeface="Helvetica"/>
                          <a:sym typeface="Helvetica"/>
                        </a:rPr>
                        <a:t>2. Ayuda</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solidFill>
                      <a:srgbClr val="0365C0"/>
                    </a:solidFill>
                  </a:tcPr>
                </a:tc>
                <a:tc>
                  <a:txBody>
                    <a:bodyPr/>
                    <a:lstStyle/>
                    <a:p>
                      <a:pPr defTabSz="914400">
                        <a:defRPr>
                          <a:solidFill>
                            <a:srgbClr val="000000"/>
                          </a:solidFill>
                        </a:defRPr>
                      </a:pPr>
                      <a:r>
                        <a:rPr sz="1400">
                          <a:solidFill>
                            <a:srgbClr val="FFFFFF"/>
                          </a:solidFill>
                        </a:rPr>
                        <a:t>5.5</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4</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5</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4.5</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4.75</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634965">
                <a:tc>
                  <a:txBody>
                    <a:bodyPr/>
                    <a:lstStyle/>
                    <a:p>
                      <a:pPr defTabSz="914400">
                        <a:defRPr>
                          <a:solidFill>
                            <a:srgbClr val="000000"/>
                          </a:solidFill>
                        </a:defRPr>
                      </a:pPr>
                      <a:r>
                        <a:rPr b="1" sz="1400">
                          <a:solidFill>
                            <a:srgbClr val="FFFFFF"/>
                          </a:solidFill>
                          <a:latin typeface="Helvetica"/>
                          <a:ea typeface="Helvetica"/>
                          <a:cs typeface="Helvetica"/>
                          <a:sym typeface="Helvetica"/>
                        </a:rPr>
                        <a:t>3. Facilidad de uso</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solidFill>
                      <a:srgbClr val="0365C0"/>
                    </a:solidFill>
                  </a:tcPr>
                </a:tc>
                <a:tc>
                  <a:txBody>
                    <a:bodyPr/>
                    <a:lstStyle/>
                    <a:p>
                      <a:pPr defTabSz="914400">
                        <a:defRPr>
                          <a:solidFill>
                            <a:srgbClr val="000000"/>
                          </a:solidFill>
                        </a:defRPr>
                      </a:pPr>
                      <a:r>
                        <a:rPr sz="1400">
                          <a:solidFill>
                            <a:srgbClr val="FFFFFF"/>
                          </a:solidFill>
                        </a:rPr>
                        <a:t>5.5</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6</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7</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6.5</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6.25</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663564">
                <a:tc>
                  <a:txBody>
                    <a:bodyPr/>
                    <a:lstStyle/>
                    <a:p>
                      <a:pPr defTabSz="914400">
                        <a:defRPr>
                          <a:solidFill>
                            <a:srgbClr val="000000"/>
                          </a:solidFill>
                        </a:defRPr>
                      </a:pPr>
                      <a:r>
                        <a:rPr b="1" sz="1400">
                          <a:solidFill>
                            <a:srgbClr val="FFFFFF"/>
                          </a:solidFill>
                          <a:latin typeface="Helvetica"/>
                          <a:ea typeface="Helvetica"/>
                          <a:cs typeface="Helvetica"/>
                          <a:sym typeface="Helvetica"/>
                        </a:rPr>
                        <a:t>4. Aprendizaje</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solidFill>
                      <a:srgbClr val="0365C0"/>
                    </a:solidFill>
                  </a:tcPr>
                </a:tc>
                <a:tc>
                  <a:txBody>
                    <a:bodyPr/>
                    <a:lstStyle/>
                    <a:p>
                      <a:pPr defTabSz="914400">
                        <a:defRPr>
                          <a:solidFill>
                            <a:srgbClr val="000000"/>
                          </a:solidFill>
                        </a:defRPr>
                      </a:pPr>
                      <a:r>
                        <a:rPr sz="1400">
                          <a:solidFill>
                            <a:srgbClr val="FFFFFF"/>
                          </a:solidFill>
                        </a:rPr>
                        <a:t>6</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6.5</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7</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7.5</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6.75</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646449">
                <a:tc>
                  <a:txBody>
                    <a:bodyPr/>
                    <a:lstStyle/>
                    <a:p>
                      <a:pPr defTabSz="914400">
                        <a:defRPr>
                          <a:solidFill>
                            <a:srgbClr val="000000"/>
                          </a:solidFill>
                        </a:defRPr>
                      </a:pPr>
                      <a:r>
                        <a:rPr b="1" sz="1400">
                          <a:solidFill>
                            <a:srgbClr val="FFFFFF"/>
                          </a:solidFill>
                          <a:latin typeface="Helvetica"/>
                          <a:ea typeface="Helvetica"/>
                          <a:cs typeface="Helvetica"/>
                          <a:sym typeface="Helvetica"/>
                        </a:rPr>
                        <a:t>5. Satisfacción</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solidFill>
                      <a:srgbClr val="0365C0"/>
                    </a:solidFill>
                  </a:tcPr>
                </a:tc>
                <a:tc>
                  <a:txBody>
                    <a:bodyPr/>
                    <a:lstStyle/>
                    <a:p>
                      <a:pPr defTabSz="914400">
                        <a:defRPr>
                          <a:solidFill>
                            <a:srgbClr val="000000"/>
                          </a:solidFill>
                        </a:defRPr>
                      </a:pPr>
                      <a:r>
                        <a:rPr sz="1400">
                          <a:solidFill>
                            <a:srgbClr val="FFFFFF"/>
                          </a:solidFill>
                        </a:rPr>
                        <a:t>6.5</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7.5</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7</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8</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7.25</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ctrTitle"/>
          </p:nvPr>
        </p:nvSpPr>
        <p:spPr>
          <a:xfrm>
            <a:off x="718988" y="1612900"/>
            <a:ext cx="11566824" cy="1422897"/>
          </a:xfrm>
          <a:prstGeom prst="rect">
            <a:avLst/>
          </a:prstGeom>
        </p:spPr>
        <p:txBody>
          <a:bodyPr/>
          <a:lstStyle/>
          <a:p>
            <a:pPr/>
            <a:r>
              <a:t>4.Informe de evaluación</a:t>
            </a:r>
          </a:p>
        </p:txBody>
      </p:sp>
      <p:sp>
        <p:nvSpPr>
          <p:cNvPr id="154" name="Shape 154"/>
          <p:cNvSpPr/>
          <p:nvPr>
            <p:ph type="subTitle" idx="1"/>
          </p:nvPr>
        </p:nvSpPr>
        <p:spPr>
          <a:xfrm>
            <a:off x="1270000" y="2946400"/>
            <a:ext cx="10464800" cy="5950645"/>
          </a:xfrm>
          <a:prstGeom prst="rect">
            <a:avLst/>
          </a:prstGeom>
        </p:spPr>
        <p:txBody>
          <a:bodyPr/>
          <a:lstStyle/>
          <a:p>
            <a:pPr algn="l">
              <a:defRPr b="1" sz="3800">
                <a:latin typeface="Helvetica"/>
                <a:ea typeface="Helvetica"/>
                <a:cs typeface="Helvetica"/>
                <a:sym typeface="Helvetica"/>
              </a:defRPr>
            </a:pPr>
          </a:p>
          <a:p>
            <a:pPr lvl="2" algn="l"/>
          </a:p>
          <a:p>
            <a:pPr lvl="3" algn="l"/>
            <a:r>
              <a:t>Una vez realizada la evaluación a los diferentes usuarios y conocidos los resultados de las cuestiones presentadas a los mismos sobre los cinco principales aspectos de la aplicación (diseño gráfico, ayuda, facilidad de uso, aprendizaje y satisfacción), vamos a pasar a valorar cada uno de los resultados y proponer las mejoras correspondientes en el aspecto que lo necesite.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ctrTitle"/>
          </p:nvPr>
        </p:nvSpPr>
        <p:spPr>
          <a:xfrm>
            <a:off x="718988" y="1612900"/>
            <a:ext cx="11566824" cy="1422897"/>
          </a:xfrm>
          <a:prstGeom prst="rect">
            <a:avLst/>
          </a:prstGeom>
        </p:spPr>
        <p:txBody>
          <a:bodyPr/>
          <a:lstStyle/>
          <a:p>
            <a:pPr/>
            <a:r>
              <a:t>4.Informe de evaluación</a:t>
            </a:r>
          </a:p>
        </p:txBody>
      </p:sp>
      <p:sp>
        <p:nvSpPr>
          <p:cNvPr id="157" name="Shape 157"/>
          <p:cNvSpPr/>
          <p:nvPr>
            <p:ph type="subTitle" idx="1"/>
          </p:nvPr>
        </p:nvSpPr>
        <p:spPr>
          <a:xfrm>
            <a:off x="1270000" y="2946400"/>
            <a:ext cx="10464800" cy="5950645"/>
          </a:xfrm>
          <a:prstGeom prst="rect">
            <a:avLst/>
          </a:prstGeom>
        </p:spPr>
        <p:txBody>
          <a:bodyPr/>
          <a:lstStyle/>
          <a:p>
            <a:pPr algn="l">
              <a:defRPr b="1" sz="3800">
                <a:latin typeface="Helvetica"/>
                <a:ea typeface="Helvetica"/>
                <a:cs typeface="Helvetica"/>
                <a:sym typeface="Helvetica"/>
              </a:defRPr>
            </a:pPr>
          </a:p>
          <a:p>
            <a:pPr lvl="2" algn="l"/>
            <a:r>
              <a:t>Mirando la tabla de los valores obtenidos sobre las cuestiones de la aplicación podemos ver como la </a:t>
            </a:r>
            <a:r>
              <a:rPr b="1">
                <a:latin typeface="Helvetica"/>
                <a:ea typeface="Helvetica"/>
                <a:cs typeface="Helvetica"/>
                <a:sym typeface="Helvetica"/>
              </a:rPr>
              <a:t>ayuda</a:t>
            </a:r>
            <a:r>
              <a:t> tiene una media mas baja que el resto de los aspectos, incluso por debajo de la media del rango en el que oscilan los valores (0-10), lo cual nos quiere decir que este tipo de funcionalidad no realiza bien su cometido por lo que es necesario modificarla para mejorar la usabilidad de cara al usuario final y que pueda entonces ser útil para sus tareas.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ctrTitle"/>
          </p:nvPr>
        </p:nvSpPr>
        <p:spPr>
          <a:xfrm>
            <a:off x="718988" y="1612900"/>
            <a:ext cx="11566824" cy="1422897"/>
          </a:xfrm>
          <a:prstGeom prst="rect">
            <a:avLst/>
          </a:prstGeom>
        </p:spPr>
        <p:txBody>
          <a:bodyPr/>
          <a:lstStyle/>
          <a:p>
            <a:pPr/>
            <a:r>
              <a:t>4.Informe de evaluación</a:t>
            </a:r>
          </a:p>
        </p:txBody>
      </p:sp>
      <p:sp>
        <p:nvSpPr>
          <p:cNvPr id="160" name="Shape 160"/>
          <p:cNvSpPr/>
          <p:nvPr>
            <p:ph type="subTitle" idx="1"/>
          </p:nvPr>
        </p:nvSpPr>
        <p:spPr>
          <a:xfrm>
            <a:off x="1270000" y="3759200"/>
            <a:ext cx="10464800" cy="5950645"/>
          </a:xfrm>
          <a:prstGeom prst="rect">
            <a:avLst/>
          </a:prstGeom>
        </p:spPr>
        <p:txBody>
          <a:bodyPr/>
          <a:lstStyle/>
          <a:p>
            <a:pPr algn="l">
              <a:defRPr b="1" sz="3800">
                <a:latin typeface="Helvetica"/>
                <a:ea typeface="Helvetica"/>
                <a:cs typeface="Helvetica"/>
                <a:sym typeface="Helvetica"/>
              </a:defRPr>
            </a:pPr>
          </a:p>
          <a:p>
            <a:pPr lvl="2" algn="l"/>
            <a:r>
              <a:t>Aunque queda por encima de la media (5.5), el aspecto del </a:t>
            </a:r>
            <a:r>
              <a:rPr b="1">
                <a:latin typeface="Helvetica"/>
                <a:ea typeface="Helvetica"/>
                <a:cs typeface="Helvetica"/>
                <a:sym typeface="Helvetica"/>
              </a:rPr>
              <a:t>diseño gráfico </a:t>
            </a:r>
            <a:r>
              <a:t>no ha sido muy valorado por los usuarios en su evaluación, lo cual quiere decir que es necesario modificar las pantallas para hacerlas más atractivas de cara al usuario y con mejor diseño. Para esto se utilizarán técnicas de diseño de interfaces de usuario mas avanzadas.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ctrTitle"/>
          </p:nvPr>
        </p:nvSpPr>
        <p:spPr>
          <a:xfrm>
            <a:off x="718988" y="1612900"/>
            <a:ext cx="11566824" cy="1422897"/>
          </a:xfrm>
          <a:prstGeom prst="rect">
            <a:avLst/>
          </a:prstGeom>
        </p:spPr>
        <p:txBody>
          <a:bodyPr/>
          <a:lstStyle/>
          <a:p>
            <a:pPr/>
            <a:r>
              <a:t>4.Informe de evaluación</a:t>
            </a:r>
          </a:p>
        </p:txBody>
      </p:sp>
      <p:sp>
        <p:nvSpPr>
          <p:cNvPr id="163" name="Shape 163"/>
          <p:cNvSpPr/>
          <p:nvPr>
            <p:ph type="subTitle" idx="1"/>
          </p:nvPr>
        </p:nvSpPr>
        <p:spPr>
          <a:xfrm>
            <a:off x="1270000" y="3378200"/>
            <a:ext cx="10464800" cy="5950645"/>
          </a:xfrm>
          <a:prstGeom prst="rect">
            <a:avLst/>
          </a:prstGeom>
        </p:spPr>
        <p:txBody>
          <a:bodyPr/>
          <a:lstStyle/>
          <a:p>
            <a:pPr algn="l" defTabSz="560831">
              <a:defRPr b="1" sz="3648">
                <a:latin typeface="Helvetica"/>
                <a:ea typeface="Helvetica"/>
                <a:cs typeface="Helvetica"/>
                <a:sym typeface="Helvetica"/>
              </a:defRPr>
            </a:pPr>
          </a:p>
          <a:p>
            <a:pPr lvl="2" indent="438911" algn="l" defTabSz="560831">
              <a:defRPr sz="3072"/>
            </a:pPr>
            <a:r>
              <a:t>Los aspectos de </a:t>
            </a:r>
            <a:r>
              <a:rPr b="1">
                <a:latin typeface="Helvetica"/>
                <a:ea typeface="Helvetica"/>
                <a:cs typeface="Helvetica"/>
                <a:sym typeface="Helvetica"/>
              </a:rPr>
              <a:t>facilidad de uso </a:t>
            </a:r>
            <a:r>
              <a:t>y </a:t>
            </a:r>
            <a:r>
              <a:rPr b="1">
                <a:latin typeface="Helvetica"/>
                <a:ea typeface="Helvetica"/>
                <a:cs typeface="Helvetica"/>
                <a:sym typeface="Helvetica"/>
              </a:rPr>
              <a:t>aprendizaje</a:t>
            </a:r>
            <a:r>
              <a:t> han obtenido una notable valoración por parte de los usuarios, verificando de este modo uno de los principios que desde el inicio de la aplicación se ha intentado seguir; que sea fácil de usar y aún más fácil de recordar, por lo que en todo momento se ha intentado minimizar los pasos a realizar para ejecutar una tarea pretendiendo que sean acciones simples y con poco texto para de este modo evitar confundir al usuario al recordar como se realizaba una determinada tarea.</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ctrTitle"/>
          </p:nvPr>
        </p:nvSpPr>
        <p:spPr>
          <a:xfrm>
            <a:off x="718988" y="1612900"/>
            <a:ext cx="11566824" cy="1422897"/>
          </a:xfrm>
          <a:prstGeom prst="rect">
            <a:avLst/>
          </a:prstGeom>
        </p:spPr>
        <p:txBody>
          <a:bodyPr/>
          <a:lstStyle/>
          <a:p>
            <a:pPr/>
            <a:r>
              <a:t>4.Informe de evaluación</a:t>
            </a:r>
          </a:p>
        </p:txBody>
      </p:sp>
      <p:sp>
        <p:nvSpPr>
          <p:cNvPr id="166" name="Shape 166"/>
          <p:cNvSpPr/>
          <p:nvPr>
            <p:ph type="subTitle" idx="1"/>
          </p:nvPr>
        </p:nvSpPr>
        <p:spPr>
          <a:xfrm>
            <a:off x="1270000" y="3314700"/>
            <a:ext cx="10464800" cy="5950645"/>
          </a:xfrm>
          <a:prstGeom prst="rect">
            <a:avLst/>
          </a:prstGeom>
        </p:spPr>
        <p:txBody>
          <a:bodyPr/>
          <a:lstStyle/>
          <a:p>
            <a:pPr algn="l" defTabSz="508254">
              <a:defRPr b="1" sz="3306">
                <a:latin typeface="Helvetica"/>
                <a:ea typeface="Helvetica"/>
                <a:cs typeface="Helvetica"/>
                <a:sym typeface="Helvetica"/>
              </a:defRPr>
            </a:pPr>
          </a:p>
          <a:p>
            <a:pPr lvl="2" indent="397763" algn="l" defTabSz="508254">
              <a:defRPr sz="2784"/>
            </a:pPr>
            <a:r>
              <a:t>El aspecto más valorado por los usuarios para la aplicación ha sido la </a:t>
            </a:r>
            <a:r>
              <a:rPr b="1">
                <a:latin typeface="Helvetica"/>
                <a:ea typeface="Helvetica"/>
                <a:cs typeface="Helvetica"/>
                <a:sym typeface="Helvetica"/>
              </a:rPr>
              <a:t>satisfacción</a:t>
            </a:r>
            <a:r>
              <a:t>, obteniendo una media de 7.25, lo que nos dice que en general los usuarios se sienten satisfechos con las diferentes funcionalidades de la aplicación, ya que cumple con los objetivos deseados y planificados anteriormente. Pero cabe destacar que aunque la aplicación haya obtenido una buena nota de medida en la mayoría de los aspectos, esta evaluación nos permitirá poder mejorar la aplicación en los puntos en los que más énfasis se ha echo, y de este modo poder seguir realizando el refinamiento del sistema con sucesivas evaluaciones y cumpliendo en todo momento con el diseño centrado en el usuario que se ha llevado desde el principio.</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ctrTitle"/>
          </p:nvPr>
        </p:nvSpPr>
        <p:spPr>
          <a:xfrm>
            <a:off x="718988" y="1612900"/>
            <a:ext cx="11566824" cy="1422897"/>
          </a:xfrm>
          <a:prstGeom prst="rect">
            <a:avLst/>
          </a:prstGeom>
        </p:spPr>
        <p:txBody>
          <a:bodyPr/>
          <a:lstStyle/>
          <a:p>
            <a:pPr/>
            <a:r>
              <a:t>5.Página web</a:t>
            </a:r>
          </a:p>
        </p:txBody>
      </p:sp>
      <p:sp>
        <p:nvSpPr>
          <p:cNvPr id="169" name="Shape 169"/>
          <p:cNvSpPr/>
          <p:nvPr>
            <p:ph type="subTitle" idx="1"/>
          </p:nvPr>
        </p:nvSpPr>
        <p:spPr>
          <a:xfrm>
            <a:off x="1270000" y="3860800"/>
            <a:ext cx="10464800" cy="5950645"/>
          </a:xfrm>
          <a:prstGeom prst="rect">
            <a:avLst/>
          </a:prstGeom>
        </p:spPr>
        <p:txBody>
          <a:bodyPr/>
          <a:lstStyle/>
          <a:p>
            <a:pPr algn="l">
              <a:defRPr b="1" sz="3800">
                <a:latin typeface="Helvetica"/>
                <a:ea typeface="Helvetica"/>
                <a:cs typeface="Helvetica"/>
                <a:sym typeface="Helvetica"/>
              </a:defRPr>
            </a:pPr>
          </a:p>
          <a:p>
            <a:pPr lvl="2" algn="l"/>
            <a:r>
              <a:t>Mediante el siguiente </a:t>
            </a:r>
            <a:r>
              <a:rPr u="sng">
                <a:hlinkClick r:id="rId2" invalidUrl="" action="" tgtFrame="" tooltip="" history="1" highlightClick="0" endSnd="0"/>
              </a:rPr>
              <a:t>enlace</a:t>
            </a:r>
            <a:r>
              <a:t> es posible acceder a la página web de la aplicación.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ctrTitle"/>
          </p:nvPr>
        </p:nvSpPr>
        <p:spPr>
          <a:xfrm>
            <a:off x="1270000" y="1638300"/>
            <a:ext cx="10464800" cy="1339305"/>
          </a:xfrm>
          <a:prstGeom prst="rect">
            <a:avLst/>
          </a:prstGeom>
        </p:spPr>
        <p:txBody>
          <a:bodyPr/>
          <a:lstStyle/>
          <a:p>
            <a:pPr/>
            <a:r>
              <a:t>Contenido</a:t>
            </a:r>
          </a:p>
        </p:txBody>
      </p:sp>
      <p:sp>
        <p:nvSpPr>
          <p:cNvPr id="124" name="Shape 124"/>
          <p:cNvSpPr/>
          <p:nvPr>
            <p:ph type="subTitle" idx="1"/>
          </p:nvPr>
        </p:nvSpPr>
        <p:spPr>
          <a:xfrm>
            <a:off x="1270000" y="3746500"/>
            <a:ext cx="10464800" cy="6140202"/>
          </a:xfrm>
          <a:prstGeom prst="rect">
            <a:avLst/>
          </a:prstGeom>
        </p:spPr>
        <p:txBody>
          <a:bodyPr/>
          <a:lstStyle/>
          <a:p>
            <a:pPr marL="577515" indent="-577515" algn="l">
              <a:buSzPct val="100000"/>
              <a:buAutoNum type="arabicPeriod" startAt="1"/>
            </a:pPr>
            <a:r>
              <a:t>Pre Test</a:t>
            </a:r>
          </a:p>
          <a:p>
            <a:pPr lvl="1" marL="1263315" indent="-577515" algn="l">
              <a:buSzPct val="100000"/>
              <a:buAutoNum type="arabicPeriod" startAt="1"/>
            </a:pPr>
            <a:r>
              <a:t>Introducción</a:t>
            </a:r>
          </a:p>
          <a:p>
            <a:pPr lvl="1" marL="1263315" indent="-577515" algn="l">
              <a:buSzPct val="100000"/>
              <a:buAutoNum type="arabicPeriod" startAt="1"/>
            </a:pPr>
            <a:r>
              <a:t>Objetivo</a:t>
            </a:r>
          </a:p>
          <a:p>
            <a:pPr marL="577515" indent="-577515" algn="l">
              <a:buSzPct val="100000"/>
              <a:buAutoNum type="arabicPeriod" startAt="1"/>
            </a:pPr>
            <a:r>
              <a:t>Test</a:t>
            </a:r>
          </a:p>
          <a:p>
            <a:pPr marL="577515" indent="-577515" algn="l">
              <a:buSzPct val="100000"/>
              <a:buAutoNum type="arabicPeriod" startAt="1"/>
            </a:pPr>
            <a:r>
              <a:t>Post Test</a:t>
            </a:r>
          </a:p>
          <a:p>
            <a:pPr lvl="1" marL="1263315" indent="-577515" algn="l">
              <a:buSzPct val="100000"/>
              <a:buAutoNum type="arabicPeriod" startAt="1"/>
            </a:pPr>
            <a:r>
              <a:t>Cuestiones</a:t>
            </a:r>
          </a:p>
          <a:p>
            <a:pPr lvl="1" marL="1263315" indent="-577515" algn="l">
              <a:buSzPct val="100000"/>
              <a:buAutoNum type="arabicPeriod" startAt="1"/>
            </a:pPr>
            <a:r>
              <a:t>Pesos</a:t>
            </a:r>
          </a:p>
          <a:p>
            <a:pPr lvl="1" marL="1263315" indent="-577515" algn="l">
              <a:buSzPct val="100000"/>
              <a:buAutoNum type="arabicPeriod" startAt="1"/>
            </a:pPr>
            <a:r>
              <a:t>Valores</a:t>
            </a:r>
          </a:p>
          <a:p>
            <a:pPr marL="577515" indent="-577515" algn="l">
              <a:buSzPct val="100000"/>
              <a:buAutoNum type="arabicPeriod" startAt="1"/>
            </a:pPr>
            <a:r>
              <a:t>Informe de evaluación</a:t>
            </a:r>
          </a:p>
          <a:p>
            <a:pPr marL="577515" indent="-577515" algn="l">
              <a:buSzPct val="100000"/>
              <a:buAutoNum type="arabicPeriod" startAt="1"/>
            </a:pPr>
            <a:r>
              <a:t>Página web</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ctrTitle"/>
          </p:nvPr>
        </p:nvSpPr>
        <p:spPr>
          <a:xfrm>
            <a:off x="1270000" y="1638300"/>
            <a:ext cx="10464800" cy="1339305"/>
          </a:xfrm>
          <a:prstGeom prst="rect">
            <a:avLst/>
          </a:prstGeom>
        </p:spPr>
        <p:txBody>
          <a:bodyPr/>
          <a:lstStyle/>
          <a:p>
            <a:pPr/>
            <a:r>
              <a:t>1.Pre Test</a:t>
            </a:r>
          </a:p>
        </p:txBody>
      </p:sp>
      <p:sp>
        <p:nvSpPr>
          <p:cNvPr id="127" name="Shape 127"/>
          <p:cNvSpPr/>
          <p:nvPr>
            <p:ph type="subTitle" idx="1"/>
          </p:nvPr>
        </p:nvSpPr>
        <p:spPr>
          <a:xfrm>
            <a:off x="1270000" y="3479800"/>
            <a:ext cx="10464800" cy="5950645"/>
          </a:xfrm>
          <a:prstGeom prst="rect">
            <a:avLst/>
          </a:prstGeom>
        </p:spPr>
        <p:txBody>
          <a:bodyPr/>
          <a:lstStyle/>
          <a:p>
            <a:pPr algn="l" defTabSz="578358">
              <a:defRPr b="1" sz="3762">
                <a:latin typeface="Helvetica"/>
                <a:ea typeface="Helvetica"/>
                <a:cs typeface="Helvetica"/>
                <a:sym typeface="Helvetica"/>
              </a:defRPr>
            </a:pPr>
            <a:r>
              <a:t>Introducción</a:t>
            </a:r>
          </a:p>
          <a:p>
            <a:pPr lvl="2" indent="452627" algn="l" defTabSz="578358">
              <a:defRPr sz="3168"/>
            </a:pPr>
          </a:p>
          <a:p>
            <a:pPr lvl="3" indent="678941" algn="l" defTabSz="578358">
              <a:defRPr sz="3168"/>
            </a:pPr>
            <a:r>
              <a:t>Mediante la aplicación GoPark es posible conocer en tiempo real el número de plazas libres que hay en un parking para evitar perder una enorme cantidad de tiempo en buscarla.</a:t>
            </a:r>
          </a:p>
          <a:p>
            <a:pPr lvl="3" indent="678941" algn="l" defTabSz="578358">
              <a:defRPr sz="3168"/>
            </a:pPr>
          </a:p>
          <a:p>
            <a:pPr lvl="3" indent="678941" algn="l" defTabSz="578358">
              <a:defRPr sz="3168"/>
            </a:pPr>
            <a:r>
              <a:t>Esta aplicación también permite agilizar la engorrosa operación de pagar el ticket del parking, pudiéndose realizar en tres sencillos pasos sin necesidad de esperar colas en ventanilla o en la máquina.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ctrTitle"/>
          </p:nvPr>
        </p:nvSpPr>
        <p:spPr>
          <a:xfrm>
            <a:off x="1270000" y="1638300"/>
            <a:ext cx="10464800" cy="1339305"/>
          </a:xfrm>
          <a:prstGeom prst="rect">
            <a:avLst/>
          </a:prstGeom>
        </p:spPr>
        <p:txBody>
          <a:bodyPr/>
          <a:lstStyle/>
          <a:p>
            <a:pPr/>
            <a:r>
              <a:t>1.Pre Test</a:t>
            </a:r>
          </a:p>
        </p:txBody>
      </p:sp>
      <p:sp>
        <p:nvSpPr>
          <p:cNvPr id="130" name="Shape 130"/>
          <p:cNvSpPr/>
          <p:nvPr>
            <p:ph type="subTitle" idx="1"/>
          </p:nvPr>
        </p:nvSpPr>
        <p:spPr>
          <a:xfrm>
            <a:off x="1270000" y="3479800"/>
            <a:ext cx="10464800" cy="5950645"/>
          </a:xfrm>
          <a:prstGeom prst="rect">
            <a:avLst/>
          </a:prstGeom>
        </p:spPr>
        <p:txBody>
          <a:bodyPr/>
          <a:lstStyle/>
          <a:p>
            <a:pPr algn="l">
              <a:defRPr b="1" sz="3800">
                <a:latin typeface="Helvetica"/>
                <a:ea typeface="Helvetica"/>
                <a:cs typeface="Helvetica"/>
                <a:sym typeface="Helvetica"/>
              </a:defRPr>
            </a:pPr>
            <a:r>
              <a:t>Introducción</a:t>
            </a:r>
          </a:p>
          <a:p>
            <a:pPr lvl="2" algn="l"/>
          </a:p>
          <a:p>
            <a:pPr lvl="3" algn="l"/>
            <a:r>
              <a:t>Será posible obtener una predicción lo mas fiable del número de plazas libres para un determinado parking en un día y hora determinado basándose en técnicas de minería de datos.</a:t>
            </a:r>
          </a:p>
          <a:p>
            <a:pPr lvl="3" algn="l"/>
          </a:p>
          <a:p>
            <a:pPr lvl="3" algn="l"/>
            <a:r>
              <a:t>Podrás organizar tu información sobre los parkings visitados y los que mejores condiciones tienen agregándolos a tus favoritos.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ctrTitle"/>
          </p:nvPr>
        </p:nvSpPr>
        <p:spPr>
          <a:xfrm>
            <a:off x="1270000" y="1638300"/>
            <a:ext cx="10464800" cy="1339305"/>
          </a:xfrm>
          <a:prstGeom prst="rect">
            <a:avLst/>
          </a:prstGeom>
        </p:spPr>
        <p:txBody>
          <a:bodyPr/>
          <a:lstStyle/>
          <a:p>
            <a:pPr/>
            <a:r>
              <a:t>1.Pre Test</a:t>
            </a:r>
          </a:p>
        </p:txBody>
      </p:sp>
      <p:sp>
        <p:nvSpPr>
          <p:cNvPr id="133" name="Shape 133"/>
          <p:cNvSpPr/>
          <p:nvPr>
            <p:ph type="subTitle" idx="1"/>
          </p:nvPr>
        </p:nvSpPr>
        <p:spPr>
          <a:xfrm>
            <a:off x="1270000" y="3479800"/>
            <a:ext cx="10464800" cy="5950645"/>
          </a:xfrm>
          <a:prstGeom prst="rect">
            <a:avLst/>
          </a:prstGeom>
        </p:spPr>
        <p:txBody>
          <a:bodyPr/>
          <a:lstStyle/>
          <a:p>
            <a:pPr algn="l" defTabSz="508254">
              <a:defRPr b="1" sz="3306">
                <a:latin typeface="Helvetica"/>
                <a:ea typeface="Helvetica"/>
                <a:cs typeface="Helvetica"/>
                <a:sym typeface="Helvetica"/>
              </a:defRPr>
            </a:pPr>
            <a:r>
              <a:t>Objetivo</a:t>
            </a:r>
          </a:p>
          <a:p>
            <a:pPr lvl="2" indent="397763" algn="l" defTabSz="508254">
              <a:defRPr sz="2784"/>
            </a:pPr>
          </a:p>
          <a:p>
            <a:pPr lvl="3" indent="596645" algn="l" defTabSz="508254">
              <a:defRPr sz="2784"/>
            </a:pPr>
            <a:r>
              <a:t>Mediante el test que se realizará a los diferentes usuarios se pretende conseguir información real sobre el uso de la aplicación para de este modo poder analizarla y evaluar los problemas encontrados o situaciones de dificultad para solucionarlo en futuras mejoras.</a:t>
            </a:r>
          </a:p>
          <a:p>
            <a:pPr lvl="3" indent="596645" algn="l" defTabSz="508254">
              <a:defRPr sz="2784"/>
            </a:pPr>
          </a:p>
          <a:p>
            <a:pPr lvl="3" indent="596645" algn="l" defTabSz="508254">
              <a:defRPr sz="2784"/>
            </a:pPr>
            <a:r>
              <a:t>De este modo se intenta realizar una evaluación de la aplicación con usuarios finales de la misma. Con la ayuda de un cuestionario conoceremos las características de los  usuarios para poder extraer conclusiones de los resultados arrojados.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ctrTitle"/>
          </p:nvPr>
        </p:nvSpPr>
        <p:spPr>
          <a:xfrm>
            <a:off x="1270000" y="1638300"/>
            <a:ext cx="10464800" cy="1339305"/>
          </a:xfrm>
          <a:prstGeom prst="rect">
            <a:avLst/>
          </a:prstGeom>
        </p:spPr>
        <p:txBody>
          <a:bodyPr/>
          <a:lstStyle/>
          <a:p>
            <a:pPr/>
            <a:r>
              <a:t>1.Pre Test</a:t>
            </a:r>
          </a:p>
        </p:txBody>
      </p:sp>
      <p:graphicFrame>
        <p:nvGraphicFramePr>
          <p:cNvPr id="136" name="Table 136"/>
          <p:cNvGraphicFramePr/>
          <p:nvPr/>
        </p:nvGraphicFramePr>
        <p:xfrm>
          <a:off x="584200" y="3968080"/>
          <a:ext cx="12309972" cy="327794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229727"/>
                <a:gridCol w="1229727"/>
                <a:gridCol w="1229727"/>
                <a:gridCol w="1229727"/>
                <a:gridCol w="1229727"/>
                <a:gridCol w="1229727"/>
                <a:gridCol w="1229727"/>
                <a:gridCol w="1229727"/>
                <a:gridCol w="1229727"/>
                <a:gridCol w="1229727"/>
              </a:tblGrid>
              <a:tr h="653047">
                <a:tc>
                  <a:txBody>
                    <a:bodyPr/>
                    <a:lstStyle/>
                    <a:p>
                      <a:pPr defTabSz="914400">
                        <a:defRPr>
                          <a:solidFill>
                            <a:srgbClr val="000000"/>
                          </a:solidFill>
                        </a:defRPr>
                      </a:pPr>
                      <a:r>
                        <a:rPr b="1" sz="1200">
                          <a:solidFill>
                            <a:srgbClr val="FFFFFF"/>
                          </a:solidFill>
                          <a:latin typeface="Helvetica"/>
                          <a:ea typeface="Helvetica"/>
                          <a:cs typeface="Helvetica"/>
                          <a:sym typeface="Helvetica"/>
                        </a:rPr>
                        <a:t>Nombre</a:t>
                      </a:r>
                    </a:p>
                  </a:txBody>
                  <a:tcPr marL="50800" marR="50800" marT="50800" marB="50800" anchor="ctr" anchorCtr="0" horzOverflow="overflow"/>
                </a:tc>
                <a:tc>
                  <a:txBody>
                    <a:bodyPr/>
                    <a:lstStyle/>
                    <a:p>
                      <a:pPr defTabSz="914400">
                        <a:defRPr>
                          <a:solidFill>
                            <a:srgbClr val="000000"/>
                          </a:solidFill>
                        </a:defRPr>
                      </a:pPr>
                      <a:r>
                        <a:rPr b="1" sz="1200">
                          <a:solidFill>
                            <a:srgbClr val="FFFFFF"/>
                          </a:solidFill>
                          <a:latin typeface="Helvetica"/>
                          <a:ea typeface="Helvetica"/>
                          <a:cs typeface="Helvetica"/>
                          <a:sym typeface="Helvetica"/>
                        </a:rPr>
                        <a:t>Sexo</a:t>
                      </a:r>
                    </a:p>
                  </a:txBody>
                  <a:tcPr marL="50800" marR="50800" marT="50800" marB="50800" anchor="ctr" anchorCtr="0" horzOverflow="overflow"/>
                </a:tc>
                <a:tc>
                  <a:txBody>
                    <a:bodyPr/>
                    <a:lstStyle/>
                    <a:p>
                      <a:pPr defTabSz="914400">
                        <a:defRPr>
                          <a:solidFill>
                            <a:srgbClr val="000000"/>
                          </a:solidFill>
                        </a:defRPr>
                      </a:pPr>
                      <a:r>
                        <a:rPr b="1" sz="1200">
                          <a:solidFill>
                            <a:srgbClr val="FFFFFF"/>
                          </a:solidFill>
                          <a:latin typeface="Helvetica"/>
                          <a:ea typeface="Helvetica"/>
                          <a:cs typeface="Helvetica"/>
                          <a:sym typeface="Helvetica"/>
                        </a:rPr>
                        <a:t>Edad</a:t>
                      </a:r>
                    </a:p>
                  </a:txBody>
                  <a:tcPr marL="50800" marR="50800" marT="50800" marB="50800" anchor="ctr" anchorCtr="0" horzOverflow="overflow"/>
                </a:tc>
                <a:tc>
                  <a:txBody>
                    <a:bodyPr/>
                    <a:lstStyle/>
                    <a:p>
                      <a:pPr defTabSz="914400">
                        <a:defRPr>
                          <a:solidFill>
                            <a:srgbClr val="000000"/>
                          </a:solidFill>
                        </a:defRPr>
                      </a:pPr>
                      <a:r>
                        <a:rPr b="1" sz="1200">
                          <a:solidFill>
                            <a:srgbClr val="FFFFFF"/>
                          </a:solidFill>
                          <a:latin typeface="Helvetica"/>
                          <a:ea typeface="Helvetica"/>
                          <a:cs typeface="Helvetica"/>
                          <a:sym typeface="Helvetica"/>
                        </a:rPr>
                        <a:t>Profesión</a:t>
                      </a:r>
                    </a:p>
                  </a:txBody>
                  <a:tcPr marL="50800" marR="50800" marT="50800" marB="50800" anchor="ctr" anchorCtr="0" horzOverflow="overflow"/>
                </a:tc>
                <a:tc>
                  <a:txBody>
                    <a:bodyPr/>
                    <a:lstStyle/>
                    <a:p>
                      <a:pPr defTabSz="914400">
                        <a:defRPr>
                          <a:solidFill>
                            <a:srgbClr val="000000"/>
                          </a:solidFill>
                        </a:defRPr>
                      </a:pPr>
                      <a:r>
                        <a:rPr b="1" sz="1200">
                          <a:solidFill>
                            <a:srgbClr val="FFFFFF"/>
                          </a:solidFill>
                          <a:latin typeface="Helvetica"/>
                          <a:ea typeface="Helvetica"/>
                          <a:cs typeface="Helvetica"/>
                          <a:sym typeface="Helvetica"/>
                        </a:rPr>
                        <a:t>Lugar de trabajo</a:t>
                      </a:r>
                    </a:p>
                  </a:txBody>
                  <a:tcPr marL="50800" marR="50800" marT="50800" marB="50800" anchor="ctr" anchorCtr="0" horzOverflow="overflow"/>
                </a:tc>
                <a:tc>
                  <a:txBody>
                    <a:bodyPr/>
                    <a:lstStyle/>
                    <a:p>
                      <a:pPr defTabSz="914400">
                        <a:defRPr>
                          <a:solidFill>
                            <a:srgbClr val="000000"/>
                          </a:solidFill>
                        </a:defRPr>
                      </a:pPr>
                      <a:r>
                        <a:rPr b="1" sz="1200">
                          <a:solidFill>
                            <a:srgbClr val="FFFFFF"/>
                          </a:solidFill>
                          <a:latin typeface="Helvetica"/>
                          <a:ea typeface="Helvetica"/>
                          <a:cs typeface="Helvetica"/>
                          <a:sym typeface="Helvetica"/>
                        </a:rPr>
                        <a:t>Tiene coche</a:t>
                      </a:r>
                    </a:p>
                  </a:txBody>
                  <a:tcPr marL="50800" marR="50800" marT="50800" marB="50800" anchor="ctr" anchorCtr="0" horzOverflow="overflow"/>
                </a:tc>
                <a:tc>
                  <a:txBody>
                    <a:bodyPr/>
                    <a:lstStyle/>
                    <a:p>
                      <a:pPr defTabSz="914400">
                        <a:defRPr>
                          <a:solidFill>
                            <a:srgbClr val="000000"/>
                          </a:solidFill>
                        </a:defRPr>
                      </a:pPr>
                      <a:r>
                        <a:rPr b="1" sz="1200">
                          <a:solidFill>
                            <a:srgbClr val="FFFFFF"/>
                          </a:solidFill>
                          <a:latin typeface="Helvetica"/>
                          <a:ea typeface="Helvetica"/>
                          <a:cs typeface="Helvetica"/>
                          <a:sym typeface="Helvetica"/>
                        </a:rPr>
                        <a:t>Conduce</a:t>
                      </a:r>
                    </a:p>
                  </a:txBody>
                  <a:tcPr marL="50800" marR="50800" marT="50800" marB="50800" anchor="ctr" anchorCtr="0" horzOverflow="overflow"/>
                </a:tc>
                <a:tc>
                  <a:txBody>
                    <a:bodyPr/>
                    <a:lstStyle/>
                    <a:p>
                      <a:pPr defTabSz="914400">
                        <a:defRPr>
                          <a:solidFill>
                            <a:srgbClr val="000000"/>
                          </a:solidFill>
                        </a:defRPr>
                      </a:pPr>
                      <a:r>
                        <a:rPr b="1" sz="1200">
                          <a:solidFill>
                            <a:srgbClr val="FFFFFF"/>
                          </a:solidFill>
                          <a:latin typeface="Helvetica"/>
                          <a:ea typeface="Helvetica"/>
                          <a:cs typeface="Helvetica"/>
                          <a:sym typeface="Helvetica"/>
                        </a:rPr>
                        <a:t>Tiene smartphone</a:t>
                      </a:r>
                    </a:p>
                  </a:txBody>
                  <a:tcPr marL="50800" marR="50800" marT="50800" marB="50800" anchor="ctr" anchorCtr="0" horzOverflow="overflow"/>
                </a:tc>
                <a:tc>
                  <a:txBody>
                    <a:bodyPr/>
                    <a:lstStyle/>
                    <a:p>
                      <a:pPr defTabSz="914400">
                        <a:defRPr>
                          <a:solidFill>
                            <a:srgbClr val="000000"/>
                          </a:solidFill>
                        </a:defRPr>
                      </a:pPr>
                      <a:r>
                        <a:rPr b="1" sz="1200">
                          <a:solidFill>
                            <a:srgbClr val="FFFFFF"/>
                          </a:solidFill>
                          <a:latin typeface="Helvetica"/>
                          <a:ea typeface="Helvetica"/>
                          <a:cs typeface="Helvetica"/>
                          <a:sym typeface="Helvetica"/>
                        </a:rPr>
                        <a:t>Aplicaciones que usa </a:t>
                      </a:r>
                    </a:p>
                  </a:txBody>
                  <a:tcPr marL="50800" marR="50800" marT="50800" marB="50800" anchor="ctr" anchorCtr="0" horzOverflow="overflow"/>
                </a:tc>
                <a:tc>
                  <a:txBody>
                    <a:bodyPr/>
                    <a:lstStyle/>
                    <a:p>
                      <a:pPr defTabSz="914400">
                        <a:defRPr>
                          <a:solidFill>
                            <a:srgbClr val="000000"/>
                          </a:solidFill>
                        </a:defRPr>
                      </a:pPr>
                      <a:r>
                        <a:rPr b="1" sz="1200">
                          <a:solidFill>
                            <a:srgbClr val="FFFFFF"/>
                          </a:solidFill>
                          <a:latin typeface="Helvetica"/>
                          <a:ea typeface="Helvetica"/>
                          <a:cs typeface="Helvetica"/>
                          <a:sym typeface="Helvetica"/>
                        </a:rPr>
                        <a:t>Frecuencia de uso del smartphone</a:t>
                      </a:r>
                    </a:p>
                  </a:txBody>
                  <a:tcPr marL="50800" marR="50800" marT="50800" marB="50800" anchor="ctr" anchorCtr="0" horzOverflow="overflow"/>
                </a:tc>
              </a:tr>
              <a:tr h="653047">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r>
              <a:tr h="653047">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r>
              <a:tr h="653047">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r>
              <a:tr h="653047">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c>
                  <a:txBody>
                    <a:bodyPr/>
                    <a:lstStyle/>
                    <a:p>
                      <a:pPr defTabSz="914400">
                        <a:defRPr sz="2800"/>
                      </a:pP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ctrTitle"/>
          </p:nvPr>
        </p:nvSpPr>
        <p:spPr>
          <a:xfrm>
            <a:off x="1270000" y="1638300"/>
            <a:ext cx="10464800" cy="1339305"/>
          </a:xfrm>
          <a:prstGeom prst="rect">
            <a:avLst/>
          </a:prstGeom>
        </p:spPr>
        <p:txBody>
          <a:bodyPr/>
          <a:lstStyle/>
          <a:p>
            <a:pPr/>
            <a:r>
              <a:t>1.Pre Test</a:t>
            </a:r>
          </a:p>
        </p:txBody>
      </p:sp>
      <p:graphicFrame>
        <p:nvGraphicFramePr>
          <p:cNvPr id="139" name="Table 139"/>
          <p:cNvGraphicFramePr/>
          <p:nvPr/>
        </p:nvGraphicFramePr>
        <p:xfrm>
          <a:off x="584200" y="3968080"/>
          <a:ext cx="12309972" cy="327794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229727"/>
                <a:gridCol w="1229727"/>
                <a:gridCol w="1229727"/>
                <a:gridCol w="1229727"/>
                <a:gridCol w="1229727"/>
                <a:gridCol w="1229727"/>
                <a:gridCol w="1229727"/>
                <a:gridCol w="1229727"/>
                <a:gridCol w="1229727"/>
                <a:gridCol w="1229727"/>
              </a:tblGrid>
              <a:tr h="653047">
                <a:tc>
                  <a:txBody>
                    <a:bodyPr/>
                    <a:lstStyle/>
                    <a:p>
                      <a:pPr defTabSz="914400">
                        <a:defRPr>
                          <a:solidFill>
                            <a:srgbClr val="000000"/>
                          </a:solidFill>
                        </a:defRPr>
                      </a:pPr>
                      <a:r>
                        <a:rPr b="1" sz="1200">
                          <a:solidFill>
                            <a:srgbClr val="FFFFFF"/>
                          </a:solidFill>
                          <a:latin typeface="Helvetica"/>
                          <a:ea typeface="Helvetica"/>
                          <a:cs typeface="Helvetica"/>
                          <a:sym typeface="Helvetica"/>
                        </a:rPr>
                        <a:t>Nombre</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200">
                          <a:solidFill>
                            <a:srgbClr val="FFFFFF"/>
                          </a:solidFill>
                          <a:latin typeface="Helvetica"/>
                          <a:ea typeface="Helvetica"/>
                          <a:cs typeface="Helvetica"/>
                          <a:sym typeface="Helvetica"/>
                        </a:rPr>
                        <a:t>Sexo</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200">
                          <a:solidFill>
                            <a:srgbClr val="FFFFFF"/>
                          </a:solidFill>
                          <a:latin typeface="Helvetica"/>
                          <a:ea typeface="Helvetica"/>
                          <a:cs typeface="Helvetica"/>
                          <a:sym typeface="Helvetica"/>
                        </a:rPr>
                        <a:t>Edad</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200">
                          <a:solidFill>
                            <a:srgbClr val="FFFFFF"/>
                          </a:solidFill>
                          <a:latin typeface="Helvetica"/>
                          <a:ea typeface="Helvetica"/>
                          <a:cs typeface="Helvetica"/>
                          <a:sym typeface="Helvetica"/>
                        </a:rPr>
                        <a:t>Profesión</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200">
                          <a:solidFill>
                            <a:srgbClr val="FFFFFF"/>
                          </a:solidFill>
                          <a:latin typeface="Helvetica"/>
                          <a:ea typeface="Helvetica"/>
                          <a:cs typeface="Helvetica"/>
                          <a:sym typeface="Helvetica"/>
                        </a:rPr>
                        <a:t>Lugar de trabajo</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200">
                          <a:solidFill>
                            <a:srgbClr val="FFFFFF"/>
                          </a:solidFill>
                          <a:latin typeface="Helvetica"/>
                          <a:ea typeface="Helvetica"/>
                          <a:cs typeface="Helvetica"/>
                          <a:sym typeface="Helvetica"/>
                        </a:rPr>
                        <a:t>Tiene coche</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200">
                          <a:solidFill>
                            <a:srgbClr val="FFFFFF"/>
                          </a:solidFill>
                          <a:latin typeface="Helvetica"/>
                          <a:ea typeface="Helvetica"/>
                          <a:cs typeface="Helvetica"/>
                          <a:sym typeface="Helvetica"/>
                        </a:rPr>
                        <a:t>Conduce</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200">
                          <a:solidFill>
                            <a:srgbClr val="FFFFFF"/>
                          </a:solidFill>
                          <a:latin typeface="Helvetica"/>
                          <a:ea typeface="Helvetica"/>
                          <a:cs typeface="Helvetica"/>
                          <a:sym typeface="Helvetica"/>
                        </a:rPr>
                        <a:t>Tiene smartphone</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200">
                          <a:solidFill>
                            <a:srgbClr val="FFFFFF"/>
                          </a:solidFill>
                          <a:latin typeface="Helvetica"/>
                          <a:ea typeface="Helvetica"/>
                          <a:cs typeface="Helvetica"/>
                          <a:sym typeface="Helvetica"/>
                        </a:rPr>
                        <a:t>Aplicaciones que usa </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200">
                          <a:solidFill>
                            <a:srgbClr val="FFFFFF"/>
                          </a:solidFill>
                          <a:latin typeface="Helvetica"/>
                          <a:ea typeface="Helvetica"/>
                          <a:cs typeface="Helvetica"/>
                          <a:sym typeface="Helvetica"/>
                        </a:rPr>
                        <a:t>Frecuencia de uso del smartphone</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653047">
                <a:tc>
                  <a:txBody>
                    <a:bodyPr/>
                    <a:lstStyle/>
                    <a:p>
                      <a:pPr defTabSz="914400">
                        <a:defRPr>
                          <a:solidFill>
                            <a:srgbClr val="000000"/>
                          </a:solidFill>
                        </a:defRPr>
                      </a:pPr>
                      <a:r>
                        <a:rPr sz="1200">
                          <a:solidFill>
                            <a:srgbClr val="FFFFFF"/>
                          </a:solidFill>
                        </a:rPr>
                        <a:t>Miguel</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Hombre</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54</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Hostelero</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Centro ciudad</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Si</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Si</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Si</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Redes sociales, banco</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4-5 h</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653047">
                <a:tc>
                  <a:txBody>
                    <a:bodyPr/>
                    <a:lstStyle/>
                    <a:p>
                      <a:pPr defTabSz="914400">
                        <a:defRPr>
                          <a:solidFill>
                            <a:srgbClr val="000000"/>
                          </a:solidFill>
                        </a:defRPr>
                      </a:pPr>
                      <a:r>
                        <a:rPr sz="1200">
                          <a:solidFill>
                            <a:srgbClr val="FFFFFF"/>
                          </a:solidFill>
                        </a:rPr>
                        <a:t>María</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Mujer</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35</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Comercial</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Centro ciudad</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Si</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Si</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Si</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Redes sociales, periódicos, banco</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4-5h</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653047">
                <a:tc>
                  <a:txBody>
                    <a:bodyPr/>
                    <a:lstStyle/>
                    <a:p>
                      <a:pPr defTabSz="914400">
                        <a:defRPr>
                          <a:solidFill>
                            <a:srgbClr val="000000"/>
                          </a:solidFill>
                        </a:defRPr>
                      </a:pPr>
                      <a:r>
                        <a:rPr sz="1200">
                          <a:solidFill>
                            <a:srgbClr val="FFFFFF"/>
                          </a:solidFill>
                        </a:rPr>
                        <a:t>Jacinto</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Hombre</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67</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Jubilado</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Si</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No</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Si</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Redes sociales</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3-4 h</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653047">
                <a:tc>
                  <a:txBody>
                    <a:bodyPr/>
                    <a:lstStyle/>
                    <a:p>
                      <a:pPr defTabSz="914400">
                        <a:defRPr>
                          <a:solidFill>
                            <a:srgbClr val="000000"/>
                          </a:solidFill>
                        </a:defRPr>
                      </a:pPr>
                      <a:r>
                        <a:rPr sz="1200">
                          <a:solidFill>
                            <a:srgbClr val="FFFFFF"/>
                          </a:solidFill>
                        </a:rPr>
                        <a:t>Damián</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Hombre</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25</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Informático</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Exteriores</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No</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Si</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Si</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Redes sociales, banco, supermercados</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200">
                          <a:solidFill>
                            <a:srgbClr val="FFFFFF"/>
                          </a:solidFill>
                        </a:rPr>
                        <a:t>6-7 h</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ctrTitle"/>
          </p:nvPr>
        </p:nvSpPr>
        <p:spPr>
          <a:xfrm>
            <a:off x="1270000" y="1638300"/>
            <a:ext cx="10464800" cy="1339305"/>
          </a:xfrm>
          <a:prstGeom prst="rect">
            <a:avLst/>
          </a:prstGeom>
        </p:spPr>
        <p:txBody>
          <a:bodyPr/>
          <a:lstStyle/>
          <a:p>
            <a:pPr/>
            <a:r>
              <a:t>2.Test</a:t>
            </a:r>
          </a:p>
        </p:txBody>
      </p:sp>
      <p:graphicFrame>
        <p:nvGraphicFramePr>
          <p:cNvPr id="142" name="Table 142"/>
          <p:cNvGraphicFramePr/>
          <p:nvPr/>
        </p:nvGraphicFramePr>
        <p:xfrm>
          <a:off x="584200" y="3371180"/>
          <a:ext cx="12309972" cy="3277940"/>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049545"/>
                <a:gridCol w="2049545"/>
                <a:gridCol w="2049545"/>
                <a:gridCol w="2049545"/>
                <a:gridCol w="2049545"/>
                <a:gridCol w="2049545"/>
              </a:tblGrid>
              <a:tr h="653047">
                <a:tc>
                  <a:txBody>
                    <a:bodyPr/>
                    <a:lstStyle/>
                    <a:p>
                      <a:pPr defTabSz="914400">
                        <a:defRPr>
                          <a:solidFill>
                            <a:srgbClr val="000000"/>
                          </a:solidFill>
                        </a:defRPr>
                      </a:pPr>
                      <a:r>
                        <a:rPr b="1" sz="1400">
                          <a:solidFill>
                            <a:srgbClr val="FFFFFF"/>
                          </a:solidFill>
                          <a:latin typeface="Helvetica"/>
                          <a:ea typeface="Helvetica"/>
                          <a:cs typeface="Helvetica"/>
                          <a:sym typeface="Helvetica"/>
                        </a:rPr>
                        <a:t>Escena de uso</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400">
                          <a:solidFill>
                            <a:srgbClr val="FFFFFF"/>
                          </a:solidFill>
                          <a:latin typeface="Helvetica"/>
                          <a:ea typeface="Helvetica"/>
                          <a:cs typeface="Helvetica"/>
                          <a:sym typeface="Helvetica"/>
                        </a:rPr>
                        <a:t>Tarea</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400">
                          <a:solidFill>
                            <a:srgbClr val="FFFFFF"/>
                          </a:solidFill>
                          <a:latin typeface="Helvetica"/>
                          <a:ea typeface="Helvetica"/>
                          <a:cs typeface="Helvetica"/>
                          <a:sym typeface="Helvetica"/>
                        </a:rPr>
                        <a:t>Éxito/Fracaso</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400">
                          <a:solidFill>
                            <a:srgbClr val="FFFFFF"/>
                          </a:solidFill>
                          <a:latin typeface="Helvetica"/>
                          <a:ea typeface="Helvetica"/>
                          <a:cs typeface="Helvetica"/>
                          <a:sym typeface="Helvetica"/>
                        </a:rPr>
                        <a:t>Tiempo</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400">
                          <a:solidFill>
                            <a:srgbClr val="FFFFFF"/>
                          </a:solidFill>
                          <a:latin typeface="Helvetica"/>
                          <a:ea typeface="Helvetica"/>
                          <a:cs typeface="Helvetica"/>
                          <a:sym typeface="Helvetica"/>
                        </a:rPr>
                        <a:t>Dificultades encontradas</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b="1" sz="1400">
                          <a:solidFill>
                            <a:srgbClr val="FFFFFF"/>
                          </a:solidFill>
                          <a:latin typeface="Helvetica"/>
                          <a:ea typeface="Helvetica"/>
                          <a:cs typeface="Helvetica"/>
                          <a:sym typeface="Helvetica"/>
                        </a:rPr>
                        <a:t>Comentarios</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1345882">
                <a:tc>
                  <a:txBody>
                    <a:bodyPr/>
                    <a:lstStyle/>
                    <a:p>
                      <a:pPr defTabSz="914400">
                        <a:defRPr>
                          <a:solidFill>
                            <a:srgbClr val="000000"/>
                          </a:solidFill>
                        </a:defRPr>
                      </a:pPr>
                      <a:r>
                        <a:rPr sz="1400">
                          <a:solidFill>
                            <a:srgbClr val="FFFFFF"/>
                          </a:solidFill>
                        </a:rPr>
                        <a:t>Miguel quiere ir a la mutua para su seguimiento de la baja y no quiere dar vueltas para aparcar el coche.</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Buscar un parking cercano a donde quiere ir que tenga plazas libres.</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Éxito</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1 minuto</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No sabía el lugar en el que estaba.</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El mapa me cuesta verlo un poco.</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1251723">
                <a:tc>
                  <a:txBody>
                    <a:bodyPr/>
                    <a:lstStyle/>
                    <a:p>
                      <a:pPr defTabSz="914400">
                        <a:defRPr>
                          <a:solidFill>
                            <a:srgbClr val="000000"/>
                          </a:solidFill>
                        </a:defRPr>
                      </a:pPr>
                      <a:r>
                        <a:rPr sz="1400">
                          <a:solidFill>
                            <a:srgbClr val="FFFFFF"/>
                          </a:solidFill>
                        </a:rPr>
                        <a:t>María quiere realizar el pago del parking pero no quiere esperar en la máquina largas colas.</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Realizar el pago del ticket del parking desde la aplicación.</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Éxito</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2 minutos</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Se ha tenido que registrar porque no tenía cuenta.</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Todo ha ido bien.</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1505545">
                <a:tc>
                  <a:txBody>
                    <a:bodyPr/>
                    <a:lstStyle/>
                    <a:p>
                      <a:pPr defTabSz="914400">
                        <a:defRPr>
                          <a:solidFill>
                            <a:srgbClr val="000000"/>
                          </a:solidFill>
                        </a:defRPr>
                      </a:pPr>
                      <a:r>
                        <a:rPr sz="1400">
                          <a:solidFill>
                            <a:srgbClr val="FFFFFF"/>
                          </a:solidFill>
                        </a:rPr>
                        <a:t>Jacinto quiere conocer si habrá plazas libres en el parking de su dentista pero el servicio de tiempo real no esta operativo.</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Predecir el número de plazas libres de un parking.</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Éxito</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1,5 minutos</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Ninguna</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Sería mejor que te ordenara por franjas horarias las plazas disponibles.</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r h="1237902">
                <a:tc>
                  <a:txBody>
                    <a:bodyPr/>
                    <a:lstStyle/>
                    <a:p>
                      <a:pPr defTabSz="914400">
                        <a:defRPr>
                          <a:solidFill>
                            <a:srgbClr val="000000"/>
                          </a:solidFill>
                        </a:defRPr>
                      </a:pPr>
                      <a:r>
                        <a:rPr sz="1400">
                          <a:solidFill>
                            <a:srgbClr val="FFFFFF"/>
                          </a:solidFill>
                        </a:rPr>
                        <a:t>Damián tiene que ir al centro y aparcar pero nunca ha usado la aplicación.</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Usar la funcionalidad de ayuda para poder manejar la aplicación.</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Fracaso</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4 minutos</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La ayuda no me ha facilitado la tarea que quería hacer.</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c>
                  <a:txBody>
                    <a:bodyPr/>
                    <a:lstStyle/>
                    <a:p>
                      <a:pPr defTabSz="914400">
                        <a:defRPr>
                          <a:solidFill>
                            <a:srgbClr val="000000"/>
                          </a:solidFill>
                        </a:defRPr>
                      </a:pPr>
                      <a:r>
                        <a:rPr sz="1400">
                          <a:solidFill>
                            <a:srgbClr val="FFFFFF"/>
                          </a:solidFill>
                        </a:rPr>
                        <a:t>Mejoraría la ayuda de manera que fuese más interactiva.</a:t>
                      </a:r>
                    </a:p>
                  </a:txBody>
                  <a:tcPr marL="50800" marR="50800" marT="50800" marB="50800" anchor="ctr" anchorCtr="0" horzOverflow="overflow">
                    <a:lnL w="25400">
                      <a:solidFill>
                        <a:srgbClr val="B4B4B4"/>
                      </a:solidFill>
                      <a:miter lim="400000"/>
                    </a:lnL>
                    <a:lnR w="25400">
                      <a:solidFill>
                        <a:srgbClr val="B4B4B4"/>
                      </a:solidFill>
                      <a:miter lim="400000"/>
                    </a:lnR>
                    <a:lnT w="25400">
                      <a:solidFill>
                        <a:srgbClr val="B4B4B4"/>
                      </a:solidFill>
                      <a:miter lim="400000"/>
                    </a:lnT>
                    <a:lnB w="25400">
                      <a:solidFill>
                        <a:srgbClr val="B4B4B4"/>
                      </a:solidFill>
                      <a:miter lim="400000"/>
                    </a:lnB>
                  </a:tcPr>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ctrTitle"/>
          </p:nvPr>
        </p:nvSpPr>
        <p:spPr>
          <a:xfrm>
            <a:off x="1270000" y="1638300"/>
            <a:ext cx="10464800" cy="1339305"/>
          </a:xfrm>
          <a:prstGeom prst="rect">
            <a:avLst/>
          </a:prstGeom>
        </p:spPr>
        <p:txBody>
          <a:bodyPr/>
          <a:lstStyle/>
          <a:p>
            <a:pPr/>
            <a:r>
              <a:t>3.Post Test - </a:t>
            </a:r>
            <a:r>
              <a:rPr sz="6000"/>
              <a:t>Cuestiones</a:t>
            </a:r>
          </a:p>
        </p:txBody>
      </p:sp>
      <p:sp>
        <p:nvSpPr>
          <p:cNvPr id="145" name="Shape 145"/>
          <p:cNvSpPr/>
          <p:nvPr>
            <p:ph type="subTitle" idx="1"/>
          </p:nvPr>
        </p:nvSpPr>
        <p:spPr>
          <a:xfrm>
            <a:off x="1270000" y="3200400"/>
            <a:ext cx="10464800" cy="6222703"/>
          </a:xfrm>
          <a:prstGeom prst="rect">
            <a:avLst/>
          </a:prstGeom>
        </p:spPr>
        <p:txBody>
          <a:bodyPr/>
          <a:lstStyle/>
          <a:p>
            <a:pPr marL="479338" indent="-479338" algn="l" defTabSz="484886">
              <a:buSzPct val="100000"/>
              <a:buAutoNum type="arabicPeriod" startAt="1"/>
              <a:defRPr sz="2656"/>
            </a:pPr>
            <a:r>
              <a:t>¿Asocia los colores utilizados a la funcionalidad de la aplicación?</a:t>
            </a:r>
          </a:p>
          <a:p>
            <a:pPr marL="479338" indent="-479338" algn="l" defTabSz="484886">
              <a:buSzPct val="100000"/>
              <a:buAutoNum type="arabicPeriod" startAt="1"/>
              <a:defRPr sz="2656"/>
            </a:pPr>
            <a:r>
              <a:t>¿Está la aplicación sobrecargada de elementos gráficos?</a:t>
            </a:r>
          </a:p>
          <a:p>
            <a:pPr marL="479338" indent="-479338" algn="l" defTabSz="484886">
              <a:buSzPct val="100000"/>
              <a:buAutoNum type="arabicPeriod" startAt="1"/>
              <a:defRPr sz="2656"/>
            </a:pPr>
            <a:r>
              <a:t>¿Conoce en todo momento que esta realizando?</a:t>
            </a:r>
          </a:p>
          <a:p>
            <a:pPr marL="479338" indent="-479338" algn="l" defTabSz="484886">
              <a:buSzPct val="100000"/>
              <a:buAutoNum type="arabicPeriod" startAt="1"/>
              <a:defRPr sz="2656"/>
            </a:pPr>
            <a:r>
              <a:t>¿Ha utilizado mucho la ayuda?</a:t>
            </a:r>
          </a:p>
          <a:p>
            <a:pPr marL="479338" indent="-479338" algn="l" defTabSz="484886">
              <a:buSzPct val="100000"/>
              <a:buAutoNum type="arabicPeriod" startAt="1"/>
              <a:defRPr sz="2656"/>
            </a:pPr>
            <a:r>
              <a:t>¿Le ha sido útil la ayuda para resolver sus dudas?</a:t>
            </a:r>
          </a:p>
          <a:p>
            <a:pPr marL="479338" indent="-479338" algn="l" defTabSz="484886">
              <a:buSzPct val="100000"/>
              <a:buAutoNum type="arabicPeriod" startAt="1"/>
              <a:defRPr sz="2656"/>
            </a:pPr>
            <a:r>
              <a:t>¿Encuentra la ayuda de manera fácil?</a:t>
            </a:r>
          </a:p>
          <a:p>
            <a:pPr marL="479338" indent="-479338" algn="l" defTabSz="484886">
              <a:buSzPct val="100000"/>
              <a:buAutoNum type="arabicPeriod" startAt="1"/>
              <a:defRPr sz="2656"/>
            </a:pPr>
            <a:r>
              <a:t>¿Necesito la ayuda la primera vez que uso la aplicación?</a:t>
            </a:r>
          </a:p>
          <a:p>
            <a:pPr marL="479338" indent="-479338" algn="l" defTabSz="484886">
              <a:buSzPct val="100000"/>
              <a:buAutoNum type="arabicPeriod" startAt="1"/>
              <a:defRPr sz="2656"/>
            </a:pPr>
            <a:r>
              <a:t>¿Necesita mucho tiempo para realizar alguna tarea?</a:t>
            </a:r>
          </a:p>
          <a:p>
            <a:pPr marL="479338" indent="-479338" algn="l" defTabSz="484886">
              <a:buSzPct val="100000"/>
              <a:buAutoNum type="arabicPeriod" startAt="1"/>
              <a:defRPr sz="2656"/>
            </a:pPr>
            <a:r>
              <a:t>¿Crees que hay tareas que se podría minimizar en esfuerzo?</a:t>
            </a:r>
          </a:p>
          <a:p>
            <a:pPr marL="479338" indent="-479338" algn="l" defTabSz="484886">
              <a:buSzPct val="100000"/>
              <a:buAutoNum type="arabicPeriod" startAt="1"/>
              <a:defRPr sz="2656"/>
            </a:pPr>
            <a:r>
              <a:t>¿Le ha costado mucho el manejar la aplicación?</a:t>
            </a:r>
          </a:p>
          <a:p>
            <a:pPr marL="479338" indent="-479338" algn="l" defTabSz="484886">
              <a:buSzPct val="100000"/>
              <a:buAutoNum type="arabicPeriod" startAt="1"/>
              <a:defRPr sz="2656"/>
            </a:pPr>
            <a:r>
              <a:t>¿Le ha dedicado mucho tiempo para saber manejarla?</a:t>
            </a:r>
          </a:p>
          <a:p>
            <a:pPr marL="479338" indent="-479338" algn="l" defTabSz="484886">
              <a:buSzPct val="100000"/>
              <a:buAutoNum type="arabicPeriod" startAt="1"/>
              <a:defRPr sz="2656"/>
            </a:pPr>
            <a:r>
              <a:t>¿Podría volver a usarla con facilidad después de un tiempo?</a:t>
            </a:r>
          </a:p>
          <a:p>
            <a:pPr marL="479338" indent="-479338" algn="l" defTabSz="484886">
              <a:buSzPct val="100000"/>
              <a:buAutoNum type="arabicPeriod" startAt="1"/>
              <a:defRPr sz="2656"/>
            </a:pPr>
            <a:r>
              <a:t>¿Es de su agrado la interfaz gráfica?</a:t>
            </a:r>
          </a:p>
          <a:p>
            <a:pPr marL="479338" indent="-479338" algn="l" defTabSz="484886">
              <a:buSzPct val="100000"/>
              <a:buAutoNum type="arabicPeriod" startAt="1"/>
              <a:defRPr sz="2656"/>
            </a:pPr>
            <a:r>
              <a:t>¿Le parece útil?</a:t>
            </a:r>
          </a:p>
          <a:p>
            <a:pPr marL="479338" indent="-479338" algn="l" defTabSz="484886">
              <a:buSzPct val="100000"/>
              <a:buAutoNum type="arabicPeriod" startAt="1"/>
              <a:defRPr sz="2656"/>
            </a:pPr>
            <a:r>
              <a:t>¿Le ha facilitado la búsqueda de plaza libre en un parking?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