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7" r:id="rId5"/>
    <p:sldId id="258" r:id="rId6"/>
    <p:sldId id="278" r:id="rId7"/>
    <p:sldId id="279" r:id="rId8"/>
    <p:sldId id="271" r:id="rId9"/>
    <p:sldId id="264" r:id="rId10"/>
    <p:sldId id="272" r:id="rId11"/>
    <p:sldId id="263" r:id="rId12"/>
    <p:sldId id="25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aforgenet.com/articl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876693"/>
            <a:ext cx="10157211" cy="2092750"/>
          </a:xfrm>
        </p:spPr>
        <p:txBody>
          <a:bodyPr/>
          <a:lstStyle/>
          <a:p>
            <a:r>
              <a:rPr lang="en-US" dirty="0"/>
              <a:t>Hand Gesture Recognition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697" y="4249479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Jeevitha meyyappan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1722" cy="734637"/>
          </a:xfrm>
        </p:spPr>
        <p:txBody>
          <a:bodyPr/>
          <a:lstStyle/>
          <a:p>
            <a:r>
              <a:rPr lang="en-IN" b="1" dirty="0"/>
              <a:t>Future works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19368"/>
            <a:ext cx="10831655" cy="4829032"/>
          </a:xfrm>
        </p:spPr>
        <p:txBody>
          <a:bodyPr>
            <a:normAutofit/>
          </a:bodyPr>
          <a:lstStyle/>
          <a:p>
            <a:r>
              <a:rPr lang="en-IN" sz="2800" dirty="0"/>
              <a:t>This can be further extended to Sign Language recognition by calculating the position of fingers for each alphabets.</a:t>
            </a:r>
            <a:endParaRPr lang="en-IN" sz="2800" dirty="0"/>
          </a:p>
          <a:p>
            <a:r>
              <a:rPr lang="en-IN" sz="2800" dirty="0"/>
              <a:t>For more accuracy Haar cascade classifiers or Test and Train datasets can be used. </a:t>
            </a:r>
            <a:endParaRPr lang="en-IN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816524"/>
          </a:xfrm>
        </p:spPr>
        <p:txBody>
          <a:bodyPr/>
          <a:lstStyle/>
          <a:p>
            <a:r>
              <a:rPr lang="en-IN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Reference taken from - </a:t>
            </a:r>
            <a:r>
              <a:rPr lang="en-IN" dirty="0">
                <a:hlinkClick r:id="rId1"/>
              </a:rPr>
              <a:t>https://opencv-python-tutroals.readthedocs.io/en/latest/py_tutorials/py_gui/py_image_display/py_image_display.html</a:t>
            </a:r>
            <a:endParaRPr lang="en-IN" dirty="0">
              <a:hlinkClick r:id="rId1"/>
            </a:endParaRPr>
          </a:p>
          <a:p>
            <a:r>
              <a:rPr lang="en-IN" dirty="0"/>
              <a:t>Python Library used - </a:t>
            </a:r>
            <a:r>
              <a:rPr lang="en-IN" b="1" dirty="0" err="1"/>
              <a:t>CV2, Numpy, Math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292" y="272873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Thank You..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274918"/>
            <a:ext cx="9200185" cy="942449"/>
          </a:xfrm>
        </p:spPr>
        <p:txBody>
          <a:bodyPr/>
          <a:lstStyle/>
          <a:p>
            <a:r>
              <a:rPr lang="en-IN" b="1" dirty="0"/>
              <a:t>Synopsis</a:t>
            </a:r>
            <a:r>
              <a:rPr lang="en-IN" dirty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1115695"/>
            <a:ext cx="10029825" cy="5478145"/>
          </a:xfrm>
        </p:spPr>
        <p:txBody>
          <a:bodyPr>
            <a:normAutofit/>
          </a:bodyPr>
          <a:lstStyle/>
          <a:p>
            <a:r>
              <a:rPr lang="en-IN" b="1" dirty="0"/>
              <a:t>Hand Gesture Recognition</a:t>
            </a:r>
            <a:r>
              <a:rPr lang="en-IN" dirty="0"/>
              <a:t> - The goal of this application is to detect the Hand Gesture via the Web cam, and then making the recognition with the pattern. </a:t>
            </a:r>
            <a:endParaRPr lang="en-IN" dirty="0"/>
          </a:p>
          <a:p>
            <a:r>
              <a:rPr lang="en-IN" dirty="0"/>
              <a:t>This application works in a scenario when a camera is placed and when someone makes an hand gesture, the application interprets the gesture and  further displays that in the screen.</a:t>
            </a:r>
            <a:endParaRPr lang="en-IN" dirty="0"/>
          </a:p>
          <a:p>
            <a:r>
              <a:rPr lang="en-IN" dirty="0"/>
              <a:t>The classes used in this are based on the OpenCV Library - CV2.</a:t>
            </a:r>
            <a:endParaRPr lang="en-IN" dirty="0"/>
          </a:p>
          <a:p>
            <a:r>
              <a:rPr lang="en-IN" dirty="0"/>
              <a:t> In this 6 different gestures of Right and Left hands are detected – </a:t>
            </a:r>
            <a:endParaRPr lang="en-IN" dirty="0"/>
          </a:p>
          <a:p>
            <a:pPr lvl="1"/>
            <a:r>
              <a:rPr lang="en-IN" dirty="0"/>
              <a:t>No Hand</a:t>
            </a:r>
            <a:endParaRPr lang="en-IN" dirty="0"/>
          </a:p>
          <a:p>
            <a:pPr lvl="1"/>
            <a:r>
              <a:rPr lang="en-IN" dirty="0"/>
              <a:t>One Finger shown</a:t>
            </a:r>
            <a:endParaRPr lang="en-IN" dirty="0"/>
          </a:p>
          <a:p>
            <a:pPr lvl="1"/>
            <a:r>
              <a:rPr lang="en-IN" dirty="0"/>
              <a:t>Two Finger shown</a:t>
            </a:r>
            <a:endParaRPr lang="en-IN" dirty="0"/>
          </a:p>
          <a:p>
            <a:pPr lvl="1"/>
            <a:r>
              <a:rPr lang="en-IN" dirty="0"/>
              <a:t>Three Finger shown</a:t>
            </a:r>
            <a:endParaRPr lang="en-IN" dirty="0"/>
          </a:p>
          <a:p>
            <a:pPr lvl="1"/>
            <a:r>
              <a:rPr lang="en-IN" dirty="0"/>
              <a:t>Four Finger shown</a:t>
            </a:r>
            <a:endParaRPr lang="en-IN" dirty="0"/>
          </a:p>
          <a:p>
            <a:pPr lvl="1"/>
            <a:r>
              <a:rPr lang="en-IN" dirty="0"/>
              <a:t>Five Finger shown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914400"/>
          </a:xfrm>
        </p:spPr>
        <p:txBody>
          <a:bodyPr/>
          <a:p>
            <a:r>
              <a:rPr lang="en-IN" altLang="en-US"/>
              <a:t>Attempts Taken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1761490"/>
            <a:ext cx="10168255" cy="4486910"/>
          </a:xfrm>
        </p:spPr>
        <p:txBody>
          <a:bodyPr>
            <a:noAutofit/>
          </a:bodyPr>
          <a:p>
            <a:r>
              <a:rPr lang="en-IN" altLang="en-US" sz="2400"/>
              <a:t>Tried to implement Guesture Recognition with the below Libraries,</a:t>
            </a:r>
            <a:endParaRPr lang="en-IN" altLang="en-US" sz="2400"/>
          </a:p>
          <a:p>
            <a:pPr lvl="1"/>
            <a:r>
              <a:rPr lang="en-IN" altLang="en-US" sz="2400" b="1"/>
              <a:t>AForge.Net - C#</a:t>
            </a:r>
            <a:r>
              <a:rPr lang="en-IN" altLang="en-US" sz="2400"/>
              <a:t> - No Clarity in the end Histogram part for recognizing the Guesture - </a:t>
            </a:r>
            <a:r>
              <a:rPr lang="en-IN" altLang="en-US" sz="2400" b="1">
                <a:solidFill>
                  <a:srgbClr val="FF0000"/>
                </a:solidFill>
              </a:rPr>
              <a:t>Failure</a:t>
            </a:r>
            <a:endParaRPr lang="en-IN" altLang="en-US" sz="2400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IN" altLang="en-US" sz="2400" b="1">
              <a:solidFill>
                <a:srgbClr val="FF0000"/>
              </a:solidFill>
            </a:endParaRPr>
          </a:p>
          <a:p>
            <a:pPr lvl="1"/>
            <a:r>
              <a:rPr lang="en-IN" altLang="en-US" sz="2400" b="1"/>
              <a:t>Emgu CV - C#</a:t>
            </a:r>
            <a:r>
              <a:rPr lang="en-IN" altLang="en-US" sz="2400"/>
              <a:t> - Struck with the Skin color extraction of the hand - </a:t>
            </a:r>
            <a:r>
              <a:rPr lang="en-IN" altLang="en-US" sz="2400" b="1">
                <a:solidFill>
                  <a:srgbClr val="FF0000"/>
                </a:solidFill>
              </a:rPr>
              <a:t>Failure</a:t>
            </a:r>
            <a:endParaRPr lang="en-IN" altLang="en-US" sz="2400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IN" altLang="en-US" sz="2400" b="1">
              <a:solidFill>
                <a:srgbClr val="FF0000"/>
              </a:solidFill>
            </a:endParaRPr>
          </a:p>
          <a:p>
            <a:pPr lvl="1"/>
            <a:r>
              <a:rPr lang="en-IN" altLang="en-US" sz="2400" b="1"/>
              <a:t>CV2 - Python </a:t>
            </a:r>
            <a:r>
              <a:rPr lang="en-IN" altLang="en-US" sz="2400"/>
              <a:t>- I was able to implement the entire functionality, though faced a few difficulties in the beginning. - </a:t>
            </a:r>
            <a:r>
              <a:rPr lang="en-IN" altLang="en-US" sz="2400" b="1">
                <a:solidFill>
                  <a:srgbClr val="00B050"/>
                </a:solidFill>
              </a:rPr>
              <a:t>Success</a:t>
            </a:r>
            <a:endParaRPr lang="en-IN" altLang="en-US" sz="2400" b="1">
              <a:solidFill>
                <a:srgbClr val="00B050"/>
              </a:solidFill>
            </a:endParaRPr>
          </a:p>
          <a:p>
            <a:pPr lvl="1"/>
            <a:endParaRPr lang="en-IN" altLang="en-US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40190" cy="716206"/>
          </a:xfrm>
        </p:spPr>
        <p:txBody>
          <a:bodyPr/>
          <a:lstStyle/>
          <a:p>
            <a:r>
              <a:rPr lang="en-IN" sz="3600" b="1" dirty="0"/>
              <a:t>Algorithm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2" y="1338606"/>
            <a:ext cx="10218656" cy="4909793"/>
          </a:xfrm>
        </p:spPr>
        <p:txBody>
          <a:bodyPr/>
          <a:lstStyle/>
          <a:p>
            <a:r>
              <a:rPr lang="en-IN" dirty="0"/>
              <a:t>The Live video is captured with the Webcam.</a:t>
            </a:r>
            <a:endParaRPr lang="en-IN" dirty="0"/>
          </a:p>
          <a:p>
            <a:r>
              <a:rPr lang="en-IN" dirty="0"/>
              <a:t>A rectangular area is defined for the video and the region parameter is declared where the hand is placed</a:t>
            </a:r>
            <a:endParaRPr lang="en-IN" dirty="0"/>
          </a:p>
          <a:p>
            <a:r>
              <a:rPr lang="en-IN" dirty="0"/>
              <a:t>A Grey image of the hand is generated and a guassian blur is applied. Further a threshold of this image is made to remove the extra noises. </a:t>
            </a:r>
            <a:endParaRPr lang="en-IN" dirty="0"/>
          </a:p>
          <a:p>
            <a:r>
              <a:rPr lang="en-IN" dirty="0"/>
              <a:t>Extract contour of the max area which is of the hand.</a:t>
            </a:r>
            <a:endParaRPr lang="en-IN" dirty="0"/>
          </a:p>
          <a:p>
            <a:r>
              <a:rPr lang="en-IN" dirty="0"/>
              <a:t>Make a bounding rectangle of the contour and a convex hull around the hand. By deducing the area of these we will have the area of the rectangle around the hand and area of the convex hull.</a:t>
            </a:r>
            <a:endParaRPr lang="en-IN" dirty="0"/>
          </a:p>
          <a:p>
            <a:r>
              <a:rPr lang="en-IN" dirty="0"/>
              <a:t>The gap between the fingers are counted here and they are determined by figuring out the angle between each fingers.</a:t>
            </a:r>
            <a:endParaRPr lang="en-IN" dirty="0"/>
          </a:p>
          <a:p>
            <a:r>
              <a:rPr lang="en-IN" dirty="0"/>
              <a:t>And accordingly the count of fingers is displayed in the screen.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Formulas used</a:t>
            </a:r>
            <a:endParaRPr lang="en-IN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Angle Formula</a:t>
            </a:r>
            <a:endParaRPr lang="en-IN" altLang="en-US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15"/>
          </p:nvPr>
        </p:nvPicPr>
        <p:blipFill>
          <a:blip r:embed="rId1"/>
          <a:stretch>
            <a:fillRect/>
          </a:stretch>
        </p:blipFill>
        <p:spPr>
          <a:xfrm>
            <a:off x="645795" y="2220595"/>
            <a:ext cx="2816860" cy="150114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>
          <a:xfrm>
            <a:off x="652780" y="4827270"/>
            <a:ext cx="2940050" cy="1308735"/>
          </a:xfrm>
        </p:spPr>
        <p:txBody>
          <a:bodyPr>
            <a:normAutofit/>
          </a:bodyPr>
          <a:p>
            <a:r>
              <a:rPr lang="en-IN" altLang="en-US" sz="1800"/>
              <a:t>To find the angle between the fingers(To segregate the fingers).</a:t>
            </a:r>
            <a:endParaRPr lang="en-IN" alt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IN" altLang="en-US"/>
              <a:t>Distance Formula</a:t>
            </a:r>
            <a:endParaRPr lang="en-IN" alt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3832225" y="2220595"/>
            <a:ext cx="3046730" cy="15271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19"/>
          </p:nvPr>
        </p:nvSpPr>
        <p:spPr>
          <a:xfrm>
            <a:off x="3888105" y="4827270"/>
            <a:ext cx="2934335" cy="1707515"/>
          </a:xfrm>
        </p:spPr>
        <p:txBody>
          <a:bodyPr/>
          <a:p>
            <a:r>
              <a:rPr lang="en-IN" altLang="en-US" sz="1800"/>
              <a:t>To Calculate the length of the inner sides of both the fingers and the distance between the finger tips.</a:t>
            </a:r>
            <a:endParaRPr lang="en-IN" altLang="en-US" sz="18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IN" altLang="en-US"/>
              <a:t>Area Formula</a:t>
            </a:r>
            <a:endParaRPr lang="en-IN" alt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>
          <a:xfrm>
            <a:off x="7124700" y="4827270"/>
            <a:ext cx="2936240" cy="1480820"/>
          </a:xfrm>
        </p:spPr>
        <p:txBody>
          <a:bodyPr/>
          <a:p>
            <a:r>
              <a:rPr lang="en-IN" altLang="en-US" sz="1800"/>
              <a:t>To Calculate the area of the hand.</a:t>
            </a:r>
            <a:endParaRPr lang="en-IN" altLang="en-US" sz="1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20" y="1959610"/>
            <a:ext cx="3372485" cy="1822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4800600"/>
            <a:ext cx="9982835" cy="1313815"/>
          </a:xfrm>
        </p:spPr>
        <p:txBody>
          <a:bodyPr>
            <a:normAutofit/>
          </a:bodyPr>
          <a:p>
            <a:r>
              <a:rPr lang="en-IN" altLang="en-US"/>
              <a:t>Find the angle between the fingers to segregate the fingers and inturn count them.</a:t>
            </a:r>
            <a:br>
              <a:rPr lang="en-IN" altLang="en-US"/>
            </a:br>
            <a:endParaRPr lang="en-IN" altLang="en-US"/>
          </a:p>
        </p:txBody>
      </p:sp>
      <p:graphicFrame>
        <p:nvGraphicFramePr>
          <p:cNvPr id="5" name="Picture Placeholder 4"/>
          <p:cNvGraphicFramePr>
            <a:graphicFrameLocks noChangeAspect="1"/>
          </p:cNvGraphicFramePr>
          <p:nvPr>
            <p:ph type="pic" idx="1"/>
          </p:nvPr>
        </p:nvGraphicFramePr>
        <p:xfrm>
          <a:off x="3159125" y="363220"/>
          <a:ext cx="4525010" cy="402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762250" imgH="2457450" progId="Paint.Picture">
                  <p:embed/>
                </p:oleObj>
              </mc:Choice>
              <mc:Fallback>
                <p:oleObj name="" r:id="rId1" imgW="2762250" imgH="2457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9125" y="363220"/>
                        <a:ext cx="4525010" cy="402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10010775" cy="925195"/>
          </a:xfrm>
        </p:spPr>
        <p:txBody>
          <a:bodyPr/>
          <a:p>
            <a:r>
              <a:rPr lang="en-IN" altLang="en-US"/>
              <a:t>Demo 1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745" y="1506855"/>
            <a:ext cx="10130155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989965"/>
          </a:xfrm>
        </p:spPr>
        <p:txBody>
          <a:bodyPr/>
          <a:p>
            <a:r>
              <a:rPr lang="en-IN" altLang="en-US"/>
              <a:t>Demo 2</a:t>
            </a:r>
            <a:endParaRPr lang="en-IN" alt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9950" y="1612900"/>
            <a:ext cx="5083175" cy="44837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9495" y="1612265"/>
            <a:ext cx="5605780" cy="4484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896620"/>
          </a:xfrm>
        </p:spPr>
        <p:txBody>
          <a:bodyPr/>
          <a:p>
            <a:r>
              <a:rPr lang="en-IN" altLang="en-US"/>
              <a:t>Contour Images</a:t>
            </a:r>
            <a:endParaRPr lang="en-IN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1859280" y="1995805"/>
          <a:ext cx="8067675" cy="39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790950" imgH="2171700" progId="Paint.Picture">
                  <p:embed/>
                </p:oleObj>
              </mc:Choice>
              <mc:Fallback>
                <p:oleObj name="" r:id="rId1" imgW="3790950" imgH="21717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9280" y="1995805"/>
                        <a:ext cx="8067675" cy="394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2482</Words>
  <Application>WPS Presentation</Application>
  <PresentationFormat>Widescreen</PresentationFormat>
  <Paragraphs>73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/>
      <vt:lpstr>Arial Unicode MS</vt:lpstr>
      <vt:lpstr>Calibri</vt:lpstr>
      <vt:lpstr>Segoe Print</vt:lpstr>
      <vt:lpstr>Ion</vt:lpstr>
      <vt:lpstr>Paint.Picture</vt:lpstr>
      <vt:lpstr>Paint.Picture</vt:lpstr>
      <vt:lpstr>Hand Gesture Recognition System</vt:lpstr>
      <vt:lpstr>Synopsis..</vt:lpstr>
      <vt:lpstr>Attempts Taken</vt:lpstr>
      <vt:lpstr>Algorithm </vt:lpstr>
      <vt:lpstr>Formulas used</vt:lpstr>
      <vt:lpstr>Find the angle between the fingers to segregate the fingers and inturn count them. </vt:lpstr>
      <vt:lpstr>Demo 1</vt:lpstr>
      <vt:lpstr>Demo 2</vt:lpstr>
      <vt:lpstr>Contour Images</vt:lpstr>
      <vt:lpstr>Future works</vt:lpstr>
      <vt:lpstr>References</vt:lpstr>
      <vt:lpstr>Thank You..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47</cp:revision>
  <dcterms:created xsi:type="dcterms:W3CDTF">2018-10-24T03:54:00Z</dcterms:created>
  <dcterms:modified xsi:type="dcterms:W3CDTF">2018-12-07T22:12:08Z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