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6" r:id="rId8"/>
    <p:sldId id="267" r:id="rId9"/>
    <p:sldId id="268" r:id="rId10"/>
    <p:sldId id="269" r:id="rId11"/>
    <p:sldId id="270" r:id="rId12"/>
    <p:sldId id="261"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F14877-8C3C-4190-8676-EEE902F26C0F}"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US"/>
        </a:p>
      </dgm:t>
    </dgm:pt>
    <dgm:pt modelId="{E7A1495F-4C6D-4CD4-8D6E-206C42B5D210}">
      <dgm:prSet/>
      <dgm:spPr/>
      <dgm:t>
        <a:bodyPr/>
        <a:lstStyle/>
        <a:p>
          <a:r>
            <a:rPr lang="en-IN" dirty="0"/>
            <a:t>Once feature set is ready, test images can be tested. Here we are testing one image at a time. </a:t>
          </a:r>
        </a:p>
        <a:p>
          <a:r>
            <a:rPr lang="en-US" dirty="0"/>
            <a:t>Feature set images count: 100</a:t>
          </a:r>
        </a:p>
        <a:p>
          <a:r>
            <a:rPr lang="en-US" dirty="0"/>
            <a:t>Test set images count:50</a:t>
          </a:r>
        </a:p>
      </dgm:t>
    </dgm:pt>
    <dgm:pt modelId="{0BF4ADB2-65E6-41CC-A526-C1B687C7CB27}" type="parTrans" cxnId="{B50FD855-C515-4B6B-89F5-C1748C194689}">
      <dgm:prSet/>
      <dgm:spPr/>
      <dgm:t>
        <a:bodyPr/>
        <a:lstStyle/>
        <a:p>
          <a:endParaRPr lang="en-US"/>
        </a:p>
      </dgm:t>
    </dgm:pt>
    <dgm:pt modelId="{F995E6F4-FDA9-4BBD-9FC7-02F37AC1A6E4}" type="sibTrans" cxnId="{B50FD855-C515-4B6B-89F5-C1748C194689}">
      <dgm:prSet/>
      <dgm:spPr/>
      <dgm:t>
        <a:bodyPr/>
        <a:lstStyle/>
        <a:p>
          <a:endParaRPr lang="en-US"/>
        </a:p>
      </dgm:t>
    </dgm:pt>
    <dgm:pt modelId="{E8C2FE29-E6CD-478B-98CB-E5B70E31B12C}">
      <dgm:prSet/>
      <dgm:spPr/>
      <dgm:t>
        <a:bodyPr/>
        <a:lstStyle/>
        <a:p>
          <a:r>
            <a:rPr lang="en-IN" dirty="0"/>
            <a:t>Model will extract the same features for test input image. Features from created feature set compared with test image features and feature where difference is minimum it will be considered as match. </a:t>
          </a:r>
          <a:endParaRPr lang="en-US" dirty="0"/>
        </a:p>
      </dgm:t>
    </dgm:pt>
    <dgm:pt modelId="{E4CBA5D6-5DBA-47E2-8524-5CF19FC401EB}" type="parTrans" cxnId="{6938F01C-0039-492D-8BFE-F63A84DA4405}">
      <dgm:prSet/>
      <dgm:spPr/>
      <dgm:t>
        <a:bodyPr/>
        <a:lstStyle/>
        <a:p>
          <a:endParaRPr lang="en-US"/>
        </a:p>
      </dgm:t>
    </dgm:pt>
    <dgm:pt modelId="{C1585980-06A7-427D-8F8F-B5266F3A1BEB}" type="sibTrans" cxnId="{6938F01C-0039-492D-8BFE-F63A84DA4405}">
      <dgm:prSet/>
      <dgm:spPr/>
      <dgm:t>
        <a:bodyPr/>
        <a:lstStyle/>
        <a:p>
          <a:endParaRPr lang="en-US"/>
        </a:p>
      </dgm:t>
    </dgm:pt>
    <dgm:pt modelId="{D29A0A2F-A3D3-4689-89E9-E06A6571292A}">
      <dgm:prSet/>
      <dgm:spPr/>
      <dgm:t>
        <a:bodyPr/>
        <a:lstStyle/>
        <a:p>
          <a:r>
            <a:rPr lang="en-IN" dirty="0"/>
            <a:t>Matched feature provides a day when that image sample was captured and in how many days that banana was spoiled.</a:t>
          </a:r>
          <a:endParaRPr lang="en-US" dirty="0"/>
        </a:p>
      </dgm:t>
    </dgm:pt>
    <dgm:pt modelId="{E35AEF2C-24EB-4C37-81F8-47A65D379B34}" type="parTrans" cxnId="{DC61FBEC-F514-484C-9FD4-2D2465D01FA1}">
      <dgm:prSet/>
      <dgm:spPr/>
      <dgm:t>
        <a:bodyPr/>
        <a:lstStyle/>
        <a:p>
          <a:endParaRPr lang="en-US"/>
        </a:p>
      </dgm:t>
    </dgm:pt>
    <dgm:pt modelId="{5B36CA7C-E8F5-4B5A-9E53-73E92342FEAE}" type="sibTrans" cxnId="{DC61FBEC-F514-484C-9FD4-2D2465D01FA1}">
      <dgm:prSet/>
      <dgm:spPr/>
      <dgm:t>
        <a:bodyPr/>
        <a:lstStyle/>
        <a:p>
          <a:endParaRPr lang="en-US"/>
        </a:p>
      </dgm:t>
    </dgm:pt>
    <dgm:pt modelId="{AC9F310F-31D7-4001-BBF4-05A5A742356C}">
      <dgm:prSet/>
      <dgm:spPr/>
      <dgm:t>
        <a:bodyPr/>
        <a:lstStyle/>
        <a:p>
          <a:r>
            <a:rPr lang="en-IN" dirty="0"/>
            <a:t>Shelf-life will be identified as difference between  number of days banana  fully ripened and the day when image was taken.</a:t>
          </a:r>
          <a:endParaRPr lang="en-US" dirty="0"/>
        </a:p>
      </dgm:t>
    </dgm:pt>
    <dgm:pt modelId="{B2733CBC-68E6-49D0-96C4-4245ACB66F89}" type="parTrans" cxnId="{98AFE97E-6BB5-481A-8D1B-9EE9D9FDD7C8}">
      <dgm:prSet/>
      <dgm:spPr/>
      <dgm:t>
        <a:bodyPr/>
        <a:lstStyle/>
        <a:p>
          <a:endParaRPr lang="en-US"/>
        </a:p>
      </dgm:t>
    </dgm:pt>
    <dgm:pt modelId="{23C693AB-C53B-40D4-AC7E-0687A46C87BC}" type="sibTrans" cxnId="{98AFE97E-6BB5-481A-8D1B-9EE9D9FDD7C8}">
      <dgm:prSet/>
      <dgm:spPr/>
      <dgm:t>
        <a:bodyPr/>
        <a:lstStyle/>
        <a:p>
          <a:endParaRPr lang="en-US"/>
        </a:p>
      </dgm:t>
    </dgm:pt>
    <dgm:pt modelId="{EF974F87-872E-42E6-9F2F-A2CBCEF8E8BE}" type="pres">
      <dgm:prSet presAssocID="{ACF14877-8C3C-4190-8676-EEE902F26C0F}" presName="Name0" presStyleCnt="0">
        <dgm:presLayoutVars>
          <dgm:dir/>
          <dgm:resizeHandles val="exact"/>
        </dgm:presLayoutVars>
      </dgm:prSet>
      <dgm:spPr/>
    </dgm:pt>
    <dgm:pt modelId="{F86D1913-70A5-4A43-B38C-87A61830815B}" type="pres">
      <dgm:prSet presAssocID="{E7A1495F-4C6D-4CD4-8D6E-206C42B5D210}" presName="node" presStyleLbl="node1" presStyleIdx="0" presStyleCnt="4">
        <dgm:presLayoutVars>
          <dgm:bulletEnabled val="1"/>
        </dgm:presLayoutVars>
      </dgm:prSet>
      <dgm:spPr/>
    </dgm:pt>
    <dgm:pt modelId="{A945D55A-9427-47AC-97C7-2BE533937C3D}" type="pres">
      <dgm:prSet presAssocID="{F995E6F4-FDA9-4BBD-9FC7-02F37AC1A6E4}" presName="sibTrans" presStyleLbl="sibTrans2D1" presStyleIdx="0" presStyleCnt="3"/>
      <dgm:spPr/>
    </dgm:pt>
    <dgm:pt modelId="{127A5C53-6927-4AA6-B097-E533BB7012EC}" type="pres">
      <dgm:prSet presAssocID="{F995E6F4-FDA9-4BBD-9FC7-02F37AC1A6E4}" presName="connectorText" presStyleLbl="sibTrans2D1" presStyleIdx="0" presStyleCnt="3"/>
      <dgm:spPr/>
    </dgm:pt>
    <dgm:pt modelId="{9C39EF32-133D-4916-A6CC-6BAF810548C5}" type="pres">
      <dgm:prSet presAssocID="{E8C2FE29-E6CD-478B-98CB-E5B70E31B12C}" presName="node" presStyleLbl="node1" presStyleIdx="1" presStyleCnt="4">
        <dgm:presLayoutVars>
          <dgm:bulletEnabled val="1"/>
        </dgm:presLayoutVars>
      </dgm:prSet>
      <dgm:spPr/>
    </dgm:pt>
    <dgm:pt modelId="{6B2A3497-678E-4882-AA9A-527BB4EBA196}" type="pres">
      <dgm:prSet presAssocID="{C1585980-06A7-427D-8F8F-B5266F3A1BEB}" presName="sibTrans" presStyleLbl="sibTrans2D1" presStyleIdx="1" presStyleCnt="3"/>
      <dgm:spPr/>
    </dgm:pt>
    <dgm:pt modelId="{C7E37225-7B01-478F-ADD7-28E6115196D4}" type="pres">
      <dgm:prSet presAssocID="{C1585980-06A7-427D-8F8F-B5266F3A1BEB}" presName="connectorText" presStyleLbl="sibTrans2D1" presStyleIdx="1" presStyleCnt="3"/>
      <dgm:spPr/>
    </dgm:pt>
    <dgm:pt modelId="{E37399D5-0978-4613-9499-25EE9076014D}" type="pres">
      <dgm:prSet presAssocID="{D29A0A2F-A3D3-4689-89E9-E06A6571292A}" presName="node" presStyleLbl="node1" presStyleIdx="2" presStyleCnt="4">
        <dgm:presLayoutVars>
          <dgm:bulletEnabled val="1"/>
        </dgm:presLayoutVars>
      </dgm:prSet>
      <dgm:spPr/>
    </dgm:pt>
    <dgm:pt modelId="{84C2F981-6348-40CC-AEE5-29DA84E439B6}" type="pres">
      <dgm:prSet presAssocID="{5B36CA7C-E8F5-4B5A-9E53-73E92342FEAE}" presName="sibTrans" presStyleLbl="sibTrans2D1" presStyleIdx="2" presStyleCnt="3"/>
      <dgm:spPr/>
    </dgm:pt>
    <dgm:pt modelId="{4EBF161B-7D2F-4DD5-ABF8-0CA418BD3329}" type="pres">
      <dgm:prSet presAssocID="{5B36CA7C-E8F5-4B5A-9E53-73E92342FEAE}" presName="connectorText" presStyleLbl="sibTrans2D1" presStyleIdx="2" presStyleCnt="3"/>
      <dgm:spPr/>
    </dgm:pt>
    <dgm:pt modelId="{88D7068B-41E3-4EF4-921E-B76B4D652AB8}" type="pres">
      <dgm:prSet presAssocID="{AC9F310F-31D7-4001-BBF4-05A5A742356C}" presName="node" presStyleLbl="node1" presStyleIdx="3" presStyleCnt="4">
        <dgm:presLayoutVars>
          <dgm:bulletEnabled val="1"/>
        </dgm:presLayoutVars>
      </dgm:prSet>
      <dgm:spPr/>
    </dgm:pt>
  </dgm:ptLst>
  <dgm:cxnLst>
    <dgm:cxn modelId="{6938F01C-0039-492D-8BFE-F63A84DA4405}" srcId="{ACF14877-8C3C-4190-8676-EEE902F26C0F}" destId="{E8C2FE29-E6CD-478B-98CB-E5B70E31B12C}" srcOrd="1" destOrd="0" parTransId="{E4CBA5D6-5DBA-47E2-8524-5CF19FC401EB}" sibTransId="{C1585980-06A7-427D-8F8F-B5266F3A1BEB}"/>
    <dgm:cxn modelId="{8B587320-F124-4F19-8B84-43BE1BDDE529}" type="presOf" srcId="{5B36CA7C-E8F5-4B5A-9E53-73E92342FEAE}" destId="{4EBF161B-7D2F-4DD5-ABF8-0CA418BD3329}" srcOrd="1" destOrd="0" presId="urn:microsoft.com/office/officeart/2005/8/layout/process1"/>
    <dgm:cxn modelId="{78BFC931-A2FE-41E3-8823-1F9AC79977F9}" type="presOf" srcId="{E8C2FE29-E6CD-478B-98CB-E5B70E31B12C}" destId="{9C39EF32-133D-4916-A6CC-6BAF810548C5}" srcOrd="0" destOrd="0" presId="urn:microsoft.com/office/officeart/2005/8/layout/process1"/>
    <dgm:cxn modelId="{1409F934-470D-4847-81BE-C027A7AF77F0}" type="presOf" srcId="{C1585980-06A7-427D-8F8F-B5266F3A1BEB}" destId="{C7E37225-7B01-478F-ADD7-28E6115196D4}" srcOrd="1" destOrd="0" presId="urn:microsoft.com/office/officeart/2005/8/layout/process1"/>
    <dgm:cxn modelId="{B5DD4F6E-0E61-48B5-90AD-9BC48ECB411E}" type="presOf" srcId="{E7A1495F-4C6D-4CD4-8D6E-206C42B5D210}" destId="{F86D1913-70A5-4A43-B38C-87A61830815B}" srcOrd="0" destOrd="0" presId="urn:microsoft.com/office/officeart/2005/8/layout/process1"/>
    <dgm:cxn modelId="{B50FD855-C515-4B6B-89F5-C1748C194689}" srcId="{ACF14877-8C3C-4190-8676-EEE902F26C0F}" destId="{E7A1495F-4C6D-4CD4-8D6E-206C42B5D210}" srcOrd="0" destOrd="0" parTransId="{0BF4ADB2-65E6-41CC-A526-C1B687C7CB27}" sibTransId="{F995E6F4-FDA9-4BBD-9FC7-02F37AC1A6E4}"/>
    <dgm:cxn modelId="{968BE659-BB45-4FDB-9909-4337EF34221B}" type="presOf" srcId="{AC9F310F-31D7-4001-BBF4-05A5A742356C}" destId="{88D7068B-41E3-4EF4-921E-B76B4D652AB8}" srcOrd="0" destOrd="0" presId="urn:microsoft.com/office/officeart/2005/8/layout/process1"/>
    <dgm:cxn modelId="{98AFE97E-6BB5-481A-8D1B-9EE9D9FDD7C8}" srcId="{ACF14877-8C3C-4190-8676-EEE902F26C0F}" destId="{AC9F310F-31D7-4001-BBF4-05A5A742356C}" srcOrd="3" destOrd="0" parTransId="{B2733CBC-68E6-49D0-96C4-4245ACB66F89}" sibTransId="{23C693AB-C53B-40D4-AC7E-0687A46C87BC}"/>
    <dgm:cxn modelId="{C55E628B-8F50-48D7-A8C1-07FCD370D0EC}" type="presOf" srcId="{C1585980-06A7-427D-8F8F-B5266F3A1BEB}" destId="{6B2A3497-678E-4882-AA9A-527BB4EBA196}" srcOrd="0" destOrd="0" presId="urn:microsoft.com/office/officeart/2005/8/layout/process1"/>
    <dgm:cxn modelId="{868F2796-9C8B-4A17-9F54-22BDE380377A}" type="presOf" srcId="{D29A0A2F-A3D3-4689-89E9-E06A6571292A}" destId="{E37399D5-0978-4613-9499-25EE9076014D}" srcOrd="0" destOrd="0" presId="urn:microsoft.com/office/officeart/2005/8/layout/process1"/>
    <dgm:cxn modelId="{3957F3A9-FD9E-4C44-A30F-836DECE3B91B}" type="presOf" srcId="{ACF14877-8C3C-4190-8676-EEE902F26C0F}" destId="{EF974F87-872E-42E6-9F2F-A2CBCEF8E8BE}" srcOrd="0" destOrd="0" presId="urn:microsoft.com/office/officeart/2005/8/layout/process1"/>
    <dgm:cxn modelId="{62067DAB-F25A-4FD5-B933-20596EAC397D}" type="presOf" srcId="{F995E6F4-FDA9-4BBD-9FC7-02F37AC1A6E4}" destId="{127A5C53-6927-4AA6-B097-E533BB7012EC}" srcOrd="1" destOrd="0" presId="urn:microsoft.com/office/officeart/2005/8/layout/process1"/>
    <dgm:cxn modelId="{2979AAE8-D209-4C3E-B417-4CA104AE1EDB}" type="presOf" srcId="{F995E6F4-FDA9-4BBD-9FC7-02F37AC1A6E4}" destId="{A945D55A-9427-47AC-97C7-2BE533937C3D}" srcOrd="0" destOrd="0" presId="urn:microsoft.com/office/officeart/2005/8/layout/process1"/>
    <dgm:cxn modelId="{DC61FBEC-F514-484C-9FD4-2D2465D01FA1}" srcId="{ACF14877-8C3C-4190-8676-EEE902F26C0F}" destId="{D29A0A2F-A3D3-4689-89E9-E06A6571292A}" srcOrd="2" destOrd="0" parTransId="{E35AEF2C-24EB-4C37-81F8-47A65D379B34}" sibTransId="{5B36CA7C-E8F5-4B5A-9E53-73E92342FEAE}"/>
    <dgm:cxn modelId="{15070FFF-DCA6-43B2-B8B1-584C84619DA8}" type="presOf" srcId="{5B36CA7C-E8F5-4B5A-9E53-73E92342FEAE}" destId="{84C2F981-6348-40CC-AEE5-29DA84E439B6}" srcOrd="0" destOrd="0" presId="urn:microsoft.com/office/officeart/2005/8/layout/process1"/>
    <dgm:cxn modelId="{7DAE5E4C-1EEF-4EBC-BA73-BB25E830B14F}" type="presParOf" srcId="{EF974F87-872E-42E6-9F2F-A2CBCEF8E8BE}" destId="{F86D1913-70A5-4A43-B38C-87A61830815B}" srcOrd="0" destOrd="0" presId="urn:microsoft.com/office/officeart/2005/8/layout/process1"/>
    <dgm:cxn modelId="{85BE17CB-7599-4540-B583-922E7BEB0B95}" type="presParOf" srcId="{EF974F87-872E-42E6-9F2F-A2CBCEF8E8BE}" destId="{A945D55A-9427-47AC-97C7-2BE533937C3D}" srcOrd="1" destOrd="0" presId="urn:microsoft.com/office/officeart/2005/8/layout/process1"/>
    <dgm:cxn modelId="{E5151DE5-0419-4668-AAC9-6A6F00D403CA}" type="presParOf" srcId="{A945D55A-9427-47AC-97C7-2BE533937C3D}" destId="{127A5C53-6927-4AA6-B097-E533BB7012EC}" srcOrd="0" destOrd="0" presId="urn:microsoft.com/office/officeart/2005/8/layout/process1"/>
    <dgm:cxn modelId="{000ABA00-68D6-4679-B06B-A4258A7F7F10}" type="presParOf" srcId="{EF974F87-872E-42E6-9F2F-A2CBCEF8E8BE}" destId="{9C39EF32-133D-4916-A6CC-6BAF810548C5}" srcOrd="2" destOrd="0" presId="urn:microsoft.com/office/officeart/2005/8/layout/process1"/>
    <dgm:cxn modelId="{214BF082-D62A-4EA8-99A3-1AD99599D69A}" type="presParOf" srcId="{EF974F87-872E-42E6-9F2F-A2CBCEF8E8BE}" destId="{6B2A3497-678E-4882-AA9A-527BB4EBA196}" srcOrd="3" destOrd="0" presId="urn:microsoft.com/office/officeart/2005/8/layout/process1"/>
    <dgm:cxn modelId="{110AF5C4-06C1-41E5-9FFA-0D46E44AE219}" type="presParOf" srcId="{6B2A3497-678E-4882-AA9A-527BB4EBA196}" destId="{C7E37225-7B01-478F-ADD7-28E6115196D4}" srcOrd="0" destOrd="0" presId="urn:microsoft.com/office/officeart/2005/8/layout/process1"/>
    <dgm:cxn modelId="{077DEA2E-9A0A-4D48-8495-D1CAF744A80F}" type="presParOf" srcId="{EF974F87-872E-42E6-9F2F-A2CBCEF8E8BE}" destId="{E37399D5-0978-4613-9499-25EE9076014D}" srcOrd="4" destOrd="0" presId="urn:microsoft.com/office/officeart/2005/8/layout/process1"/>
    <dgm:cxn modelId="{43FCAADF-C9BF-449B-87D0-FD4A07712A2F}" type="presParOf" srcId="{EF974F87-872E-42E6-9F2F-A2CBCEF8E8BE}" destId="{84C2F981-6348-40CC-AEE5-29DA84E439B6}" srcOrd="5" destOrd="0" presId="urn:microsoft.com/office/officeart/2005/8/layout/process1"/>
    <dgm:cxn modelId="{2D66E62F-F131-434A-AFBB-83A944B8E846}" type="presParOf" srcId="{84C2F981-6348-40CC-AEE5-29DA84E439B6}" destId="{4EBF161B-7D2F-4DD5-ABF8-0CA418BD3329}" srcOrd="0" destOrd="0" presId="urn:microsoft.com/office/officeart/2005/8/layout/process1"/>
    <dgm:cxn modelId="{7F2FC0F2-88D2-4FB8-9772-CC87FF255C41}" type="presParOf" srcId="{EF974F87-872E-42E6-9F2F-A2CBCEF8E8BE}" destId="{88D7068B-41E3-4EF4-921E-B76B4D652AB8}"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D1913-70A5-4A43-B38C-87A61830815B}">
      <dsp:nvSpPr>
        <dsp:cNvPr id="0" name=""/>
        <dsp:cNvSpPr/>
      </dsp:nvSpPr>
      <dsp:spPr>
        <a:xfrm>
          <a:off x="4637" y="193620"/>
          <a:ext cx="2027773" cy="297750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Once feature set is ready, test images can be tested. Here we are testing one image at a time. </a:t>
          </a:r>
        </a:p>
        <a:p>
          <a:pPr marL="0" lvl="0" indent="0" algn="ctr" defTabSz="666750">
            <a:lnSpc>
              <a:spcPct val="90000"/>
            </a:lnSpc>
            <a:spcBef>
              <a:spcPct val="0"/>
            </a:spcBef>
            <a:spcAft>
              <a:spcPct val="35000"/>
            </a:spcAft>
            <a:buNone/>
          </a:pPr>
          <a:r>
            <a:rPr lang="en-US" sz="1500" kern="1200" dirty="0"/>
            <a:t>Feature set images count: 100</a:t>
          </a:r>
        </a:p>
        <a:p>
          <a:pPr marL="0" lvl="0" indent="0" algn="ctr" defTabSz="666750">
            <a:lnSpc>
              <a:spcPct val="90000"/>
            </a:lnSpc>
            <a:spcBef>
              <a:spcPct val="0"/>
            </a:spcBef>
            <a:spcAft>
              <a:spcPct val="35000"/>
            </a:spcAft>
            <a:buNone/>
          </a:pPr>
          <a:r>
            <a:rPr lang="en-US" sz="1500" kern="1200" dirty="0"/>
            <a:t>Test set images count:50</a:t>
          </a:r>
        </a:p>
      </dsp:txBody>
      <dsp:txXfrm>
        <a:off x="64028" y="253011"/>
        <a:ext cx="1908991" cy="2858718"/>
      </dsp:txXfrm>
    </dsp:sp>
    <dsp:sp modelId="{A945D55A-9427-47AC-97C7-2BE533937C3D}">
      <dsp:nvSpPr>
        <dsp:cNvPr id="0" name=""/>
        <dsp:cNvSpPr/>
      </dsp:nvSpPr>
      <dsp:spPr>
        <a:xfrm>
          <a:off x="2235189" y="1430926"/>
          <a:ext cx="429888" cy="50288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235189" y="1531503"/>
        <a:ext cx="300922" cy="301733"/>
      </dsp:txXfrm>
    </dsp:sp>
    <dsp:sp modelId="{9C39EF32-133D-4916-A6CC-6BAF810548C5}">
      <dsp:nvSpPr>
        <dsp:cNvPr id="0" name=""/>
        <dsp:cNvSpPr/>
      </dsp:nvSpPr>
      <dsp:spPr>
        <a:xfrm>
          <a:off x="2843521" y="193620"/>
          <a:ext cx="2027773" cy="2977500"/>
        </a:xfrm>
        <a:prstGeom prst="roundRect">
          <a:avLst>
            <a:gd name="adj" fmla="val 10000"/>
          </a:avLst>
        </a:prstGeom>
        <a:solidFill>
          <a:schemeClr val="accent2">
            <a:hueOff val="1080030"/>
            <a:satOff val="150"/>
            <a:lumOff val="13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Model will extract the same features for test input image. Features from created feature set compared with test image features and feature where difference is minimum it will be considered as match. </a:t>
          </a:r>
          <a:endParaRPr lang="en-US" sz="1500" kern="1200" dirty="0"/>
        </a:p>
      </dsp:txBody>
      <dsp:txXfrm>
        <a:off x="2902912" y="253011"/>
        <a:ext cx="1908991" cy="2858718"/>
      </dsp:txXfrm>
    </dsp:sp>
    <dsp:sp modelId="{6B2A3497-678E-4882-AA9A-527BB4EBA196}">
      <dsp:nvSpPr>
        <dsp:cNvPr id="0" name=""/>
        <dsp:cNvSpPr/>
      </dsp:nvSpPr>
      <dsp:spPr>
        <a:xfrm>
          <a:off x="5074072" y="1430926"/>
          <a:ext cx="429888" cy="502887"/>
        </a:xfrm>
        <a:prstGeom prst="rightArrow">
          <a:avLst>
            <a:gd name="adj1" fmla="val 60000"/>
            <a:gd name="adj2" fmla="val 50000"/>
          </a:avLst>
        </a:prstGeom>
        <a:solidFill>
          <a:schemeClr val="accent2">
            <a:hueOff val="1620045"/>
            <a:satOff val="225"/>
            <a:lumOff val="1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074072" y="1531503"/>
        <a:ext cx="300922" cy="301733"/>
      </dsp:txXfrm>
    </dsp:sp>
    <dsp:sp modelId="{E37399D5-0978-4613-9499-25EE9076014D}">
      <dsp:nvSpPr>
        <dsp:cNvPr id="0" name=""/>
        <dsp:cNvSpPr/>
      </dsp:nvSpPr>
      <dsp:spPr>
        <a:xfrm>
          <a:off x="5682404" y="193620"/>
          <a:ext cx="2027773" cy="2977500"/>
        </a:xfrm>
        <a:prstGeom prst="roundRect">
          <a:avLst>
            <a:gd name="adj" fmla="val 10000"/>
          </a:avLst>
        </a:prstGeom>
        <a:solidFill>
          <a:schemeClr val="accent2">
            <a:hueOff val="2160060"/>
            <a:satOff val="301"/>
            <a:lumOff val="26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Matched feature provides a day when that image sample was captured and in how many days that banana was spoiled.</a:t>
          </a:r>
          <a:endParaRPr lang="en-US" sz="1500" kern="1200" dirty="0"/>
        </a:p>
      </dsp:txBody>
      <dsp:txXfrm>
        <a:off x="5741795" y="253011"/>
        <a:ext cx="1908991" cy="2858718"/>
      </dsp:txXfrm>
    </dsp:sp>
    <dsp:sp modelId="{84C2F981-6348-40CC-AEE5-29DA84E439B6}">
      <dsp:nvSpPr>
        <dsp:cNvPr id="0" name=""/>
        <dsp:cNvSpPr/>
      </dsp:nvSpPr>
      <dsp:spPr>
        <a:xfrm>
          <a:off x="7912956" y="1430926"/>
          <a:ext cx="429888" cy="502887"/>
        </a:xfrm>
        <a:prstGeom prst="rightArrow">
          <a:avLst>
            <a:gd name="adj1" fmla="val 60000"/>
            <a:gd name="adj2" fmla="val 50000"/>
          </a:avLst>
        </a:prstGeom>
        <a:solidFill>
          <a:schemeClr val="accent2">
            <a:hueOff val="3240090"/>
            <a:satOff val="45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912956" y="1531503"/>
        <a:ext cx="300922" cy="301733"/>
      </dsp:txXfrm>
    </dsp:sp>
    <dsp:sp modelId="{88D7068B-41E3-4EF4-921E-B76B4D652AB8}">
      <dsp:nvSpPr>
        <dsp:cNvPr id="0" name=""/>
        <dsp:cNvSpPr/>
      </dsp:nvSpPr>
      <dsp:spPr>
        <a:xfrm>
          <a:off x="8521288" y="193620"/>
          <a:ext cx="2027773" cy="2977500"/>
        </a:xfrm>
        <a:prstGeom prst="roundRect">
          <a:avLst>
            <a:gd name="adj" fmla="val 10000"/>
          </a:avLst>
        </a:prstGeom>
        <a:solidFill>
          <a:schemeClr val="accent2">
            <a:hueOff val="3240090"/>
            <a:satOff val="451"/>
            <a:lumOff val="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Shelf-life will be identified as difference between  number of days banana  fully ripened and the day when image was taken.</a:t>
          </a:r>
          <a:endParaRPr lang="en-US" sz="1500" kern="1200" dirty="0"/>
        </a:p>
      </dsp:txBody>
      <dsp:txXfrm>
        <a:off x="8580679" y="253011"/>
        <a:ext cx="1908991" cy="28587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6B3F4F-7A99-4F0B-B355-C58192575569}"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35061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6B3F4F-7A99-4F0B-B355-C58192575569}" type="datetimeFigureOut">
              <a:rPr lang="en-IN" smtClean="0"/>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212802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A26B3F4F-7A99-4F0B-B355-C58192575569}"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3487676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A26B3F4F-7A99-4F0B-B355-C58192575569}" type="datetimeFigureOut">
              <a:rPr lang="en-IN" smtClean="0"/>
              <a:t>06-12-2018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82554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B3F4F-7A99-4F0B-B355-C58192575569}"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3363478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B3F4F-7A99-4F0B-B355-C58192575569}"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399707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B3F4F-7A99-4F0B-B355-C58192575569}"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10661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B3F4F-7A99-4F0B-B355-C58192575569}"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396539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6B3F4F-7A99-4F0B-B355-C58192575569}" type="datetimeFigureOut">
              <a:rPr lang="en-IN" smtClean="0"/>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271570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6B3F4F-7A99-4F0B-B355-C58192575569}" type="datetimeFigureOut">
              <a:rPr lang="en-IN" smtClean="0"/>
              <a:t>06-12-2018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110692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6B3F4F-7A99-4F0B-B355-C58192575569}" type="datetimeFigureOut">
              <a:rPr lang="en-IN" smtClean="0"/>
              <a:t>06-12-2018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389485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B3F4F-7A99-4F0B-B355-C58192575569}" type="datetimeFigureOut">
              <a:rPr lang="en-IN" smtClean="0"/>
              <a:t>06-12-2018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359872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6B3F4F-7A99-4F0B-B355-C58192575569}" type="datetimeFigureOut">
              <a:rPr lang="en-IN" smtClean="0"/>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343632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A26B3F4F-7A99-4F0B-B355-C58192575569}" type="datetimeFigureOut">
              <a:rPr lang="en-IN" smtClean="0"/>
              <a:t>06-12-2018</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D9849F6C-FA77-430C-AA1D-2684F166E991}" type="slidenum">
              <a:rPr lang="en-IN" smtClean="0"/>
              <a:t>‹#›</a:t>
            </a:fld>
            <a:endParaRPr lang="en-IN"/>
          </a:p>
        </p:txBody>
      </p:sp>
    </p:spTree>
    <p:extLst>
      <p:ext uri="{BB962C8B-B14F-4D97-AF65-F5344CB8AC3E}">
        <p14:creationId xmlns:p14="http://schemas.microsoft.com/office/powerpoint/2010/main" val="348446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26B3F4F-7A99-4F0B-B355-C58192575569}" type="datetimeFigureOut">
              <a:rPr lang="en-IN" smtClean="0"/>
              <a:t>06-12-2018</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9849F6C-FA77-430C-AA1D-2684F166E991}" type="slidenum">
              <a:rPr lang="en-IN" smtClean="0"/>
              <a:t>‹#›</a:t>
            </a:fld>
            <a:endParaRPr lang="en-IN"/>
          </a:p>
        </p:txBody>
      </p:sp>
    </p:spTree>
    <p:extLst>
      <p:ext uri="{BB962C8B-B14F-4D97-AF65-F5344CB8AC3E}">
        <p14:creationId xmlns:p14="http://schemas.microsoft.com/office/powerpoint/2010/main" val="28802106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BE24-0F64-4EFE-B2D3-56A77225A0FB}"/>
              </a:ext>
            </a:extLst>
          </p:cNvPr>
          <p:cNvSpPr>
            <a:spLocks noGrp="1"/>
          </p:cNvSpPr>
          <p:nvPr>
            <p:ph type="ctrTitle"/>
          </p:nvPr>
        </p:nvSpPr>
        <p:spPr/>
        <p:txBody>
          <a:bodyPr/>
          <a:lstStyle/>
          <a:p>
            <a:r>
              <a:rPr lang="en-IN" dirty="0"/>
              <a:t>   Banana Shelf-Life Prediction</a:t>
            </a:r>
          </a:p>
        </p:txBody>
      </p:sp>
      <p:sp>
        <p:nvSpPr>
          <p:cNvPr id="3" name="Subtitle 2">
            <a:extLst>
              <a:ext uri="{FF2B5EF4-FFF2-40B4-BE49-F238E27FC236}">
                <a16:creationId xmlns:a16="http://schemas.microsoft.com/office/drawing/2014/main" id="{EE187A29-12A5-4B7D-9890-2793A8C73B14}"/>
              </a:ext>
            </a:extLst>
          </p:cNvPr>
          <p:cNvSpPr>
            <a:spLocks noGrp="1"/>
          </p:cNvSpPr>
          <p:nvPr>
            <p:ph type="subTitle" idx="1"/>
          </p:nvPr>
        </p:nvSpPr>
        <p:spPr/>
        <p:txBody>
          <a:bodyPr/>
          <a:lstStyle/>
          <a:p>
            <a:pPr algn="r"/>
            <a:r>
              <a:rPr lang="en-IN" dirty="0"/>
              <a:t>Ashwini Pisal</a:t>
            </a:r>
          </a:p>
        </p:txBody>
      </p:sp>
    </p:spTree>
    <p:extLst>
      <p:ext uri="{BB962C8B-B14F-4D97-AF65-F5344CB8AC3E}">
        <p14:creationId xmlns:p14="http://schemas.microsoft.com/office/powerpoint/2010/main" val="126347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EB18-2345-4DE9-92EA-9FAC57E46142}"/>
              </a:ext>
            </a:extLst>
          </p:cNvPr>
          <p:cNvSpPr>
            <a:spLocks noGrp="1"/>
          </p:cNvSpPr>
          <p:nvPr>
            <p:ph type="title"/>
          </p:nvPr>
        </p:nvSpPr>
        <p:spPr>
          <a:xfrm>
            <a:off x="810000" y="447188"/>
            <a:ext cx="10571998" cy="970450"/>
          </a:xfrm>
        </p:spPr>
        <p:txBody>
          <a:bodyPr>
            <a:normAutofit/>
          </a:bodyPr>
          <a:lstStyle/>
          <a:p>
            <a:r>
              <a:rPr lang="en-IN" dirty="0"/>
              <a:t>Watershed To Segment Spots</a:t>
            </a:r>
          </a:p>
        </p:txBody>
      </p:sp>
      <p:sp>
        <p:nvSpPr>
          <p:cNvPr id="11" name="Content Placeholder 10">
            <a:extLst>
              <a:ext uri="{FF2B5EF4-FFF2-40B4-BE49-F238E27FC236}">
                <a16:creationId xmlns:a16="http://schemas.microsoft.com/office/drawing/2014/main" id="{E9DA0C35-CC5C-4E15-974D-AE8FE6BF6CA1}"/>
              </a:ext>
            </a:extLst>
          </p:cNvPr>
          <p:cNvSpPr>
            <a:spLocks noGrp="1"/>
          </p:cNvSpPr>
          <p:nvPr>
            <p:ph idx="1"/>
          </p:nvPr>
        </p:nvSpPr>
        <p:spPr>
          <a:xfrm>
            <a:off x="341747" y="2237413"/>
            <a:ext cx="5277286" cy="3906106"/>
          </a:xfrm>
        </p:spPr>
        <p:txBody>
          <a:bodyPr>
            <a:normAutofit fontScale="92500" lnSpcReduction="20000"/>
          </a:bodyPr>
          <a:lstStyle/>
          <a:p>
            <a:endParaRPr lang="en-US" dirty="0"/>
          </a:p>
          <a:p>
            <a:endParaRPr lang="en-US" dirty="0"/>
          </a:p>
          <a:p>
            <a:r>
              <a:rPr lang="en-US" dirty="0"/>
              <a:t>Convert image to gray.</a:t>
            </a:r>
          </a:p>
          <a:p>
            <a:r>
              <a:rPr lang="en-US" dirty="0"/>
              <a:t>Apply </a:t>
            </a:r>
            <a:r>
              <a:rPr lang="en-US" dirty="0" err="1"/>
              <a:t>tophat</a:t>
            </a:r>
            <a:r>
              <a:rPr lang="en-US" dirty="0"/>
              <a:t> transform to </a:t>
            </a:r>
            <a:r>
              <a:rPr lang="en-IN" dirty="0"/>
              <a:t>smooth out the uneven illumination.</a:t>
            </a:r>
          </a:p>
          <a:p>
            <a:r>
              <a:rPr lang="en-IN" dirty="0"/>
              <a:t>Determine good threshold and Convert it to binary.</a:t>
            </a:r>
          </a:p>
          <a:p>
            <a:r>
              <a:rPr lang="en-IN" dirty="0"/>
              <a:t>we compute the distance transform of the complemented binary image</a:t>
            </a:r>
            <a:endParaRPr lang="en-US" dirty="0"/>
          </a:p>
          <a:p>
            <a:r>
              <a:rPr lang="en-IN" dirty="0"/>
              <a:t>compute the watershed transform.</a:t>
            </a:r>
          </a:p>
          <a:p>
            <a:r>
              <a:rPr lang="en-IN" dirty="0"/>
              <a:t>display the segmented objects using different colors</a:t>
            </a:r>
          </a:p>
          <a:p>
            <a:r>
              <a:rPr lang="en-IN" dirty="0"/>
              <a:t>Find the boundaries of the object.</a:t>
            </a:r>
            <a:endParaRPr lang="en-US" dirty="0"/>
          </a:p>
          <a:p>
            <a:endParaRPr lang="en-US" dirty="0"/>
          </a:p>
          <a:p>
            <a:endParaRPr lang="en-US" dirty="0"/>
          </a:p>
        </p:txBody>
      </p:sp>
      <p:pic>
        <p:nvPicPr>
          <p:cNvPr id="5" name="Picture 4">
            <a:extLst>
              <a:ext uri="{FF2B5EF4-FFF2-40B4-BE49-F238E27FC236}">
                <a16:creationId xmlns:a16="http://schemas.microsoft.com/office/drawing/2014/main" id="{33057CAE-D6B6-45A6-A49C-770CB54BBF6D}"/>
              </a:ext>
            </a:extLst>
          </p:cNvPr>
          <p:cNvPicPr>
            <a:picLocks noChangeAspect="1"/>
          </p:cNvPicPr>
          <p:nvPr/>
        </p:nvPicPr>
        <p:blipFill>
          <a:blip r:embed="rId2"/>
          <a:stretch>
            <a:fillRect/>
          </a:stretch>
        </p:blipFill>
        <p:spPr>
          <a:xfrm>
            <a:off x="9049686" y="4503123"/>
            <a:ext cx="2204909" cy="1422166"/>
          </a:xfrm>
          <a:prstGeom prst="roundRect">
            <a:avLst>
              <a:gd name="adj" fmla="val 3876"/>
            </a:avLst>
          </a:prstGeom>
          <a:ln>
            <a:solidFill>
              <a:schemeClr val="accent1"/>
            </a:solidFill>
          </a:ln>
          <a:effectLst/>
        </p:spPr>
      </p:pic>
      <p:pic>
        <p:nvPicPr>
          <p:cNvPr id="6" name="Picture 5">
            <a:extLst>
              <a:ext uri="{FF2B5EF4-FFF2-40B4-BE49-F238E27FC236}">
                <a16:creationId xmlns:a16="http://schemas.microsoft.com/office/drawing/2014/main" id="{CAF24C07-E932-4490-B95F-E3C093E79A0E}"/>
              </a:ext>
            </a:extLst>
          </p:cNvPr>
          <p:cNvPicPr>
            <a:picLocks noChangeAspect="1"/>
          </p:cNvPicPr>
          <p:nvPr/>
        </p:nvPicPr>
        <p:blipFill>
          <a:blip r:embed="rId3"/>
          <a:stretch>
            <a:fillRect/>
          </a:stretch>
        </p:blipFill>
        <p:spPr>
          <a:xfrm>
            <a:off x="9048864" y="2923213"/>
            <a:ext cx="2205731" cy="1384096"/>
          </a:xfrm>
          <a:prstGeom prst="roundRect">
            <a:avLst>
              <a:gd name="adj" fmla="val 3876"/>
            </a:avLst>
          </a:prstGeom>
          <a:ln>
            <a:solidFill>
              <a:schemeClr val="accent1"/>
            </a:solidFill>
          </a:ln>
          <a:effectLst/>
        </p:spPr>
      </p:pic>
      <p:pic>
        <p:nvPicPr>
          <p:cNvPr id="9" name="Content Placeholder 3">
            <a:extLst>
              <a:ext uri="{FF2B5EF4-FFF2-40B4-BE49-F238E27FC236}">
                <a16:creationId xmlns:a16="http://schemas.microsoft.com/office/drawing/2014/main" id="{7F02C903-C989-4249-932D-9A7071DC3670}"/>
              </a:ext>
            </a:extLst>
          </p:cNvPr>
          <p:cNvPicPr>
            <a:picLocks noChangeAspect="1"/>
          </p:cNvPicPr>
          <p:nvPr/>
        </p:nvPicPr>
        <p:blipFill>
          <a:blip r:embed="rId4"/>
          <a:stretch>
            <a:fillRect/>
          </a:stretch>
        </p:blipFill>
        <p:spPr>
          <a:xfrm>
            <a:off x="6652737" y="3693221"/>
            <a:ext cx="2205731" cy="142216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87025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5FC7-9AEA-4E5B-AB68-49E59DF455C7}"/>
              </a:ext>
            </a:extLst>
          </p:cNvPr>
          <p:cNvSpPr>
            <a:spLocks noGrp="1"/>
          </p:cNvSpPr>
          <p:nvPr>
            <p:ph type="title"/>
          </p:nvPr>
        </p:nvSpPr>
        <p:spPr>
          <a:xfrm>
            <a:off x="810000" y="447188"/>
            <a:ext cx="10571998" cy="970450"/>
          </a:xfrm>
        </p:spPr>
        <p:txBody>
          <a:bodyPr>
            <a:normAutofit/>
          </a:bodyPr>
          <a:lstStyle/>
          <a:p>
            <a:r>
              <a:rPr lang="en-IN" dirty="0"/>
              <a:t>Erosion To Detect Spots</a:t>
            </a:r>
          </a:p>
        </p:txBody>
      </p:sp>
      <p:sp>
        <p:nvSpPr>
          <p:cNvPr id="3" name="Content Placeholder 2">
            <a:extLst>
              <a:ext uri="{FF2B5EF4-FFF2-40B4-BE49-F238E27FC236}">
                <a16:creationId xmlns:a16="http://schemas.microsoft.com/office/drawing/2014/main" id="{2DBEAC37-CA72-488C-B2F6-46B56D1A6377}"/>
              </a:ext>
            </a:extLst>
          </p:cNvPr>
          <p:cNvSpPr>
            <a:spLocks noGrp="1"/>
          </p:cNvSpPr>
          <p:nvPr>
            <p:ph idx="1"/>
          </p:nvPr>
        </p:nvSpPr>
        <p:spPr>
          <a:xfrm>
            <a:off x="628214" y="1573226"/>
            <a:ext cx="5277286" cy="3632200"/>
          </a:xfrm>
        </p:spPr>
        <p:txBody>
          <a:bodyPr>
            <a:normAutofit/>
          </a:bodyPr>
          <a:lstStyle/>
          <a:p>
            <a:endParaRPr lang="en-US" dirty="0"/>
          </a:p>
          <a:p>
            <a:r>
              <a:rPr lang="en-US" dirty="0"/>
              <a:t>Convert image to binary.</a:t>
            </a:r>
          </a:p>
          <a:p>
            <a:r>
              <a:rPr lang="en-US" dirty="0"/>
              <a:t>Select structuring element for an image.</a:t>
            </a:r>
          </a:p>
          <a:p>
            <a:r>
              <a:rPr lang="en-US" dirty="0"/>
              <a:t>Apply erosion to an image.</a:t>
            </a:r>
          </a:p>
          <a:p>
            <a:r>
              <a:rPr lang="en-IN" dirty="0"/>
              <a:t>Find the boundaries of the object.</a:t>
            </a:r>
            <a:endParaRPr lang="en-US" dirty="0"/>
          </a:p>
          <a:p>
            <a:endParaRPr lang="en-IN" dirty="0"/>
          </a:p>
        </p:txBody>
      </p:sp>
      <p:pic>
        <p:nvPicPr>
          <p:cNvPr id="6" name="Picture 5">
            <a:extLst>
              <a:ext uri="{FF2B5EF4-FFF2-40B4-BE49-F238E27FC236}">
                <a16:creationId xmlns:a16="http://schemas.microsoft.com/office/drawing/2014/main" id="{B00BA150-5701-456F-A62A-8C58BDC6281C}"/>
              </a:ext>
            </a:extLst>
          </p:cNvPr>
          <p:cNvPicPr>
            <a:picLocks noChangeAspect="1"/>
          </p:cNvPicPr>
          <p:nvPr/>
        </p:nvPicPr>
        <p:blipFill>
          <a:blip r:embed="rId2"/>
          <a:stretch>
            <a:fillRect/>
          </a:stretch>
        </p:blipFill>
        <p:spPr>
          <a:xfrm>
            <a:off x="9277452" y="2172209"/>
            <a:ext cx="1123848" cy="1952653"/>
          </a:xfrm>
          <a:prstGeom prst="roundRect">
            <a:avLst>
              <a:gd name="adj" fmla="val 3876"/>
            </a:avLst>
          </a:prstGeom>
          <a:ln>
            <a:solidFill>
              <a:schemeClr val="accent1"/>
            </a:solidFill>
          </a:ln>
          <a:effectLst/>
        </p:spPr>
      </p:pic>
      <p:pic>
        <p:nvPicPr>
          <p:cNvPr id="7" name="Picture 6">
            <a:extLst>
              <a:ext uri="{FF2B5EF4-FFF2-40B4-BE49-F238E27FC236}">
                <a16:creationId xmlns:a16="http://schemas.microsoft.com/office/drawing/2014/main" id="{D8066D18-65AB-41E8-942B-A5C43D1B8870}"/>
              </a:ext>
            </a:extLst>
          </p:cNvPr>
          <p:cNvPicPr>
            <a:picLocks noChangeAspect="1"/>
          </p:cNvPicPr>
          <p:nvPr/>
        </p:nvPicPr>
        <p:blipFill>
          <a:blip r:embed="rId3"/>
          <a:stretch>
            <a:fillRect/>
          </a:stretch>
        </p:blipFill>
        <p:spPr>
          <a:xfrm>
            <a:off x="9277452" y="4229100"/>
            <a:ext cx="1123848" cy="1952653"/>
          </a:xfrm>
          <a:prstGeom prst="roundRect">
            <a:avLst>
              <a:gd name="adj" fmla="val 3876"/>
            </a:avLst>
          </a:prstGeom>
          <a:ln>
            <a:solidFill>
              <a:schemeClr val="accent1"/>
            </a:solidFill>
          </a:ln>
          <a:effectLst/>
        </p:spPr>
      </p:pic>
      <p:pic>
        <p:nvPicPr>
          <p:cNvPr id="4" name="Picture 3">
            <a:extLst>
              <a:ext uri="{FF2B5EF4-FFF2-40B4-BE49-F238E27FC236}">
                <a16:creationId xmlns:a16="http://schemas.microsoft.com/office/drawing/2014/main" id="{70F3570C-8C73-4892-B922-5965CDA5E2B7}"/>
              </a:ext>
            </a:extLst>
          </p:cNvPr>
          <p:cNvPicPr>
            <a:picLocks noChangeAspect="1"/>
          </p:cNvPicPr>
          <p:nvPr/>
        </p:nvPicPr>
        <p:blipFill>
          <a:blip r:embed="rId4"/>
          <a:stretch>
            <a:fillRect/>
          </a:stretch>
        </p:blipFill>
        <p:spPr>
          <a:xfrm>
            <a:off x="7459734" y="3048509"/>
            <a:ext cx="1123848" cy="195265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5546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8CAC-C50D-46A9-BF22-BFEB0F66D5D2}"/>
              </a:ext>
            </a:extLst>
          </p:cNvPr>
          <p:cNvSpPr>
            <a:spLocks noGrp="1"/>
          </p:cNvSpPr>
          <p:nvPr>
            <p:ph type="title"/>
          </p:nvPr>
        </p:nvSpPr>
        <p:spPr>
          <a:xfrm>
            <a:off x="810000" y="447188"/>
            <a:ext cx="10571998" cy="970450"/>
          </a:xfrm>
        </p:spPr>
        <p:txBody>
          <a:bodyPr>
            <a:normAutofit/>
          </a:bodyPr>
          <a:lstStyle/>
          <a:p>
            <a:r>
              <a:rPr lang="en-IN" dirty="0"/>
              <a:t>Testing</a:t>
            </a:r>
          </a:p>
        </p:txBody>
      </p:sp>
      <p:graphicFrame>
        <p:nvGraphicFramePr>
          <p:cNvPr id="5" name="Content Placeholder 2">
            <a:extLst>
              <a:ext uri="{FF2B5EF4-FFF2-40B4-BE49-F238E27FC236}">
                <a16:creationId xmlns:a16="http://schemas.microsoft.com/office/drawing/2014/main" id="{549E320B-5C9A-48BE-87C5-6DE684B5D307}"/>
              </a:ext>
            </a:extLst>
          </p:cNvPr>
          <p:cNvGraphicFramePr>
            <a:graphicFrameLocks noGrp="1"/>
          </p:cNvGraphicFramePr>
          <p:nvPr>
            <p:ph idx="1"/>
            <p:extLst>
              <p:ext uri="{D42A27DB-BD31-4B8C-83A1-F6EECF244321}">
                <p14:modId xmlns:p14="http://schemas.microsoft.com/office/powerpoint/2010/main" val="3401408463"/>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15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9342-91E9-492B-9BE0-739E7C66BE98}"/>
              </a:ext>
            </a:extLst>
          </p:cNvPr>
          <p:cNvSpPr>
            <a:spLocks noGrp="1"/>
          </p:cNvSpPr>
          <p:nvPr>
            <p:ph type="title"/>
          </p:nvPr>
        </p:nvSpPr>
        <p:spPr/>
        <p:txBody>
          <a:bodyPr/>
          <a:lstStyle/>
          <a:p>
            <a:r>
              <a:rPr lang="en-IN" dirty="0"/>
              <a:t>Validation</a:t>
            </a:r>
          </a:p>
        </p:txBody>
      </p:sp>
      <p:sp>
        <p:nvSpPr>
          <p:cNvPr id="3" name="Content Placeholder 2">
            <a:extLst>
              <a:ext uri="{FF2B5EF4-FFF2-40B4-BE49-F238E27FC236}">
                <a16:creationId xmlns:a16="http://schemas.microsoft.com/office/drawing/2014/main" id="{4802A406-8E54-41B8-8E49-5EA81109A71F}"/>
              </a:ext>
            </a:extLst>
          </p:cNvPr>
          <p:cNvSpPr>
            <a:spLocks noGrp="1"/>
          </p:cNvSpPr>
          <p:nvPr>
            <p:ph idx="1"/>
          </p:nvPr>
        </p:nvSpPr>
        <p:spPr>
          <a:xfrm>
            <a:off x="481360" y="1840548"/>
            <a:ext cx="10554574" cy="3636511"/>
          </a:xfrm>
        </p:spPr>
        <p:txBody>
          <a:bodyPr/>
          <a:lstStyle/>
          <a:p>
            <a:pPr marL="0" indent="0">
              <a:buNone/>
            </a:pPr>
            <a:endParaRPr lang="en-IN" dirty="0"/>
          </a:p>
          <a:p>
            <a:r>
              <a:rPr lang="en-IN" dirty="0"/>
              <a:t>To validate the model, I am considering two metrics</a:t>
            </a:r>
          </a:p>
          <a:p>
            <a:pPr lvl="3"/>
            <a:r>
              <a:rPr lang="en-IN" dirty="0"/>
              <a:t>Number of correctly predicted images. (55%)</a:t>
            </a:r>
          </a:p>
          <a:p>
            <a:pPr lvl="3"/>
            <a:r>
              <a:rPr lang="en-IN" dirty="0"/>
              <a:t>Mean absolute deviation (deviation is 1.05 to 1.25)</a:t>
            </a:r>
          </a:p>
          <a:p>
            <a:pPr lvl="4"/>
            <a:r>
              <a:rPr lang="en-IN" dirty="0"/>
              <a:t>For each image is entered into the model. Shelf-life value is calculated. Then, the difference between the predicted value and the actual value is calculated. The absolute value of the difference is taken. Finally, the mean of all the calculated absolute deviations of each image is found.</a:t>
            </a:r>
          </a:p>
          <a:p>
            <a:pPr lvl="4"/>
            <a:r>
              <a:rPr lang="en-IN" dirty="0"/>
              <a:t>Smaller MAD value better then prediction is better.</a:t>
            </a:r>
          </a:p>
          <a:p>
            <a:pPr marL="1828800" lvl="4" indent="0">
              <a:buNone/>
            </a:pPr>
            <a:endParaRPr lang="en-IN" dirty="0"/>
          </a:p>
        </p:txBody>
      </p:sp>
    </p:spTree>
    <p:extLst>
      <p:ext uri="{BB962C8B-B14F-4D97-AF65-F5344CB8AC3E}">
        <p14:creationId xmlns:p14="http://schemas.microsoft.com/office/powerpoint/2010/main" val="95823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3BC50DD1-DD7D-4E46-87FA-488D20EFD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2AC00E-795B-4042-8AE5-AB81D1038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7277CE-2310-4B4C-8ECC-EF0F08076C4F}"/>
              </a:ext>
            </a:extLst>
          </p:cNvPr>
          <p:cNvSpPr>
            <a:spLocks noGrp="1"/>
          </p:cNvSpPr>
          <p:nvPr>
            <p:ph type="title"/>
          </p:nvPr>
        </p:nvSpPr>
        <p:spPr>
          <a:xfrm>
            <a:off x="576943" y="1050463"/>
            <a:ext cx="3505200" cy="3217333"/>
          </a:xfrm>
        </p:spPr>
        <p:txBody>
          <a:bodyPr vert="horz" lIns="91440" tIns="45720" rIns="91440" bIns="45720" rtlCol="0" anchor="ctr">
            <a:normAutofit/>
          </a:bodyPr>
          <a:lstStyle/>
          <a:p>
            <a:r>
              <a:rPr lang="en-US" sz="4400"/>
              <a:t>Results</a:t>
            </a:r>
          </a:p>
        </p:txBody>
      </p:sp>
      <p:pic>
        <p:nvPicPr>
          <p:cNvPr id="4" name="Content Placeholder 3">
            <a:extLst>
              <a:ext uri="{FF2B5EF4-FFF2-40B4-BE49-F238E27FC236}">
                <a16:creationId xmlns:a16="http://schemas.microsoft.com/office/drawing/2014/main" id="{247A461A-4104-4948-A160-170C650660AC}"/>
              </a:ext>
            </a:extLst>
          </p:cNvPr>
          <p:cNvPicPr>
            <a:picLocks noGrp="1" noChangeAspect="1"/>
          </p:cNvPicPr>
          <p:nvPr>
            <p:ph idx="1"/>
          </p:nvPr>
        </p:nvPicPr>
        <p:blipFill>
          <a:blip r:embed="rId2"/>
          <a:stretch>
            <a:fillRect/>
          </a:stretch>
        </p:blipFill>
        <p:spPr>
          <a:xfrm>
            <a:off x="5140476" y="1050463"/>
            <a:ext cx="3070074" cy="1778825"/>
          </a:xfrm>
          <a:prstGeom prst="rect">
            <a:avLst/>
          </a:prstGeom>
        </p:spPr>
      </p:pic>
      <p:pic>
        <p:nvPicPr>
          <p:cNvPr id="8" name="Picture 7">
            <a:extLst>
              <a:ext uri="{FF2B5EF4-FFF2-40B4-BE49-F238E27FC236}">
                <a16:creationId xmlns:a16="http://schemas.microsoft.com/office/drawing/2014/main" id="{49806B53-431E-4273-B78A-4D54247CE886}"/>
              </a:ext>
            </a:extLst>
          </p:cNvPr>
          <p:cNvPicPr/>
          <p:nvPr/>
        </p:nvPicPr>
        <p:blipFill>
          <a:blip r:embed="rId3"/>
          <a:stretch>
            <a:fillRect/>
          </a:stretch>
        </p:blipFill>
        <p:spPr>
          <a:xfrm>
            <a:off x="8507114" y="3584422"/>
            <a:ext cx="2982897" cy="1366745"/>
          </a:xfrm>
          <a:prstGeom prst="rect">
            <a:avLst/>
          </a:prstGeom>
        </p:spPr>
      </p:pic>
      <p:pic>
        <p:nvPicPr>
          <p:cNvPr id="7" name="Picture 6">
            <a:extLst>
              <a:ext uri="{FF2B5EF4-FFF2-40B4-BE49-F238E27FC236}">
                <a16:creationId xmlns:a16="http://schemas.microsoft.com/office/drawing/2014/main" id="{3169AB8D-E57E-489E-B8BD-BD5359921BE6}"/>
              </a:ext>
            </a:extLst>
          </p:cNvPr>
          <p:cNvPicPr/>
          <p:nvPr/>
        </p:nvPicPr>
        <p:blipFill>
          <a:blip r:embed="rId4"/>
          <a:stretch>
            <a:fillRect/>
          </a:stretch>
        </p:blipFill>
        <p:spPr>
          <a:xfrm>
            <a:off x="8507114" y="1050464"/>
            <a:ext cx="2957572" cy="1778824"/>
          </a:xfrm>
          <a:prstGeom prst="rect">
            <a:avLst/>
          </a:prstGeom>
        </p:spPr>
      </p:pic>
      <p:pic>
        <p:nvPicPr>
          <p:cNvPr id="6" name="Picture 5">
            <a:extLst>
              <a:ext uri="{FF2B5EF4-FFF2-40B4-BE49-F238E27FC236}">
                <a16:creationId xmlns:a16="http://schemas.microsoft.com/office/drawing/2014/main" id="{63AB6F5C-C633-45C6-80F3-4AC61D3DC886}"/>
              </a:ext>
            </a:extLst>
          </p:cNvPr>
          <p:cNvPicPr/>
          <p:nvPr/>
        </p:nvPicPr>
        <p:blipFill>
          <a:blip r:embed="rId5"/>
          <a:stretch>
            <a:fillRect/>
          </a:stretch>
        </p:blipFill>
        <p:spPr>
          <a:xfrm>
            <a:off x="5140476" y="3584423"/>
            <a:ext cx="2982897" cy="1366745"/>
          </a:xfrm>
          <a:prstGeom prst="rect">
            <a:avLst/>
          </a:prstGeom>
        </p:spPr>
      </p:pic>
      <p:sp>
        <p:nvSpPr>
          <p:cNvPr id="10" name="TextBox 9">
            <a:extLst>
              <a:ext uri="{FF2B5EF4-FFF2-40B4-BE49-F238E27FC236}">
                <a16:creationId xmlns:a16="http://schemas.microsoft.com/office/drawing/2014/main" id="{671CE640-D5C8-4D62-AF3F-29C502D39D92}"/>
              </a:ext>
            </a:extLst>
          </p:cNvPr>
          <p:cNvSpPr txBox="1"/>
          <p:nvPr/>
        </p:nvSpPr>
        <p:spPr>
          <a:xfrm>
            <a:off x="5053299" y="404132"/>
            <a:ext cx="3070073" cy="646331"/>
          </a:xfrm>
          <a:prstGeom prst="rect">
            <a:avLst/>
          </a:prstGeom>
          <a:noFill/>
        </p:spPr>
        <p:txBody>
          <a:bodyPr wrap="square" rtlCol="0">
            <a:spAutoFit/>
          </a:bodyPr>
          <a:lstStyle/>
          <a:p>
            <a:r>
              <a:rPr lang="en-IN" dirty="0"/>
              <a:t>Features Array of Train Images</a:t>
            </a:r>
          </a:p>
        </p:txBody>
      </p:sp>
      <p:sp>
        <p:nvSpPr>
          <p:cNvPr id="18" name="TextBox 17">
            <a:extLst>
              <a:ext uri="{FF2B5EF4-FFF2-40B4-BE49-F238E27FC236}">
                <a16:creationId xmlns:a16="http://schemas.microsoft.com/office/drawing/2014/main" id="{81F0B21F-C6AE-4327-BA23-344A3D7313DA}"/>
              </a:ext>
            </a:extLst>
          </p:cNvPr>
          <p:cNvSpPr txBox="1"/>
          <p:nvPr/>
        </p:nvSpPr>
        <p:spPr>
          <a:xfrm>
            <a:off x="5096887" y="3150275"/>
            <a:ext cx="3070073" cy="369332"/>
          </a:xfrm>
          <a:prstGeom prst="rect">
            <a:avLst/>
          </a:prstGeom>
          <a:noFill/>
        </p:spPr>
        <p:txBody>
          <a:bodyPr wrap="square" rtlCol="0">
            <a:spAutoFit/>
          </a:bodyPr>
          <a:lstStyle/>
          <a:p>
            <a:r>
              <a:rPr lang="en-IN" dirty="0"/>
              <a:t>Select Test Image</a:t>
            </a:r>
          </a:p>
        </p:txBody>
      </p:sp>
      <p:sp>
        <p:nvSpPr>
          <p:cNvPr id="19" name="TextBox 18">
            <a:extLst>
              <a:ext uri="{FF2B5EF4-FFF2-40B4-BE49-F238E27FC236}">
                <a16:creationId xmlns:a16="http://schemas.microsoft.com/office/drawing/2014/main" id="{C46C0786-56FF-4C58-A0E7-4FF9B0B8DB4F}"/>
              </a:ext>
            </a:extLst>
          </p:cNvPr>
          <p:cNvSpPr txBox="1"/>
          <p:nvPr/>
        </p:nvSpPr>
        <p:spPr>
          <a:xfrm>
            <a:off x="8463525" y="3028837"/>
            <a:ext cx="3070073" cy="369332"/>
          </a:xfrm>
          <a:prstGeom prst="rect">
            <a:avLst/>
          </a:prstGeom>
          <a:noFill/>
        </p:spPr>
        <p:txBody>
          <a:bodyPr wrap="square" rtlCol="0">
            <a:spAutoFit/>
          </a:bodyPr>
          <a:lstStyle/>
          <a:p>
            <a:r>
              <a:rPr lang="en-IN" dirty="0"/>
              <a:t>Predicted shelf life</a:t>
            </a:r>
          </a:p>
        </p:txBody>
      </p:sp>
      <p:sp>
        <p:nvSpPr>
          <p:cNvPr id="20" name="TextBox 19">
            <a:extLst>
              <a:ext uri="{FF2B5EF4-FFF2-40B4-BE49-F238E27FC236}">
                <a16:creationId xmlns:a16="http://schemas.microsoft.com/office/drawing/2014/main" id="{9E184B1A-5124-45D1-AB63-4BB5D39B8C01}"/>
              </a:ext>
            </a:extLst>
          </p:cNvPr>
          <p:cNvSpPr txBox="1"/>
          <p:nvPr/>
        </p:nvSpPr>
        <p:spPr>
          <a:xfrm>
            <a:off x="8463524" y="389164"/>
            <a:ext cx="3070073" cy="369332"/>
          </a:xfrm>
          <a:prstGeom prst="rect">
            <a:avLst/>
          </a:prstGeom>
          <a:noFill/>
        </p:spPr>
        <p:txBody>
          <a:bodyPr wrap="square" rtlCol="0">
            <a:spAutoFit/>
          </a:bodyPr>
          <a:lstStyle/>
          <a:p>
            <a:r>
              <a:rPr lang="en-IN" dirty="0"/>
              <a:t>Select Image</a:t>
            </a:r>
          </a:p>
        </p:txBody>
      </p:sp>
    </p:spTree>
    <p:extLst>
      <p:ext uri="{BB962C8B-B14F-4D97-AF65-F5344CB8AC3E}">
        <p14:creationId xmlns:p14="http://schemas.microsoft.com/office/powerpoint/2010/main" val="277111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E333-77D1-47C5-B87A-3B3D2E6D05F0}"/>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F9E54B98-2A0F-4C57-A8FC-E7594ED2E8DF}"/>
              </a:ext>
            </a:extLst>
          </p:cNvPr>
          <p:cNvSpPr>
            <a:spLocks noGrp="1"/>
          </p:cNvSpPr>
          <p:nvPr>
            <p:ph idx="1"/>
          </p:nvPr>
        </p:nvSpPr>
        <p:spPr/>
        <p:txBody>
          <a:bodyPr>
            <a:normAutofit/>
          </a:bodyPr>
          <a:lstStyle/>
          <a:p>
            <a:r>
              <a:rPr lang="en-IN" dirty="0"/>
              <a:t>Initially I had taken images by hanging fruit, in that scenario thread was used to hang  object, shadow and lightening in room used to affect image background removal from image.</a:t>
            </a:r>
          </a:p>
          <a:p>
            <a:r>
              <a:rPr lang="en-IN" dirty="0"/>
              <a:t>Dataset Creation: Banana with black tops used to effect the measurement of black pixel count. So selecting bananas which are similar was difficult. Some bananas will have green some of them might not have green Color. Getting right set of banana was difficult</a:t>
            </a:r>
          </a:p>
          <a:p>
            <a:r>
              <a:rPr lang="en-US" dirty="0"/>
              <a:t>Identifying spots region and counting spots has errors, it works properly if Banana has larger and prominent spots, for small and initial stage spots it is not able to identify all the spots correctly.</a:t>
            </a:r>
            <a:endParaRPr lang="en-IN" dirty="0"/>
          </a:p>
        </p:txBody>
      </p:sp>
    </p:spTree>
    <p:extLst>
      <p:ext uri="{BB962C8B-B14F-4D97-AF65-F5344CB8AC3E}">
        <p14:creationId xmlns:p14="http://schemas.microsoft.com/office/powerpoint/2010/main" val="315446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6432-2C22-45DE-BD5A-53E4869DA3AE}"/>
              </a:ext>
            </a:extLst>
          </p:cNvPr>
          <p:cNvSpPr>
            <a:spLocks noGrp="1"/>
          </p:cNvSpPr>
          <p:nvPr>
            <p:ph type="title"/>
          </p:nvPr>
        </p:nvSpPr>
        <p:spPr/>
        <p:txBody>
          <a:bodyPr/>
          <a:lstStyle/>
          <a:p>
            <a:r>
              <a:rPr lang="en-IN" dirty="0"/>
              <a:t>About &amp; Purpose</a:t>
            </a:r>
          </a:p>
        </p:txBody>
      </p:sp>
      <p:sp>
        <p:nvSpPr>
          <p:cNvPr id="3" name="Content Placeholder 2">
            <a:extLst>
              <a:ext uri="{FF2B5EF4-FFF2-40B4-BE49-F238E27FC236}">
                <a16:creationId xmlns:a16="http://schemas.microsoft.com/office/drawing/2014/main" id="{EDE312B7-80C6-447B-BA1E-F524D37461EF}"/>
              </a:ext>
            </a:extLst>
          </p:cNvPr>
          <p:cNvSpPr>
            <a:spLocks noGrp="1"/>
          </p:cNvSpPr>
          <p:nvPr>
            <p:ph idx="1"/>
          </p:nvPr>
        </p:nvSpPr>
        <p:spPr/>
        <p:txBody>
          <a:bodyPr/>
          <a:lstStyle/>
          <a:p>
            <a:r>
              <a:rPr lang="en-IN" dirty="0"/>
              <a:t>Banana shelf-life prediction as name suggests, we are trying to find which day banana it is </a:t>
            </a:r>
            <a:r>
              <a:rPr lang="en-IN"/>
              <a:t>and number </a:t>
            </a:r>
            <a:r>
              <a:rPr lang="en-IN" dirty="0"/>
              <a:t>of days given banana will last.</a:t>
            </a:r>
          </a:p>
          <a:p>
            <a:endParaRPr lang="en-IN" dirty="0"/>
          </a:p>
          <a:p>
            <a:r>
              <a:rPr lang="en-IN" dirty="0"/>
              <a:t>We usually buy food items from shop just by looking at it, we can not determine how many days will it be eatable.</a:t>
            </a:r>
          </a:p>
          <a:p>
            <a:endParaRPr lang="en-IN" dirty="0"/>
          </a:p>
          <a:p>
            <a:r>
              <a:rPr lang="en-IN" dirty="0"/>
              <a:t>By identifying shelf-life for a given banana we can avoid food wastage and can have it on right time</a:t>
            </a:r>
          </a:p>
          <a:p>
            <a:endParaRPr lang="en-IN" dirty="0"/>
          </a:p>
        </p:txBody>
      </p:sp>
    </p:spTree>
    <p:extLst>
      <p:ext uri="{BB962C8B-B14F-4D97-AF65-F5344CB8AC3E}">
        <p14:creationId xmlns:p14="http://schemas.microsoft.com/office/powerpoint/2010/main" val="124476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567E-E185-4A4F-A6B3-0DFB058E04CD}"/>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DAF40B68-57A4-4D3A-B9F2-52247D08A324}"/>
              </a:ext>
            </a:extLst>
          </p:cNvPr>
          <p:cNvSpPr>
            <a:spLocks noGrp="1"/>
          </p:cNvSpPr>
          <p:nvPr>
            <p:ph idx="1"/>
          </p:nvPr>
        </p:nvSpPr>
        <p:spPr>
          <a:xfrm>
            <a:off x="827424" y="2213409"/>
            <a:ext cx="10554574" cy="3636511"/>
          </a:xfrm>
        </p:spPr>
        <p:txBody>
          <a:bodyPr>
            <a:normAutofit/>
          </a:bodyPr>
          <a:lstStyle/>
          <a:p>
            <a:endParaRPr lang="en-IN" dirty="0"/>
          </a:p>
          <a:p>
            <a:endParaRPr lang="en-IN" dirty="0"/>
          </a:p>
          <a:p>
            <a:r>
              <a:rPr lang="en-IN" dirty="0"/>
              <a:t>There are two parts </a:t>
            </a:r>
          </a:p>
          <a:p>
            <a:pPr lvl="2"/>
            <a:r>
              <a:rPr lang="en-IN" dirty="0"/>
              <a:t>Dataset creation </a:t>
            </a:r>
          </a:p>
          <a:p>
            <a:pPr lvl="3"/>
            <a:r>
              <a:rPr lang="en-IN" dirty="0"/>
              <a:t>Different stages of banana captured on daily basis</a:t>
            </a:r>
          </a:p>
          <a:p>
            <a:pPr lvl="2"/>
            <a:r>
              <a:rPr lang="en-IN" dirty="0"/>
              <a:t>Feature set creation</a:t>
            </a:r>
          </a:p>
          <a:p>
            <a:pPr lvl="3"/>
            <a:r>
              <a:rPr lang="en-IN" dirty="0"/>
              <a:t>My feature set includes</a:t>
            </a:r>
          </a:p>
          <a:p>
            <a:pPr lvl="4"/>
            <a:r>
              <a:rPr lang="en-IN" dirty="0"/>
              <a:t>Color based pixel count</a:t>
            </a:r>
          </a:p>
          <a:p>
            <a:pPr lvl="4"/>
            <a:r>
              <a:rPr lang="en-IN" dirty="0"/>
              <a:t>Area percentage of spots in an image</a:t>
            </a:r>
          </a:p>
          <a:p>
            <a:pPr lvl="4"/>
            <a:r>
              <a:rPr lang="en-IN" dirty="0"/>
              <a:t>Count the spots in an image</a:t>
            </a:r>
          </a:p>
          <a:p>
            <a:pPr lvl="4"/>
            <a:endParaRPr lang="en-IN" dirty="0"/>
          </a:p>
          <a:p>
            <a:pPr lvl="4"/>
            <a:endParaRPr lang="en-IN" dirty="0"/>
          </a:p>
          <a:p>
            <a:pPr lvl="2"/>
            <a:endParaRPr lang="en-IN" dirty="0"/>
          </a:p>
          <a:p>
            <a:endParaRPr lang="en-IN" dirty="0"/>
          </a:p>
        </p:txBody>
      </p:sp>
    </p:spTree>
    <p:extLst>
      <p:ext uri="{BB962C8B-B14F-4D97-AF65-F5344CB8AC3E}">
        <p14:creationId xmlns:p14="http://schemas.microsoft.com/office/powerpoint/2010/main" val="165623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D1B8-A128-47AC-8FEC-D2FBE49A659E}"/>
              </a:ext>
            </a:extLst>
          </p:cNvPr>
          <p:cNvSpPr>
            <a:spLocks noGrp="1"/>
          </p:cNvSpPr>
          <p:nvPr>
            <p:ph type="title"/>
          </p:nvPr>
        </p:nvSpPr>
        <p:spPr>
          <a:xfrm>
            <a:off x="810000" y="447188"/>
            <a:ext cx="10571998" cy="970450"/>
          </a:xfrm>
        </p:spPr>
        <p:txBody>
          <a:bodyPr>
            <a:normAutofit/>
          </a:bodyPr>
          <a:lstStyle/>
          <a:p>
            <a:r>
              <a:rPr lang="en-IN" dirty="0"/>
              <a:t>Settings &amp; Dataset Creation</a:t>
            </a:r>
          </a:p>
        </p:txBody>
      </p:sp>
      <p:sp>
        <p:nvSpPr>
          <p:cNvPr id="3" name="Content Placeholder 2">
            <a:extLst>
              <a:ext uri="{FF2B5EF4-FFF2-40B4-BE49-F238E27FC236}">
                <a16:creationId xmlns:a16="http://schemas.microsoft.com/office/drawing/2014/main" id="{3DE72617-03FF-4706-A6E8-6E5E23A5DCDB}"/>
              </a:ext>
            </a:extLst>
          </p:cNvPr>
          <p:cNvSpPr>
            <a:spLocks noGrp="1"/>
          </p:cNvSpPr>
          <p:nvPr>
            <p:ph idx="1"/>
          </p:nvPr>
        </p:nvSpPr>
        <p:spPr>
          <a:xfrm>
            <a:off x="818713" y="2413000"/>
            <a:ext cx="7199220" cy="3632200"/>
          </a:xfrm>
        </p:spPr>
        <p:txBody>
          <a:bodyPr>
            <a:normAutofit/>
          </a:bodyPr>
          <a:lstStyle/>
          <a:p>
            <a:pPr>
              <a:lnSpc>
                <a:spcPct val="90000"/>
              </a:lnSpc>
            </a:pPr>
            <a:r>
              <a:rPr lang="en-IN" sz="1700" dirty="0"/>
              <a:t>First camera is calibrated.</a:t>
            </a:r>
          </a:p>
          <a:p>
            <a:pPr>
              <a:lnSpc>
                <a:spcPct val="90000"/>
              </a:lnSpc>
            </a:pPr>
            <a:r>
              <a:rPr lang="en-IN" sz="1700" dirty="0"/>
              <a:t>Light adjustment in room, to avoid shadows.</a:t>
            </a:r>
          </a:p>
          <a:p>
            <a:pPr>
              <a:lnSpc>
                <a:spcPct val="90000"/>
              </a:lnSpc>
            </a:pPr>
            <a:r>
              <a:rPr lang="en-IN" sz="1700" dirty="0"/>
              <a:t>Identified the location in room from where light will be reflected properly.</a:t>
            </a:r>
          </a:p>
          <a:p>
            <a:pPr>
              <a:lnSpc>
                <a:spcPct val="90000"/>
              </a:lnSpc>
            </a:pPr>
            <a:r>
              <a:rPr lang="en-IN" sz="1700" dirty="0"/>
              <a:t>A-4 white paper sheets placed on table and above that banana is place.</a:t>
            </a:r>
          </a:p>
          <a:p>
            <a:pPr>
              <a:lnSpc>
                <a:spcPct val="90000"/>
              </a:lnSpc>
            </a:pPr>
            <a:r>
              <a:rPr lang="en-IN" sz="1700" dirty="0"/>
              <a:t>Images where captured in top view for horizontally placed banana</a:t>
            </a:r>
          </a:p>
          <a:p>
            <a:pPr>
              <a:lnSpc>
                <a:spcPct val="90000"/>
              </a:lnSpc>
            </a:pPr>
            <a:r>
              <a:rPr lang="en-IN" sz="1700" dirty="0"/>
              <a:t>Currently we are taking front and back of Banana.</a:t>
            </a:r>
          </a:p>
          <a:p>
            <a:pPr>
              <a:lnSpc>
                <a:spcPct val="90000"/>
              </a:lnSpc>
            </a:pPr>
            <a:r>
              <a:rPr lang="en-IN" sz="1700" dirty="0"/>
              <a:t>Banana images are captured on daily basis, till it is completely spoiled.</a:t>
            </a:r>
          </a:p>
          <a:p>
            <a:pPr marL="0" indent="0">
              <a:lnSpc>
                <a:spcPct val="90000"/>
              </a:lnSpc>
              <a:buNone/>
            </a:pPr>
            <a:endParaRPr lang="en-IN" sz="1700" dirty="0"/>
          </a:p>
          <a:p>
            <a:pPr>
              <a:lnSpc>
                <a:spcPct val="90000"/>
              </a:lnSpc>
            </a:pPr>
            <a:endParaRPr lang="en-IN" sz="1700" dirty="0"/>
          </a:p>
        </p:txBody>
      </p:sp>
      <p:pic>
        <p:nvPicPr>
          <p:cNvPr id="5" name="Picture 4" descr="A yellow banana&#10;&#10;Description automatically generated">
            <a:extLst>
              <a:ext uri="{FF2B5EF4-FFF2-40B4-BE49-F238E27FC236}">
                <a16:creationId xmlns:a16="http://schemas.microsoft.com/office/drawing/2014/main" id="{4ACB4290-2D70-493E-BE37-B8B4513CF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5815" y="2413000"/>
            <a:ext cx="2833707"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4799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B1D3-502D-46D7-A120-B277A645D957}"/>
              </a:ext>
            </a:extLst>
          </p:cNvPr>
          <p:cNvSpPr>
            <a:spLocks noGrp="1"/>
          </p:cNvSpPr>
          <p:nvPr>
            <p:ph type="title"/>
          </p:nvPr>
        </p:nvSpPr>
        <p:spPr/>
        <p:txBody>
          <a:bodyPr/>
          <a:lstStyle/>
          <a:p>
            <a:r>
              <a:rPr lang="en-IN" dirty="0"/>
              <a:t>Feature Extraction Process</a:t>
            </a:r>
          </a:p>
        </p:txBody>
      </p:sp>
      <p:sp>
        <p:nvSpPr>
          <p:cNvPr id="3" name="Content Placeholder 2">
            <a:extLst>
              <a:ext uri="{FF2B5EF4-FFF2-40B4-BE49-F238E27FC236}">
                <a16:creationId xmlns:a16="http://schemas.microsoft.com/office/drawing/2014/main" id="{D3DD4C6E-2EF0-419B-92E8-9F330506C1DA}"/>
              </a:ext>
            </a:extLst>
          </p:cNvPr>
          <p:cNvSpPr>
            <a:spLocks noGrp="1"/>
          </p:cNvSpPr>
          <p:nvPr>
            <p:ph idx="1"/>
          </p:nvPr>
        </p:nvSpPr>
        <p:spPr/>
        <p:txBody>
          <a:bodyPr/>
          <a:lstStyle/>
          <a:p>
            <a:r>
              <a:rPr lang="en-IN" dirty="0"/>
              <a:t>For a given image, its background will be removed </a:t>
            </a:r>
          </a:p>
          <a:p>
            <a:r>
              <a:rPr lang="en-IN" dirty="0"/>
              <a:t>To remove a background, I am using Color thresholder app in MATLAB. I am using background removal using HSV and LAB Color space.</a:t>
            </a:r>
          </a:p>
          <a:p>
            <a:r>
              <a:rPr lang="en-IN" dirty="0"/>
              <a:t>Once background removed from image, apart from object remaining part becomes </a:t>
            </a:r>
            <a:r>
              <a:rPr lang="en-IN" dirty="0" err="1"/>
              <a:t>gray</a:t>
            </a:r>
            <a:r>
              <a:rPr lang="en-IN" dirty="0"/>
              <a:t> for HSV based background removal. </a:t>
            </a:r>
          </a:p>
          <a:p>
            <a:r>
              <a:rPr lang="en-IN" dirty="0"/>
              <a:t>RGB part of this image is actual object, for that Color pixel counts such as </a:t>
            </a:r>
            <a:r>
              <a:rPr lang="en-IN" dirty="0" err="1"/>
              <a:t>Yellow,Brown</a:t>
            </a:r>
            <a:r>
              <a:rPr lang="en-IN" dirty="0"/>
              <a:t> and Black pixel count calculated</a:t>
            </a:r>
          </a:p>
          <a:p>
            <a:r>
              <a:rPr lang="en-IN" dirty="0"/>
              <a:t>Using the same RGB Part, area percentage of spots in image is calculated</a:t>
            </a:r>
          </a:p>
          <a:p>
            <a:r>
              <a:rPr lang="en-IN" dirty="0"/>
              <a:t>After that RGB part of LAB background removal is used to calculate the spot count</a:t>
            </a:r>
          </a:p>
          <a:p>
            <a:r>
              <a:rPr lang="en-IN" dirty="0"/>
              <a:t>These extracted features array saved in mat file for reference</a:t>
            </a:r>
          </a:p>
        </p:txBody>
      </p:sp>
    </p:spTree>
    <p:extLst>
      <p:ext uri="{BB962C8B-B14F-4D97-AF65-F5344CB8AC3E}">
        <p14:creationId xmlns:p14="http://schemas.microsoft.com/office/powerpoint/2010/main" val="213093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EC54-ED43-453D-B1EE-26FAE28927E7}"/>
              </a:ext>
            </a:extLst>
          </p:cNvPr>
          <p:cNvSpPr>
            <a:spLocks noGrp="1"/>
          </p:cNvSpPr>
          <p:nvPr>
            <p:ph type="title"/>
          </p:nvPr>
        </p:nvSpPr>
        <p:spPr>
          <a:xfrm>
            <a:off x="810000" y="447188"/>
            <a:ext cx="10571998" cy="970450"/>
          </a:xfrm>
        </p:spPr>
        <p:txBody>
          <a:bodyPr>
            <a:normAutofit/>
          </a:bodyPr>
          <a:lstStyle/>
          <a:p>
            <a:r>
              <a:rPr lang="en-IN" dirty="0"/>
              <a:t>Color-By Hue</a:t>
            </a:r>
          </a:p>
        </p:txBody>
      </p:sp>
      <p:sp>
        <p:nvSpPr>
          <p:cNvPr id="6" name="Content Placeholder 5">
            <a:extLst>
              <a:ext uri="{FF2B5EF4-FFF2-40B4-BE49-F238E27FC236}">
                <a16:creationId xmlns:a16="http://schemas.microsoft.com/office/drawing/2014/main" id="{B954034C-C30E-4E4D-9FD8-760F9530FAA3}"/>
              </a:ext>
            </a:extLst>
          </p:cNvPr>
          <p:cNvSpPr>
            <a:spLocks noGrp="1"/>
          </p:cNvSpPr>
          <p:nvPr>
            <p:ph idx="1"/>
          </p:nvPr>
        </p:nvSpPr>
        <p:spPr>
          <a:xfrm>
            <a:off x="818713" y="2413000"/>
            <a:ext cx="3835583" cy="3632200"/>
          </a:xfrm>
        </p:spPr>
        <p:txBody>
          <a:bodyPr>
            <a:normAutofit/>
          </a:bodyPr>
          <a:lstStyle/>
          <a:p>
            <a:r>
              <a:rPr lang="en-IN" sz="1600" dirty="0"/>
              <a:t>Calculated HSV values for an image</a:t>
            </a:r>
          </a:p>
          <a:p>
            <a:r>
              <a:rPr lang="en-IN" sz="1600" dirty="0"/>
              <a:t>Set the </a:t>
            </a:r>
            <a:r>
              <a:rPr lang="en-IN" sz="1600" dirty="0" err="1"/>
              <a:t>Sthreshold</a:t>
            </a:r>
            <a:r>
              <a:rPr lang="en-IN" sz="1600" dirty="0"/>
              <a:t> and </a:t>
            </a:r>
            <a:r>
              <a:rPr lang="en-IN" sz="1600" dirty="0" err="1"/>
              <a:t>Vthresold</a:t>
            </a:r>
            <a:r>
              <a:rPr lang="en-IN" sz="1600" dirty="0"/>
              <a:t> between 0.1 to 1</a:t>
            </a:r>
          </a:p>
          <a:p>
            <a:r>
              <a:rPr lang="en-IN" sz="1600" dirty="0"/>
              <a:t>Convert Hue to angles </a:t>
            </a:r>
          </a:p>
          <a:p>
            <a:r>
              <a:rPr lang="en-IN" sz="1600" dirty="0"/>
              <a:t>Set the Hue </a:t>
            </a:r>
            <a:r>
              <a:rPr lang="en-IN" sz="1600" dirty="0" err="1"/>
              <a:t>ranges,Sthreshold</a:t>
            </a:r>
            <a:r>
              <a:rPr lang="en-IN" sz="1600" dirty="0"/>
              <a:t> and </a:t>
            </a:r>
            <a:r>
              <a:rPr lang="en-IN" sz="1600" dirty="0" err="1"/>
              <a:t>Vthreshold</a:t>
            </a:r>
            <a:r>
              <a:rPr lang="en-IN" sz="1600" dirty="0"/>
              <a:t> as per the different colors</a:t>
            </a:r>
          </a:p>
          <a:p>
            <a:r>
              <a:rPr lang="en-IN" sz="1600" dirty="0"/>
              <a:t>Get the number of pixels in that Color range</a:t>
            </a:r>
          </a:p>
        </p:txBody>
      </p:sp>
      <p:pic>
        <p:nvPicPr>
          <p:cNvPr id="7" name="Picture 6">
            <a:extLst>
              <a:ext uri="{FF2B5EF4-FFF2-40B4-BE49-F238E27FC236}">
                <a16:creationId xmlns:a16="http://schemas.microsoft.com/office/drawing/2014/main" id="{93494518-417A-452A-8C80-F3C5F89668E6}"/>
              </a:ext>
            </a:extLst>
          </p:cNvPr>
          <p:cNvPicPr>
            <a:picLocks noChangeAspect="1"/>
          </p:cNvPicPr>
          <p:nvPr/>
        </p:nvPicPr>
        <p:blipFill>
          <a:blip r:embed="rId2"/>
          <a:stretch>
            <a:fillRect/>
          </a:stretch>
        </p:blipFill>
        <p:spPr>
          <a:xfrm>
            <a:off x="5101851" y="2152650"/>
            <a:ext cx="6699624" cy="375284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64042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9C76-93E5-425B-B96E-F7DD67181E69}"/>
              </a:ext>
            </a:extLst>
          </p:cNvPr>
          <p:cNvSpPr>
            <a:spLocks noGrp="1"/>
          </p:cNvSpPr>
          <p:nvPr>
            <p:ph type="title"/>
          </p:nvPr>
        </p:nvSpPr>
        <p:spPr>
          <a:xfrm>
            <a:off x="810000" y="447188"/>
            <a:ext cx="10571998" cy="970450"/>
          </a:xfrm>
        </p:spPr>
        <p:txBody>
          <a:bodyPr>
            <a:normAutofit/>
          </a:bodyPr>
          <a:lstStyle/>
          <a:p>
            <a:r>
              <a:rPr lang="en-IN"/>
              <a:t>Spoiled Area calculation</a:t>
            </a:r>
            <a:endParaRPr lang="en-IN" dirty="0"/>
          </a:p>
        </p:txBody>
      </p:sp>
      <p:sp>
        <p:nvSpPr>
          <p:cNvPr id="18" name="Content Placeholder 10">
            <a:extLst>
              <a:ext uri="{FF2B5EF4-FFF2-40B4-BE49-F238E27FC236}">
                <a16:creationId xmlns:a16="http://schemas.microsoft.com/office/drawing/2014/main" id="{13E70F40-EAFF-40DC-A5E7-FF4DAFB0B84C}"/>
              </a:ext>
            </a:extLst>
          </p:cNvPr>
          <p:cNvSpPr>
            <a:spLocks noGrp="1"/>
          </p:cNvSpPr>
          <p:nvPr>
            <p:ph idx="1"/>
          </p:nvPr>
        </p:nvSpPr>
        <p:spPr>
          <a:xfrm>
            <a:off x="104338" y="2512502"/>
            <a:ext cx="3835583" cy="3632200"/>
          </a:xfrm>
        </p:spPr>
        <p:txBody>
          <a:bodyPr>
            <a:normAutofit fontScale="70000" lnSpcReduction="20000"/>
          </a:bodyPr>
          <a:lstStyle/>
          <a:p>
            <a:r>
              <a:rPr lang="en-US" dirty="0"/>
              <a:t>Clear boundary regions of image</a:t>
            </a:r>
          </a:p>
          <a:p>
            <a:r>
              <a:rPr lang="en-US" dirty="0"/>
              <a:t>Get HSV values for image</a:t>
            </a:r>
          </a:p>
          <a:p>
            <a:r>
              <a:rPr lang="en-US" dirty="0"/>
              <a:t>Range the v- value to get pixels(</a:t>
            </a:r>
            <a:r>
              <a:rPr lang="en-IN" dirty="0"/>
              <a:t>v &lt; 0.6)</a:t>
            </a:r>
            <a:endParaRPr lang="en-US" dirty="0"/>
          </a:p>
          <a:p>
            <a:r>
              <a:rPr lang="en-US" dirty="0" err="1"/>
              <a:t>Xor</a:t>
            </a:r>
            <a:r>
              <a:rPr lang="en-US" dirty="0"/>
              <a:t> pixels to get background region</a:t>
            </a:r>
          </a:p>
          <a:p>
            <a:r>
              <a:rPr lang="en-US" dirty="0"/>
              <a:t>Range the H- value to detect healthy part of fruit</a:t>
            </a:r>
            <a:r>
              <a:rPr lang="en-IN" dirty="0"/>
              <a:t>(h &gt; 0.105) &amp; (h &lt; 0.9)</a:t>
            </a:r>
            <a:endParaRPr lang="en-US" dirty="0"/>
          </a:p>
          <a:p>
            <a:r>
              <a:rPr lang="en-US" dirty="0"/>
              <a:t>By taking complement of that part and background part we get spoiled part</a:t>
            </a:r>
          </a:p>
          <a:p>
            <a:r>
              <a:rPr lang="en-US" dirty="0"/>
              <a:t>Take sum of complement of background pixels to get area of interest</a:t>
            </a:r>
          </a:p>
          <a:p>
            <a:r>
              <a:rPr lang="en-US" dirty="0"/>
              <a:t>Sum the spoiled part pixels and divided by area of interest pixels to get percentage</a:t>
            </a:r>
          </a:p>
          <a:p>
            <a:endParaRPr lang="en-US" sz="1600" dirty="0"/>
          </a:p>
        </p:txBody>
      </p:sp>
      <p:pic>
        <p:nvPicPr>
          <p:cNvPr id="7" name="Picture 6">
            <a:extLst>
              <a:ext uri="{FF2B5EF4-FFF2-40B4-BE49-F238E27FC236}">
                <a16:creationId xmlns:a16="http://schemas.microsoft.com/office/drawing/2014/main" id="{E786E41D-F78A-4325-9FC5-2860DD08B477}"/>
              </a:ext>
            </a:extLst>
          </p:cNvPr>
          <p:cNvPicPr>
            <a:picLocks noChangeAspect="1"/>
          </p:cNvPicPr>
          <p:nvPr/>
        </p:nvPicPr>
        <p:blipFill>
          <a:blip r:embed="rId2"/>
          <a:stretch>
            <a:fillRect/>
          </a:stretch>
        </p:blipFill>
        <p:spPr>
          <a:xfrm>
            <a:off x="5543549" y="4662096"/>
            <a:ext cx="6362702" cy="2056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BF69284B-BFB2-4A49-A225-7AF2317B04F1}"/>
              </a:ext>
            </a:extLst>
          </p:cNvPr>
          <p:cNvPicPr>
            <a:picLocks noChangeAspect="1"/>
          </p:cNvPicPr>
          <p:nvPr/>
        </p:nvPicPr>
        <p:blipFill>
          <a:blip r:embed="rId3"/>
          <a:stretch>
            <a:fillRect/>
          </a:stretch>
        </p:blipFill>
        <p:spPr>
          <a:xfrm>
            <a:off x="5543549" y="2531552"/>
            <a:ext cx="6362701" cy="2056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E639E5BB-345F-4378-88C0-C330EAEC148B}"/>
              </a:ext>
            </a:extLst>
          </p:cNvPr>
          <p:cNvPicPr>
            <a:picLocks noChangeAspect="1"/>
          </p:cNvPicPr>
          <p:nvPr/>
        </p:nvPicPr>
        <p:blipFill>
          <a:blip r:embed="rId4"/>
          <a:stretch>
            <a:fillRect/>
          </a:stretch>
        </p:blipFill>
        <p:spPr>
          <a:xfrm>
            <a:off x="3905633" y="3984994"/>
            <a:ext cx="1606294" cy="12070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4958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6257-D8C4-4FDC-9D02-FBD7318E4F0F}"/>
              </a:ext>
            </a:extLst>
          </p:cNvPr>
          <p:cNvSpPr>
            <a:spLocks noGrp="1"/>
          </p:cNvSpPr>
          <p:nvPr>
            <p:ph type="title"/>
          </p:nvPr>
        </p:nvSpPr>
        <p:spPr>
          <a:xfrm>
            <a:off x="810000" y="447188"/>
            <a:ext cx="10571998" cy="970450"/>
          </a:xfrm>
        </p:spPr>
        <p:txBody>
          <a:bodyPr>
            <a:normAutofit/>
          </a:bodyPr>
          <a:lstStyle/>
          <a:p>
            <a:r>
              <a:rPr lang="en-IN" dirty="0"/>
              <a:t>Count Spots </a:t>
            </a:r>
          </a:p>
        </p:txBody>
      </p:sp>
      <p:sp>
        <p:nvSpPr>
          <p:cNvPr id="9" name="Content Placeholder 8">
            <a:extLst>
              <a:ext uri="{FF2B5EF4-FFF2-40B4-BE49-F238E27FC236}">
                <a16:creationId xmlns:a16="http://schemas.microsoft.com/office/drawing/2014/main" id="{304E20C8-407E-48CC-ACAC-C23D399300BE}"/>
              </a:ext>
            </a:extLst>
          </p:cNvPr>
          <p:cNvSpPr>
            <a:spLocks noGrp="1"/>
          </p:cNvSpPr>
          <p:nvPr>
            <p:ph idx="1"/>
          </p:nvPr>
        </p:nvSpPr>
        <p:spPr>
          <a:xfrm>
            <a:off x="676650" y="1870075"/>
            <a:ext cx="3835583" cy="3517900"/>
          </a:xfrm>
        </p:spPr>
        <p:txBody>
          <a:bodyPr>
            <a:normAutofit/>
          </a:bodyPr>
          <a:lstStyle/>
          <a:p>
            <a:r>
              <a:rPr lang="en-US" sz="1600" dirty="0"/>
              <a:t>Get the RGB channel values from image.</a:t>
            </a:r>
          </a:p>
          <a:p>
            <a:r>
              <a:rPr lang="en-US" sz="1600" dirty="0"/>
              <a:t>Threshold the b-channel.</a:t>
            </a:r>
            <a:r>
              <a:rPr lang="en-IN" dirty="0"/>
              <a:t> </a:t>
            </a:r>
            <a:r>
              <a:rPr lang="en-IN" sz="1600" dirty="0" err="1"/>
              <a:t>blueChannel</a:t>
            </a:r>
            <a:r>
              <a:rPr lang="en-IN" sz="1600" dirty="0"/>
              <a:t> &lt; 75.5</a:t>
            </a:r>
            <a:endParaRPr lang="en-US" sz="1600" dirty="0"/>
          </a:p>
          <a:p>
            <a:r>
              <a:rPr lang="en-US" sz="1600" dirty="0"/>
              <a:t>Clear the spots boundary.</a:t>
            </a:r>
          </a:p>
          <a:p>
            <a:r>
              <a:rPr lang="en-US" sz="1600" dirty="0"/>
              <a:t>Count the spots.</a:t>
            </a:r>
          </a:p>
        </p:txBody>
      </p:sp>
      <p:pic>
        <p:nvPicPr>
          <p:cNvPr id="7" name="Content Placeholder 3">
            <a:extLst>
              <a:ext uri="{FF2B5EF4-FFF2-40B4-BE49-F238E27FC236}">
                <a16:creationId xmlns:a16="http://schemas.microsoft.com/office/drawing/2014/main" id="{A5201C45-F66D-4DEC-B5E5-B80BACE3FC70}"/>
              </a:ext>
            </a:extLst>
          </p:cNvPr>
          <p:cNvPicPr>
            <a:picLocks noChangeAspect="1"/>
          </p:cNvPicPr>
          <p:nvPr/>
        </p:nvPicPr>
        <p:blipFill>
          <a:blip r:embed="rId2"/>
          <a:stretch>
            <a:fillRect/>
          </a:stretch>
        </p:blipFill>
        <p:spPr>
          <a:xfrm>
            <a:off x="5325750" y="2413000"/>
            <a:ext cx="5829550"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6886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4920-D6F3-4744-9F61-B8D5D9D24F09}"/>
              </a:ext>
            </a:extLst>
          </p:cNvPr>
          <p:cNvSpPr>
            <a:spLocks noGrp="1"/>
          </p:cNvSpPr>
          <p:nvPr>
            <p:ph type="title"/>
          </p:nvPr>
        </p:nvSpPr>
        <p:spPr>
          <a:xfrm>
            <a:off x="810000" y="447188"/>
            <a:ext cx="10571998" cy="970450"/>
          </a:xfrm>
        </p:spPr>
        <p:txBody>
          <a:bodyPr vert="horz" lIns="91440" tIns="45720" rIns="91440" bIns="45720" rtlCol="0">
            <a:normAutofit/>
          </a:bodyPr>
          <a:lstStyle/>
          <a:p>
            <a:r>
              <a:rPr lang="en-US"/>
              <a:t>Count Spots</a:t>
            </a:r>
          </a:p>
        </p:txBody>
      </p:sp>
      <p:sp>
        <p:nvSpPr>
          <p:cNvPr id="3" name="Content Placeholder 2">
            <a:extLst>
              <a:ext uri="{FF2B5EF4-FFF2-40B4-BE49-F238E27FC236}">
                <a16:creationId xmlns:a16="http://schemas.microsoft.com/office/drawing/2014/main" id="{CF6E21CA-4A0F-4C07-9F1D-5966E241E147}"/>
              </a:ext>
            </a:extLst>
          </p:cNvPr>
          <p:cNvSpPr>
            <a:spLocks noGrp="1"/>
          </p:cNvSpPr>
          <p:nvPr>
            <p:ph idx="1"/>
          </p:nvPr>
        </p:nvSpPr>
        <p:spPr>
          <a:xfrm>
            <a:off x="199589" y="2353343"/>
            <a:ext cx="5277286" cy="3632200"/>
          </a:xfrm>
        </p:spPr>
        <p:txBody>
          <a:bodyPr vert="horz" lIns="91440" tIns="45720" rIns="91440" bIns="45720" rtlCol="0">
            <a:normAutofit/>
          </a:bodyPr>
          <a:lstStyle/>
          <a:p>
            <a:r>
              <a:rPr lang="en-US" dirty="0"/>
              <a:t>Convert image to grayscale.</a:t>
            </a:r>
          </a:p>
          <a:p>
            <a:r>
              <a:rPr lang="en-US" dirty="0"/>
              <a:t>Threshold the gray image.</a:t>
            </a:r>
          </a:p>
          <a:p>
            <a:r>
              <a:rPr lang="en-IN" dirty="0"/>
              <a:t>Assigns black Color to all the pixels that have luminosity than a threshold level and the others as white.</a:t>
            </a:r>
          </a:p>
          <a:p>
            <a:r>
              <a:rPr lang="en-IN" dirty="0"/>
              <a:t>we complement the image.</a:t>
            </a:r>
          </a:p>
          <a:p>
            <a:r>
              <a:rPr lang="en-IN" dirty="0"/>
              <a:t>Find the boundaries of the object.</a:t>
            </a:r>
            <a:endParaRPr lang="en-US" dirty="0"/>
          </a:p>
        </p:txBody>
      </p:sp>
      <p:pic>
        <p:nvPicPr>
          <p:cNvPr id="5" name="Picture 4">
            <a:extLst>
              <a:ext uri="{FF2B5EF4-FFF2-40B4-BE49-F238E27FC236}">
                <a16:creationId xmlns:a16="http://schemas.microsoft.com/office/drawing/2014/main" id="{7A528F2B-E9DC-47EB-B389-3862D1E2D733}"/>
              </a:ext>
            </a:extLst>
          </p:cNvPr>
          <p:cNvPicPr>
            <a:picLocks noChangeAspect="1"/>
          </p:cNvPicPr>
          <p:nvPr/>
        </p:nvPicPr>
        <p:blipFill>
          <a:blip r:embed="rId2"/>
          <a:stretch>
            <a:fillRect/>
          </a:stretch>
        </p:blipFill>
        <p:spPr>
          <a:xfrm>
            <a:off x="8867775" y="4299515"/>
            <a:ext cx="2514223" cy="1967935"/>
          </a:xfrm>
          <a:prstGeom prst="roundRect">
            <a:avLst>
              <a:gd name="adj" fmla="val 3876"/>
            </a:avLst>
          </a:prstGeom>
          <a:solidFill>
            <a:srgbClr val="FFFFFF">
              <a:shade val="85000"/>
            </a:srgbClr>
          </a:solidFill>
          <a:ln>
            <a:solidFill>
              <a:schemeClr val="accent1"/>
            </a:solidFill>
          </a:ln>
          <a:effectLst/>
        </p:spPr>
      </p:pic>
      <p:pic>
        <p:nvPicPr>
          <p:cNvPr id="4" name="Picture 3">
            <a:extLst>
              <a:ext uri="{FF2B5EF4-FFF2-40B4-BE49-F238E27FC236}">
                <a16:creationId xmlns:a16="http://schemas.microsoft.com/office/drawing/2014/main" id="{D75FD505-558A-4E40-8309-3C1752B476BF}"/>
              </a:ext>
            </a:extLst>
          </p:cNvPr>
          <p:cNvPicPr>
            <a:picLocks noChangeAspect="1"/>
          </p:cNvPicPr>
          <p:nvPr/>
        </p:nvPicPr>
        <p:blipFill>
          <a:blip r:embed="rId3"/>
          <a:stretch>
            <a:fillRect/>
          </a:stretch>
        </p:blipFill>
        <p:spPr>
          <a:xfrm>
            <a:off x="8867775" y="2432430"/>
            <a:ext cx="2514223" cy="1737013"/>
          </a:xfrm>
          <a:prstGeom prst="roundRect">
            <a:avLst>
              <a:gd name="adj" fmla="val 3876"/>
            </a:avLst>
          </a:prstGeom>
          <a:solidFill>
            <a:srgbClr val="FFFFFF">
              <a:shade val="85000"/>
            </a:srgbClr>
          </a:solidFill>
          <a:ln>
            <a:solidFill>
              <a:schemeClr val="accent1"/>
            </a:solidFill>
          </a:ln>
          <a:effectLst/>
        </p:spPr>
      </p:pic>
      <p:pic>
        <p:nvPicPr>
          <p:cNvPr id="6" name="Picture 5">
            <a:extLst>
              <a:ext uri="{FF2B5EF4-FFF2-40B4-BE49-F238E27FC236}">
                <a16:creationId xmlns:a16="http://schemas.microsoft.com/office/drawing/2014/main" id="{911B8E49-3DBB-4534-AB8D-02199FAC28F6}"/>
              </a:ext>
            </a:extLst>
          </p:cNvPr>
          <p:cNvPicPr>
            <a:picLocks noChangeAspect="1"/>
          </p:cNvPicPr>
          <p:nvPr/>
        </p:nvPicPr>
        <p:blipFill>
          <a:blip r:embed="rId4"/>
          <a:stretch>
            <a:fillRect/>
          </a:stretch>
        </p:blipFill>
        <p:spPr>
          <a:xfrm>
            <a:off x="6194942" y="3190037"/>
            <a:ext cx="2205731" cy="158812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7662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183</TotalTime>
  <Words>945</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2</vt:lpstr>
      <vt:lpstr>Quotable</vt:lpstr>
      <vt:lpstr>   Banana Shelf-Life Prediction</vt:lpstr>
      <vt:lpstr>About &amp; Purpose</vt:lpstr>
      <vt:lpstr>Approach</vt:lpstr>
      <vt:lpstr>Settings &amp; Dataset Creation</vt:lpstr>
      <vt:lpstr>Feature Extraction Process</vt:lpstr>
      <vt:lpstr>Color-By Hue</vt:lpstr>
      <vt:lpstr>Spoiled Area calculation</vt:lpstr>
      <vt:lpstr>Count Spots </vt:lpstr>
      <vt:lpstr>Count Spots</vt:lpstr>
      <vt:lpstr>Watershed To Segment Spots</vt:lpstr>
      <vt:lpstr>Erosion To Detect Spots</vt:lpstr>
      <vt:lpstr>Testing</vt:lpstr>
      <vt:lpstr>Validation</vt:lpstr>
      <vt:lpstr>Results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Banana Shelf-Life Prediction</dc:title>
  <dc:creator>Ashwini Pisal</dc:creator>
  <cp:lastModifiedBy>Ashwini Pisal</cp:lastModifiedBy>
  <cp:revision>2</cp:revision>
  <dcterms:created xsi:type="dcterms:W3CDTF">2018-12-07T22:56:51Z</dcterms:created>
  <dcterms:modified xsi:type="dcterms:W3CDTF">2018-12-08T02:00:24Z</dcterms:modified>
</cp:coreProperties>
</file>