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9723daa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9723daa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9723daa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9723daa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19723daa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19723daa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9723da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9723da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9723daa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19723daa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9723daa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9723daa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723daa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723daa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19723daa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19723daa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19723daa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19723daa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9723daa1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9723daa1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9723daa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9723daa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9723daa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9723daa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9723daa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9723daa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9723daa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9723daa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19723da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19723da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9723daa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9723daa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9723daa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9723daa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723daa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9723daa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19723daa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19723daa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19723daa1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19723daa1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9723daa1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9723daa1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9723daa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9723daa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19723daa1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19723daa1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19723daa1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19723daa1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19723daa1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19723daa1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9723daa1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9723daa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9723daa1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9723daa1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9723daa1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9723daa1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9723da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9723da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9723da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9723da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9723daa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9723daa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9723daa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9723daa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9723da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19723da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2e4fgSgn64Q" TargetMode="External"/><Relationship Id="rId10" Type="http://schemas.openxmlformats.org/officeDocument/2006/relationships/hyperlink" Target="https://www.youtube.com/watch?v=xrFtN_UJhYc" TargetMode="External"/><Relationship Id="rId13" Type="http://schemas.openxmlformats.org/officeDocument/2006/relationships/hyperlink" Target="https://www.youtube.com/watch?v=XDAnFZqJDvI" TargetMode="External"/><Relationship Id="rId12" Type="http://schemas.openxmlformats.org/officeDocument/2006/relationships/hyperlink" Target="https://www.youtube.com/watch?v=ZOX18HfLHGQ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y1bDZXVqZy8" TargetMode="External"/><Relationship Id="rId4" Type="http://schemas.openxmlformats.org/officeDocument/2006/relationships/hyperlink" Target="https://www.youtube.com/watch?v=u2oSiVOQRmg" TargetMode="External"/><Relationship Id="rId9" Type="http://schemas.openxmlformats.org/officeDocument/2006/relationships/hyperlink" Target="https://www.youtube.com/watch?v=hu7iGGnzq3Y" TargetMode="External"/><Relationship Id="rId5" Type="http://schemas.openxmlformats.org/officeDocument/2006/relationships/hyperlink" Target="https://www.youtube.com/watch?v=GLAK3dF7dfg" TargetMode="External"/><Relationship Id="rId6" Type="http://schemas.openxmlformats.org/officeDocument/2006/relationships/hyperlink" Target="https://www.youtube.com/playlist?list=PL8eNk_zTBST-gN6Y5E-5FZdARXjglYpyT" TargetMode="External"/><Relationship Id="rId7" Type="http://schemas.openxmlformats.org/officeDocument/2006/relationships/hyperlink" Target="https://www.youtube.com/watch?v=f7NfO16l04U" TargetMode="External"/><Relationship Id="rId8" Type="http://schemas.openxmlformats.org/officeDocument/2006/relationships/hyperlink" Target="https://www.youtube.com/watch?v=dyYKQpFJOZ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2400"/>
              <a:t>(Lecture 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 Krishna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Types of Sampling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9175"/>
            <a:ext cx="570959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Sample Size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5" y="1452275"/>
            <a:ext cx="823259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Sample Size vs Probability of Confidence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98" y="1659300"/>
            <a:ext cx="3802575" cy="2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Mining Part II : Exploratory Analysis of Data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Summary statistics: numbers that summarize properties of the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properties include frequency, location and spread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Most summary statistics can be calculated in a single pass through the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and Mode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frequency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of an attribute value is the percentage of time the value occurs in the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set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Eg: For example, given the attribute ‘gender’ and a representative population of people, the gender ‘female’ occurs about 50% of the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of a an attribute is the most frequent attribute value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notions of frequency and mode are typically used with categorical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Example (Avg Measures)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5" y="1476175"/>
            <a:ext cx="653759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Spread : Range and Variance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Range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is the difference between the max and min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variance or standard deviation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is the most common measure of the spread of a set of points.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Mining Step III: Data Preprocessing (Measuring Data Quality)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Poor data quality negatively affects many data processing efforts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“The most important point is that poor data quality is an unfolding disaster.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Poor data quality costs the typical company at least ten percent (10%) of revenue; twenty percent (20%) is probably a better estimate.”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mining example: a classification model for detecting people who are loan risks is built using poor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Some credit-worthy candidates are denied loans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loans are given to individuals that default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Why Is Data Often Incomplete?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297500" y="1181525"/>
            <a:ext cx="78603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Attributes of interest are not available (e.g., customer information for sales transaction data)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were not considered important at the time of transactions, so they were not recorded!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not recorder because of misunderstanding or malfunctions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may have been recorded and later deleted!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Missing/unknown values for some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Cleaning Basics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337175" y="1588775"/>
            <a:ext cx="71598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Data cleaning tasks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Fill in missing values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Identify outliers and smooth out noisy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Correct inconsistent data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749950" y="183950"/>
            <a:ext cx="7173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 sz="24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315950" y="551850"/>
            <a:ext cx="5766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39-44,  83-99 (DM Concepts, Han)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1-13 (DM with Python, Layton)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749950" y="1056075"/>
            <a:ext cx="7173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Helpful Videos</a:t>
            </a:r>
            <a:endParaRPr sz="24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863150" y="1485850"/>
            <a:ext cx="81645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Importance of Domain Knowledge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https://www.youtube.com/watch?v=y1bDZXVqZy8</a:t>
            </a:r>
            <a:r>
              <a:rPr lang="en">
                <a:solidFill>
                  <a:srgbClr val="FFFFFF"/>
                </a:solidFill>
              </a:rPr>
              <a:t> (3mins)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Basics of Data Mining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https://www.youtube.com/watch?v=u2oSiVOQRmg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(10mins)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Mining Fundamentals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https://www.youtube.com/watch?v=GLAK3dF7dfg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(8mins)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 to Data Mining: Basic Vocabulary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https://www.youtube.com/playlist?list=PL8eNk_zTBST-gN6Y5E-5FZdARXjglYpyT</a:t>
            </a:r>
            <a:r>
              <a:rPr lang="en"/>
              <a:t>   </a:t>
            </a:r>
            <a:r>
              <a:rPr lang="en">
                <a:solidFill>
                  <a:srgbClr val="FFFFFF"/>
                </a:solidFill>
              </a:rPr>
              <a:t>(start of series)</a:t>
            </a:r>
            <a:r>
              <a:rPr lang="en"/>
              <a:t> 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https://www.youtube.com/watch?v=f7NfO16l04U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(4mins)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 to Data Mining: Data Types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https://www.youtube.com/watch?v=dyYKQpFJOZQ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(4mins)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 to Data Mining: Data Attributes (Part 1)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https://www.youtube.com/watch?v=hu7iGGnzq3Y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(5mins)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 to Data Mining: Data Attributes (Part 2)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https://www.youtube.com/watch?v=xrFtN_UJhYc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(4mins)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Preprocessing (very good in-depth introduction)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https://www.youtube.com/watch?v=2e4fgSgn64Q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(76mins)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Cleaning Data with Python (very beginner level)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https://www.youtube.com/watch?v=ZOX18HfLHGQ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(5mins)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Python and Pandas (very beginner level) 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https://www.youtube.com/watch?v=XDAnFZqJDvI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(5mins)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Noise in data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050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objects, noise is an extraneous object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attributes, noise refers to modification of original values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Examples: distortion of a person’s voice when talking on a poor phone and “snow” on television screen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75" y="2328100"/>
            <a:ext cx="6106500" cy="27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Finding Outliers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are data objects with characteristics that are considerably different than most of the other data objects in the data set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Case 1: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Outliers are noise that interferes with data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Case 2: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Outliers are the goal of our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Eg: Credit card fraud,Intrusion detection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Finding Missing Values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Reasons for missing values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Information is not collected(e.g., people decline to give their age and weight)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Attributes may not be applicable to all cases(e.g., annual income is not applicable to children)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Handling missing values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Eliminate data objects or variables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Estimate missing values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Example: time series of temperature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Example: census results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Ignore the missing value during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Filling Missing Values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735400" y="1172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Missing completely at random (MCAR)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Missingness of a value is independent of attributes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Fill in values based on the attribute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Analysis may be unbiased overall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Missing at Random (MAR)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Missingness is related to other variables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Fill in values based other values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Almost always produces a bias in the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Missing Not at Random (MNAR)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Missingness is related to unobserved measurements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Informative or non-ignorable missingness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Not possible to know the situation from the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Filling Missing Values (Example)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75" y="1531925"/>
            <a:ext cx="2705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Filling Missing Values (Example)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Pairwise </a:t>
            </a:r>
            <a:r>
              <a:rPr lang="en"/>
              <a:t>Deletion :  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25" y="1567550"/>
            <a:ext cx="52197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875" y="3368875"/>
            <a:ext cx="5257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Preprocessing - Filling Missing Values (Example)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Averaging Techniques</a:t>
            </a:r>
            <a:r>
              <a:rPr lang="en"/>
              <a:t>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275" y="2341188"/>
            <a:ext cx="50482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Mining Step 4 : Handling Duplicate Data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1297500" y="134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set may include data objects that are duplicates, or almost duplicates of one another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Major issue when merging data from heterogeneous sources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Examples: Same person with multiple email addresses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Process of dealing with duplicate data issues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Data Example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16000"/>
            <a:ext cx="599968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297500" y="1018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 simple processing to “normalize” the data (remove punctuation, make into lower case, clear white spaces, other?)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Break into words, keep the most popular words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00" y="2102075"/>
            <a:ext cx="4153700" cy="27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Knowledge Discovery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88" y="1339700"/>
            <a:ext cx="613557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1687950" y="2922075"/>
            <a:ext cx="2221500" cy="1807500"/>
          </a:xfrm>
          <a:prstGeom prst="rect">
            <a:avLst/>
          </a:prstGeom>
          <a:noFill/>
          <a:ln cap="flat" cmpd="sng" w="28575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1297500" y="1018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 simple processing to “normalize” the data (remove punctuation, make into lower case, clear white spaces, other?)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Break into words, keep the most popular words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00" y="2102075"/>
            <a:ext cx="4153700" cy="27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300" y="4153395"/>
            <a:ext cx="3207200" cy="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Stop Words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•Remove stop words (Stop-word lists can be found online.)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0" y="2114500"/>
            <a:ext cx="8096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The words that are best for describing a document are the ones that 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important for the document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but also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unique to the document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4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TF(w,d)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term frequency of word w in document 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times that the word appears in the document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Natural measure of importance of the word for the document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IDF(w)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inverse document frequency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•Natural measure of the uniqueness of the word 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TF-IDF(w,d)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= TF(w,d) ´*IDF(w)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00" y="1508025"/>
            <a:ext cx="66184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and Unsupervised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Why Data Preprocessing?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333200" y="1167375"/>
            <a:ext cx="78108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in the real world is dirty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incomplete: lacking </a:t>
            </a:r>
            <a:r>
              <a:rPr i="1" lang="en" sz="1800">
                <a:solidFill>
                  <a:srgbClr val="FFFFFF"/>
                </a:solidFill>
              </a:rPr>
              <a:t>attribute values</a:t>
            </a:r>
            <a:r>
              <a:rPr lang="en" sz="1800">
                <a:solidFill>
                  <a:srgbClr val="FFFFFF"/>
                </a:solidFill>
              </a:rPr>
              <a:t>, lacking certain </a:t>
            </a:r>
            <a:r>
              <a:rPr i="1" lang="en" sz="1800">
                <a:solidFill>
                  <a:srgbClr val="FFFFFF"/>
                </a:solidFill>
              </a:rPr>
              <a:t>attributes of interest</a:t>
            </a:r>
            <a:r>
              <a:rPr lang="en" sz="1800">
                <a:solidFill>
                  <a:srgbClr val="FFFFFF"/>
                </a:solidFill>
              </a:rPr>
              <a:t>, or containing only aggregate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noisy: containing errors or outliers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inconsistent: containing discrepancies in codes or names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quality data, no quality mining results!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Quality decisions must be based on quality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warehouse needs consistent integration of quality data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What is Data?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0" y="1149725"/>
            <a:ext cx="292318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636" y="1149725"/>
            <a:ext cx="28838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 More Complete View of Data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may have parts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different parts of the data may have relationships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More generally, data may have structure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can be incomplete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086" y="1205450"/>
            <a:ext cx="28838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Selection: Population vs sample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25" y="1271588"/>
            <a:ext cx="55245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Data Mining Step I : </a:t>
            </a:r>
            <a:r>
              <a:rPr lang="en">
                <a:solidFill>
                  <a:srgbClr val="00FFFF"/>
                </a:solidFill>
              </a:rPr>
              <a:t> - Sampling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Sampling is the main technique employed for data selection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is often used for both the preliminary investigation of the data and the final data analysis.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Statisticians sample because obtaining the entire set of data of interest is too expensive or time consuming.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Example: What is the average height of a person in Ioannina?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cannot measure the height of everybody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Sampling is used in data mining because processing the entire set of data of interest is too expensive or time consuming.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Example: We have 1M documents. What fraction has at least 100 words in common?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Computing number of common words for all pairs requires 10</a:t>
            </a:r>
            <a:r>
              <a:rPr baseline="30000" lang="en" sz="12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comparisons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Example: What fraction of tweets in a year contain the word “Greece”?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300M tweets per day, if 100 characters on average, 86.5TB to store all tweets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Sampling …..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25" y="1420425"/>
            <a:ext cx="564808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