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4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CF22-0EC4-4A02-A993-08E1F17B2D42}" type="datetimeFigureOut">
              <a:rPr lang="en-US" smtClean="0"/>
              <a:pPr/>
              <a:t>5/2/2018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B7F8-D75B-4266-924F-C4AA82484B0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Classes</a:t>
            </a:r>
            <a:br>
              <a:rPr lang="en-US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is a collection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fields(data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 methods (procedure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 function) that operate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that data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</a:rPr>
              <a:t>extends Keyword</a:t>
            </a:r>
            <a:br>
              <a:rPr lang="en-US" dirty="0" smtClean="0">
                <a:latin typeface="Arial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</a:rPr>
              <a:t>extends</a:t>
            </a:r>
          </a:p>
          <a:p>
            <a:pPr>
              <a:buNone/>
            </a:pPr>
            <a:r>
              <a:rPr lang="en-US" dirty="0" smtClean="0">
                <a:latin typeface="Arial"/>
              </a:rPr>
              <a:t>is the keyword used to inherit the properties of a class. Below given is the syntax of extends keyword</a:t>
            </a:r>
          </a:p>
          <a:p>
            <a:pPr>
              <a:buNone/>
            </a:pPr>
            <a:r>
              <a:rPr lang="en-US" dirty="0" smtClean="0"/>
              <a:t>Class Super{</a:t>
            </a:r>
            <a:endParaRPr lang="en-US" dirty="0"/>
          </a:p>
          <a:p>
            <a:r>
              <a:rPr lang="en-US" dirty="0"/>
              <a:t>.....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en-US" dirty="0" smtClean="0"/>
              <a:t>Class Sub extends Super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r>
              <a:rPr lang="en-US" dirty="0"/>
              <a:t>.....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dirty="0" smtClean="0">
              <a:latin typeface="Arial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show  how do declare super and sub class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parent{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public void display()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System.out.println(“This is parent”);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child extends parent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void show()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System.out.println(“This is child”); 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 args[])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=new Child();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ch.display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proces</a:t>
            </a:r>
            <a:r>
              <a:rPr lang="en-US" dirty="0" smtClean="0"/>
              <a:t>s of allocating memory during run-time is known as Dynamic memory allocation.</a:t>
            </a:r>
          </a:p>
          <a:p>
            <a:r>
              <a:rPr lang="en-US" dirty="0" smtClean="0"/>
              <a:t>All java object in java are dynamically  allocated.</a:t>
            </a:r>
          </a:p>
          <a:p>
            <a:r>
              <a:rPr lang="en-US" dirty="0" smtClean="0"/>
              <a:t>Dynamic </a:t>
            </a:r>
            <a:r>
              <a:rPr lang="en-US" dirty="0"/>
              <a:t>memory allocation is necessary to manage </a:t>
            </a:r>
            <a:r>
              <a:rPr lang="en-US" dirty="0" smtClean="0"/>
              <a:t>available  memory</a:t>
            </a:r>
            <a:r>
              <a:rPr lang="en-US" dirty="0"/>
              <a:t>. For example, during compile time, we may </a:t>
            </a:r>
            <a:r>
              <a:rPr lang="en-US" dirty="0" smtClean="0"/>
              <a:t>not </a:t>
            </a:r>
            <a:r>
              <a:rPr lang="en-US" dirty="0"/>
              <a:t>know </a:t>
            </a:r>
            <a:r>
              <a:rPr lang="en-US" dirty="0" smtClean="0"/>
              <a:t>the </a:t>
            </a:r>
            <a:r>
              <a:rPr lang="en-US" dirty="0"/>
              <a:t>exact memory needs to run the program. So for </a:t>
            </a: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part</a:t>
            </a:r>
            <a:r>
              <a:rPr lang="en-US" dirty="0"/>
              <a:t>, memory allocation decisions are made during </a:t>
            </a:r>
            <a:r>
              <a:rPr lang="en-US" dirty="0" smtClean="0"/>
              <a:t>the </a:t>
            </a:r>
            <a:r>
              <a:rPr lang="en-US" dirty="0"/>
              <a:t>run </a:t>
            </a:r>
            <a:r>
              <a:rPr lang="en-US" dirty="0" smtClean="0"/>
              <a:t>time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of dynamic memory allocation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Import.java.util.Scanner;</a:t>
            </a:r>
          </a:p>
          <a:p>
            <a:r>
              <a:rPr lang="en-US" sz="2000" dirty="0" smtClean="0"/>
              <a:t>Public class calculation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args[]){</a:t>
            </a:r>
          </a:p>
          <a:p>
            <a:r>
              <a:rPr lang="en-US" sz="2000" dirty="0" smtClean="0"/>
              <a:t>Scanner  cal=new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System.out.println(“Enter number”);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a=</a:t>
            </a:r>
            <a:r>
              <a:rPr lang="en-US" sz="2000" dirty="0" err="1" smtClean="0"/>
              <a:t>cal.nextInt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System.out.println(“The number </a:t>
            </a:r>
            <a:r>
              <a:rPr lang="en-US" sz="2000" dirty="0" err="1" smtClean="0"/>
              <a:t>ented</a:t>
            </a:r>
            <a:r>
              <a:rPr lang="en-US" sz="2000" dirty="0" smtClean="0"/>
              <a:t> is”+a);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GB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Stack: A part of computer memory, created by all function you do, are stored it is used to execute a thread.</a:t>
            </a:r>
          </a:p>
          <a:p>
            <a:pPr algn="just">
              <a:buNone/>
            </a:pPr>
            <a:r>
              <a:rPr lang="en-US" dirty="0" smtClean="0"/>
              <a:t>Heap: Java object are in area which is called heap. It is created </a:t>
            </a:r>
            <a:r>
              <a:rPr lang="en-US" dirty="0" smtClean="0"/>
              <a:t>when the program is run and its size may decrease or increase as your program run.</a:t>
            </a:r>
            <a:endParaRPr lang="en-US" dirty="0" smtClean="0"/>
          </a:p>
          <a:p>
            <a:pPr algn="just">
              <a:buNone/>
            </a:pP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difference </a:t>
            </a:r>
            <a:r>
              <a:rPr lang="en-US" b="1" dirty="0" smtClean="0"/>
              <a:t>between malloc() and calloc() function.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Both functions are used to dynamically allocate the memory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The difference is that calloc initializes the allocated memory to 0 </a:t>
            </a:r>
            <a:r>
              <a:rPr lang="en-US" dirty="0" smtClean="0"/>
              <a:t>or while </a:t>
            </a:r>
            <a:r>
              <a:rPr lang="en-US" dirty="0" smtClean="0"/>
              <a:t>malloc contains garbage values.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Byte of memory is allocated by malloc(), whereas block of memory is allocated by calloc</a:t>
            </a:r>
            <a:r>
              <a:rPr lang="en-US" dirty="0" smtClean="0"/>
              <a:t>().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malloc</a:t>
            </a:r>
            <a:r>
              <a:rPr lang="en-US" dirty="0" smtClean="0"/>
              <a:t>() takes a single argument, the size of memory, where as calloc takes two parameters, the number of variables to allocate memory and size of bytes of a single </a:t>
            </a:r>
            <a:r>
              <a:rPr lang="en-US" dirty="0" smtClean="0"/>
              <a:t>variable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Memory initialization is not performed by malloc() , whereas memory is initialized by calloc</a:t>
            </a:r>
            <a:r>
              <a:rPr lang="en-US" dirty="0" smtClean="0"/>
              <a:t>().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keyword </a:t>
            </a:r>
            <a:r>
              <a:rPr lang="en-US" dirty="0" smtClean="0"/>
              <a:t>public is </a:t>
            </a:r>
            <a:r>
              <a:rPr lang="en-US" dirty="0"/>
              <a:t>an access modifier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Class declarations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Access </a:t>
            </a:r>
            <a:r>
              <a:rPr lang="en-US" dirty="0" smtClean="0"/>
              <a:t>modifier</a:t>
            </a:r>
            <a:endParaRPr lang="en-US" dirty="0"/>
          </a:p>
          <a:p>
            <a:r>
              <a:rPr lang="en-US" dirty="0"/>
              <a:t>Keyword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Class name</a:t>
            </a:r>
            <a:endParaRPr lang="en-US" dirty="0"/>
          </a:p>
          <a:p>
            <a:r>
              <a:rPr lang="en-US" dirty="0"/>
              <a:t>Pair of left and right braces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HOW TO DECLARE 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4676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Class provides one or more </a:t>
            </a:r>
            <a:r>
              <a:rPr lang="en-US" dirty="0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Method represents task in a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Describes the mechanisms that actually perform its </a:t>
            </a:r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Hides from its user the complex tasks that it </a:t>
            </a:r>
            <a:r>
              <a:rPr lang="en-US" dirty="0" smtClean="0">
                <a:solidFill>
                  <a:schemeClr val="tx1"/>
                </a:solidFill>
              </a:rPr>
              <a:t>performs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Method call tells method to perform its task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Method declarations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Keyword </a:t>
            </a:r>
            <a:r>
              <a:rPr lang="en-US" dirty="0" smtClean="0"/>
              <a:t>public indicates </a:t>
            </a:r>
            <a:r>
              <a:rPr lang="en-US" dirty="0"/>
              <a:t>method is available to </a:t>
            </a:r>
            <a:r>
              <a:rPr lang="en-US" dirty="0" smtClean="0"/>
              <a:t>public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Keyword </a:t>
            </a:r>
            <a:r>
              <a:rPr lang="en-US" dirty="0" smtClean="0"/>
              <a:t>void indicates </a:t>
            </a:r>
            <a:r>
              <a:rPr lang="en-US" dirty="0"/>
              <a:t>no return </a:t>
            </a:r>
            <a:r>
              <a:rPr lang="en-US" dirty="0" smtClean="0"/>
              <a:t>type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Access modifier, return type, name of method and </a:t>
            </a:r>
            <a:r>
              <a:rPr lang="en-US" dirty="0" smtClean="0"/>
              <a:t>parentheses </a:t>
            </a:r>
            <a:r>
              <a:rPr lang="en-US" dirty="0"/>
              <a:t>comprise method header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Programming Error 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</a:t>
            </a:r>
            <a:r>
              <a:rPr lang="en-US" dirty="0"/>
              <a:t>more than one </a:t>
            </a:r>
            <a:r>
              <a:rPr lang="en-US" dirty="0" smtClean="0"/>
              <a:t>public class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same file is a compilation error.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public </a:t>
            </a:r>
            <a:r>
              <a:rPr lang="en-GB" dirty="0" smtClean="0"/>
              <a:t>class </a:t>
            </a:r>
            <a:r>
              <a:rPr lang="en-GB" dirty="0" err="1" smtClean="0"/>
              <a:t>GradeBook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// display a welcome message to the </a:t>
            </a:r>
            <a:r>
              <a:rPr lang="en-GB" dirty="0" err="1"/>
              <a:t>GradeBook</a:t>
            </a:r>
            <a:r>
              <a:rPr lang="en-GB" dirty="0"/>
              <a:t> user</a:t>
            </a:r>
          </a:p>
          <a:p>
            <a:pPr>
              <a:buNone/>
            </a:pPr>
            <a:r>
              <a:rPr lang="en-GB" dirty="0" smtClean="0"/>
              <a:t>public void </a:t>
            </a:r>
            <a:r>
              <a:rPr lang="en-GB" dirty="0" err="1" smtClean="0"/>
              <a:t>displayMessage</a:t>
            </a:r>
            <a:r>
              <a:rPr lang="en-GB" dirty="0"/>
              <a:t>() </a:t>
            </a:r>
          </a:p>
          <a:p>
            <a:r>
              <a:rPr lang="en-GB" dirty="0" err="1" smtClean="0"/>
              <a:t>System.out.println</a:t>
            </a:r>
            <a:r>
              <a:rPr lang="en-GB" dirty="0"/>
              <a:t>( </a:t>
            </a:r>
            <a:r>
              <a:rPr lang="en-GB" dirty="0" smtClean="0"/>
              <a:t>"</a:t>
            </a:r>
            <a:r>
              <a:rPr lang="en-GB" dirty="0"/>
              <a:t>Welcome to the Grade Book</a:t>
            </a:r>
            <a:r>
              <a:rPr lang="en-GB" dirty="0" smtClean="0"/>
              <a:t>!");  </a:t>
            </a:r>
            <a:endParaRPr lang="en-GB" dirty="0"/>
          </a:p>
          <a:p>
            <a:r>
              <a:rPr lang="en-GB" dirty="0"/>
              <a:t>} </a:t>
            </a:r>
          </a:p>
          <a:p>
            <a:r>
              <a:rPr lang="en-GB" dirty="0"/>
              <a:t>// end method </a:t>
            </a:r>
            <a:r>
              <a:rPr lang="en-GB" dirty="0" err="1"/>
              <a:t>displayMessage</a:t>
            </a:r>
            <a:endParaRPr lang="en-GB" dirty="0"/>
          </a:p>
          <a:p>
            <a:r>
              <a:rPr lang="en-GB" dirty="0" smtClean="0"/>
              <a:t>} </a:t>
            </a:r>
            <a:r>
              <a:rPr lang="en-GB" dirty="0"/>
              <a:t>// end class </a:t>
            </a:r>
            <a:r>
              <a:rPr lang="en-GB" dirty="0" err="1"/>
              <a:t>GradeBook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/>
              </a:rPr>
              <a:t>Java is extensible</a:t>
            </a:r>
          </a:p>
          <a:p>
            <a:pPr>
              <a:buNone/>
            </a:pPr>
            <a:endParaRPr lang="en-US" dirty="0" smtClean="0">
              <a:latin typeface="Arial"/>
            </a:endParaRPr>
          </a:p>
          <a:p>
            <a:r>
              <a:rPr lang="en-US" dirty="0" smtClean="0">
                <a:latin typeface="Times New Roman"/>
              </a:rPr>
              <a:t>Programmers can create new classes</a:t>
            </a:r>
          </a:p>
          <a:p>
            <a:pPr>
              <a:buNone/>
            </a:pPr>
            <a:endParaRPr lang="en-US" dirty="0" smtClean="0">
              <a:latin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</a:rPr>
              <a:t> </a:t>
            </a:r>
            <a:r>
              <a:rPr lang="en-US" dirty="0" smtClean="0">
                <a:latin typeface="Times New Roman"/>
              </a:rPr>
              <a:t>   Class instance creation expression</a:t>
            </a:r>
          </a:p>
          <a:p>
            <a:pPr>
              <a:buNone/>
            </a:pPr>
            <a:r>
              <a:rPr lang="en-US" dirty="0" smtClean="0">
                <a:latin typeface="Times New Roman"/>
              </a:rPr>
              <a:t> - Keyword </a:t>
            </a:r>
            <a:r>
              <a:rPr lang="en-US" dirty="0" smtClean="0">
                <a:latin typeface="Courier New"/>
              </a:rPr>
              <a:t>new</a:t>
            </a:r>
          </a:p>
          <a:p>
            <a:pPr>
              <a:buNone/>
            </a:pP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- </a:t>
            </a:r>
            <a:r>
              <a:rPr lang="en-US" dirty="0" smtClean="0">
                <a:latin typeface="Times New Roman"/>
              </a:rPr>
              <a:t>Then name of class to create and parentheses</a:t>
            </a:r>
          </a:p>
          <a:p>
            <a:r>
              <a:rPr lang="en-US" dirty="0" smtClean="0">
                <a:latin typeface="Times New Roman"/>
              </a:rPr>
              <a:t>Calling a method</a:t>
            </a:r>
            <a:endParaRPr lang="en-US" dirty="0" smtClean="0">
              <a:latin typeface="Arial"/>
            </a:endParaRPr>
          </a:p>
          <a:p>
            <a:pPr>
              <a:buNone/>
            </a:pPr>
            <a:r>
              <a:rPr lang="en-US" dirty="0" smtClean="0">
                <a:latin typeface="Times New Roman"/>
              </a:rPr>
              <a:t>- Object name, then dot separator (.)</a:t>
            </a:r>
          </a:p>
          <a:p>
            <a:pPr>
              <a:buNone/>
            </a:pPr>
            <a:r>
              <a:rPr lang="en-US" dirty="0" smtClean="0">
                <a:latin typeface="Times New Roman"/>
              </a:rPr>
              <a:t>- Then method name and parentheses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public class</a:t>
            </a:r>
          </a:p>
          <a:p>
            <a:r>
              <a:rPr lang="en-GB" dirty="0" err="1"/>
              <a:t>GradeBookTest</a:t>
            </a:r>
            <a:r>
              <a:rPr lang="en-GB" dirty="0"/>
              <a:t> </a:t>
            </a:r>
          </a:p>
          <a:p>
            <a:r>
              <a:rPr lang="en-GB" dirty="0" smtClean="0"/>
              <a:t>// </a:t>
            </a:r>
            <a:r>
              <a:rPr lang="en-GB" dirty="0"/>
              <a:t>main method begins program execution</a:t>
            </a:r>
          </a:p>
          <a:p>
            <a:endParaRPr lang="en-GB" dirty="0"/>
          </a:p>
          <a:p>
            <a:r>
              <a:rPr lang="en-GB" dirty="0"/>
              <a:t>public static void</a:t>
            </a:r>
          </a:p>
          <a:p>
            <a:r>
              <a:rPr lang="en-GB" dirty="0"/>
              <a:t>main( String </a:t>
            </a:r>
            <a:r>
              <a:rPr lang="en-GB" dirty="0" err="1"/>
              <a:t>args</a:t>
            </a:r>
            <a:r>
              <a:rPr lang="en-GB" dirty="0"/>
              <a:t>[] ) </a:t>
            </a:r>
          </a:p>
          <a:p>
            <a:r>
              <a:rPr lang="en-GB" dirty="0" smtClean="0"/>
              <a:t>// </a:t>
            </a:r>
            <a:r>
              <a:rPr lang="en-GB" dirty="0"/>
              <a:t>create a </a:t>
            </a:r>
            <a:r>
              <a:rPr lang="en-GB" dirty="0" err="1"/>
              <a:t>GradeBook</a:t>
            </a:r>
            <a:r>
              <a:rPr lang="en-GB" dirty="0"/>
              <a:t> object and assign it to </a:t>
            </a:r>
            <a:r>
              <a:rPr lang="en-GB" dirty="0" err="1"/>
              <a:t>myGradeBook</a:t>
            </a:r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 err="1"/>
              <a:t>GradeBook</a:t>
            </a:r>
            <a:r>
              <a:rPr lang="en-GB" dirty="0"/>
              <a:t> </a:t>
            </a:r>
            <a:r>
              <a:rPr lang="en-GB" dirty="0" err="1"/>
              <a:t>myGradeBook</a:t>
            </a:r>
            <a:r>
              <a:rPr lang="en-GB" dirty="0"/>
              <a:t> = </a:t>
            </a:r>
            <a:r>
              <a:rPr lang="en-GB" dirty="0" smtClean="0"/>
              <a:t>new </a:t>
            </a:r>
            <a:r>
              <a:rPr lang="en-GB" dirty="0" err="1"/>
              <a:t>GradeBook</a:t>
            </a:r>
            <a:r>
              <a:rPr lang="en-GB" dirty="0"/>
              <a:t>(); </a:t>
            </a:r>
          </a:p>
          <a:p>
            <a:r>
              <a:rPr lang="en-GB" dirty="0" smtClean="0"/>
              <a:t>// </a:t>
            </a:r>
            <a:r>
              <a:rPr lang="en-GB" dirty="0"/>
              <a:t>call </a:t>
            </a:r>
            <a:r>
              <a:rPr lang="en-GB" dirty="0" err="1"/>
              <a:t>myGradeBook's</a:t>
            </a:r>
            <a:r>
              <a:rPr lang="en-GB" dirty="0"/>
              <a:t> </a:t>
            </a:r>
            <a:r>
              <a:rPr lang="en-GB" dirty="0" err="1"/>
              <a:t>displayMessage</a:t>
            </a:r>
            <a:r>
              <a:rPr lang="en-GB" dirty="0"/>
              <a:t> method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 err="1"/>
              <a:t>myGradeBook.displayMessage</a:t>
            </a:r>
            <a:r>
              <a:rPr lang="en-GB" dirty="0"/>
              <a:t>(); </a:t>
            </a:r>
          </a:p>
          <a:p>
            <a:r>
              <a:rPr lang="en-GB" dirty="0"/>
              <a:t>} // end main</a:t>
            </a:r>
          </a:p>
          <a:p>
            <a:r>
              <a:rPr lang="en-GB" dirty="0" smtClean="0"/>
              <a:t>} </a:t>
            </a:r>
            <a:r>
              <a:rPr lang="en-GB" dirty="0"/>
              <a:t>// end class </a:t>
            </a:r>
            <a:r>
              <a:rPr lang="en-GB" dirty="0" err="1"/>
              <a:t>GradeBookTest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-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can be defined as the process where one class acquires the properties </a:t>
            </a:r>
          </a:p>
          <a:p>
            <a:pPr>
              <a:buNone/>
            </a:pPr>
            <a:r>
              <a:rPr lang="en-US" dirty="0" smtClean="0"/>
              <a:t>Methods of </a:t>
            </a:r>
            <a:r>
              <a:rPr lang="en-US" dirty="0"/>
              <a:t>another. With the use of </a:t>
            </a:r>
            <a:r>
              <a:rPr lang="en-US" dirty="0" smtClean="0"/>
              <a:t>inheritance the </a:t>
            </a:r>
            <a:r>
              <a:rPr lang="en-US" dirty="0"/>
              <a:t>information is made manageable in a </a:t>
            </a:r>
            <a:r>
              <a:rPr lang="en-US" dirty="0" smtClean="0"/>
              <a:t>hierarchical order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664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Classes </vt:lpstr>
      <vt:lpstr>Slide 2</vt:lpstr>
      <vt:lpstr>HOW TO DECLARE CLASS</vt:lpstr>
      <vt:lpstr>Method declarations </vt:lpstr>
      <vt:lpstr>Common Programming Error  </vt:lpstr>
      <vt:lpstr>example</vt:lpstr>
      <vt:lpstr>Slide 7</vt:lpstr>
      <vt:lpstr>Slide 8</vt:lpstr>
      <vt:lpstr>JAVA - INHERITANCE</vt:lpstr>
      <vt:lpstr>extends Keyword </vt:lpstr>
      <vt:lpstr>Program to show  how do declare super and sub class</vt:lpstr>
      <vt:lpstr>Dynamic memory allocation</vt:lpstr>
      <vt:lpstr>Example of dynamic memory allocation</vt:lpstr>
      <vt:lpstr>Slide 14</vt:lpstr>
      <vt:lpstr> difference between malloc() and calloc() function.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Hassan</dc:creator>
  <cp:lastModifiedBy>Hassan</cp:lastModifiedBy>
  <cp:revision>34</cp:revision>
  <dcterms:created xsi:type="dcterms:W3CDTF">2018-04-30T10:01:48Z</dcterms:created>
  <dcterms:modified xsi:type="dcterms:W3CDTF">2018-05-02T09:29:43Z</dcterms:modified>
</cp:coreProperties>
</file>