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62" r:id="rId12"/>
    <p:sldId id="1211" r:id="rId13"/>
    <p:sldId id="1212" r:id="rId14"/>
    <p:sldId id="1213" r:id="rId15"/>
    <p:sldId id="1277" r:id="rId16"/>
    <p:sldId id="1249" r:id="rId17"/>
    <p:sldId id="1250" r:id="rId18"/>
    <p:sldId id="1253" r:id="rId19"/>
    <p:sldId id="1254" r:id="rId20"/>
    <p:sldId id="1263" r:id="rId21"/>
    <p:sldId id="1264" r:id="rId22"/>
    <p:sldId id="1274" r:id="rId23"/>
    <p:sldId id="1255" r:id="rId24"/>
    <p:sldId id="1218" r:id="rId25"/>
    <p:sldId id="1279" r:id="rId26"/>
    <p:sldId id="1280" r:id="rId27"/>
    <p:sldId id="1281" r:id="rId28"/>
    <p:sldId id="1282" r:id="rId29"/>
    <p:sldId id="1283" r:id="rId30"/>
    <p:sldId id="1284" r:id="rId31"/>
    <p:sldId id="1285" r:id="rId32"/>
    <p:sldId id="1286" r:id="rId33"/>
    <p:sldId id="1287" r:id="rId34"/>
    <p:sldId id="1289" r:id="rId35"/>
    <p:sldId id="1288" r:id="rId36"/>
    <p:sldId id="1290" r:id="rId37"/>
    <p:sldId id="1291" r:id="rId38"/>
    <p:sldId id="1278" r:id="rId39"/>
    <p:sldId id="1265" r:id="rId40"/>
    <p:sldId id="1266" r:id="rId41"/>
    <p:sldId id="1267" r:id="rId42"/>
    <p:sldId id="1268" r:id="rId43"/>
    <p:sldId id="1269" r:id="rId44"/>
    <p:sldId id="1270" r:id="rId45"/>
    <p:sldId id="1261" r:id="rId46"/>
    <p:sldId id="1220" r:id="rId47"/>
    <p:sldId id="1271" r:id="rId48"/>
    <p:sldId id="1272" r:id="rId49"/>
    <p:sldId id="1273" r:id="rId50"/>
    <p:sldId id="1221" r:id="rId51"/>
    <p:sldId id="1238" r:id="rId52"/>
    <p:sldId id="1239" r:id="rId53"/>
    <p:sldId id="1226" r:id="rId54"/>
    <p:sldId id="1227" r:id="rId55"/>
    <p:sldId id="1228" r:id="rId56"/>
    <p:sldId id="1229" r:id="rId57"/>
    <p:sldId id="1230" r:id="rId58"/>
    <p:sldId id="1231" r:id="rId59"/>
    <p:sldId id="1232" r:id="rId60"/>
    <p:sldId id="1233" r:id="rId61"/>
    <p:sldId id="1275" r:id="rId62"/>
    <p:sldId id="1246" r:id="rId63"/>
    <p:sldId id="1235" r:id="rId64"/>
    <p:sldId id="1236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7" autoAdjust="0"/>
    <p:restoredTop sz="94649" autoAdjust="0"/>
  </p:normalViewPr>
  <p:slideViewPr>
    <p:cSldViewPr snapToObjects="1">
      <p:cViewPr>
        <p:scale>
          <a:sx n="147" d="100"/>
          <a:sy n="147" d="100"/>
        </p:scale>
        <p:origin x="56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tags" Target="tags/tag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3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/>
                <a:gridCol w="25908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91001" y="3957638"/>
            <a:ext cx="4724400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lvl="1"/>
            <a:r>
              <a:rPr lang="en-US" dirty="0" smtClean="0"/>
              <a:t>Multiple CPUs on single chip</a:t>
            </a:r>
          </a:p>
          <a:p>
            <a:pPr lvl="1"/>
            <a:r>
              <a:rPr lang="en-US" dirty="0" smtClean="0"/>
              <a:t>Share main memory (and some of the caches)</a:t>
            </a:r>
          </a:p>
          <a:p>
            <a:pPr lvl="1"/>
            <a:r>
              <a:rPr lang="en-US" dirty="0" smtClean="0"/>
              <a:t>Each can execute a separate process</a:t>
            </a:r>
          </a:p>
          <a:p>
            <a:pPr lvl="2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 Without Interrupts</a:t>
            </a:r>
            <a:endParaRPr lang="he-IL" altLang="x-non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43050"/>
            <a:ext cx="62198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Elbow Connector 9"/>
          <p:cNvCxnSpPr>
            <a:cxnSpLocks noChangeShapeType="1"/>
          </p:cNvCxnSpPr>
          <p:nvPr/>
        </p:nvCxnSpPr>
        <p:spPr bwMode="auto">
          <a:xfrm flipV="1">
            <a:off x="2971800" y="2057400"/>
            <a:ext cx="838200" cy="228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12"/>
          <p:cNvCxnSpPr>
            <a:cxnSpLocks noChangeShapeType="1"/>
          </p:cNvCxnSpPr>
          <p:nvPr/>
        </p:nvCxnSpPr>
        <p:spPr bwMode="auto">
          <a:xfrm flipV="1">
            <a:off x="5257800" y="2057400"/>
            <a:ext cx="762000" cy="457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81000" y="4191000"/>
            <a:ext cx="7772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x-none" sz="1600"/>
              <a:t>Not Dynamic</a:t>
            </a:r>
          </a:p>
          <a:p>
            <a:pPr algn="l" eaLnBrk="1" hangingPunct="1">
              <a:buFont typeface="Arial" charset="0"/>
              <a:buChar char="•"/>
            </a:pPr>
            <a:endParaRPr lang="en-US" altLang="x-none" sz="1600"/>
          </a:p>
          <a:p>
            <a:pPr algn="l" eaLnBrk="1" hangingPunct="1">
              <a:buFont typeface="Arial" charset="0"/>
              <a:buChar char="•"/>
            </a:pPr>
            <a:r>
              <a:rPr lang="en-US" altLang="x-none" sz="1600"/>
              <a:t>Complicates programming</a:t>
            </a:r>
          </a:p>
          <a:p>
            <a:pPr algn="l" eaLnBrk="1" hangingPunct="1">
              <a:buFont typeface="Arial" charset="0"/>
              <a:buChar char="•"/>
            </a:pPr>
            <a:endParaRPr lang="en-US" altLang="x-none" sz="1600"/>
          </a:p>
          <a:p>
            <a:pPr algn="l" eaLnBrk="1" hangingPunct="1">
              <a:buFont typeface="Arial" charset="0"/>
              <a:buChar char="•"/>
            </a:pPr>
            <a:r>
              <a:rPr lang="en-US" altLang="x-none" sz="1600"/>
              <a:t>Relays on programs good will to switch context (starvation, fairness)</a:t>
            </a:r>
            <a:endParaRPr lang="he-IL" altLang="x-none" sz="1600"/>
          </a:p>
        </p:txBody>
      </p:sp>
    </p:spTree>
    <p:extLst>
      <p:ext uri="{BB962C8B-B14F-4D97-AF65-F5344CB8AC3E}">
        <p14:creationId xmlns:p14="http://schemas.microsoft.com/office/powerpoint/2010/main" val="204239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276701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rfi - return from interrupt</a:t>
            </a:r>
            <a:endParaRPr lang="he-IL" altLang="x-none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2428875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1524000" y="2743200"/>
            <a:ext cx="42672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57600" y="2362200"/>
            <a:ext cx="1905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rgbClr val="00B0F0"/>
                </a:solidFill>
              </a:rPr>
              <a:t>SSR0</a:t>
            </a:r>
            <a:r>
              <a:rPr lang="en-US" altLang="x-none"/>
              <a:t> = 0x108</a:t>
            </a:r>
            <a:endParaRPr lang="he-IL" altLang="x-none"/>
          </a:p>
        </p:txBody>
      </p:sp>
      <p:cxnSp>
        <p:nvCxnSpPr>
          <p:cNvPr id="14" name="Elbow Connector 13"/>
          <p:cNvCxnSpPr>
            <a:cxnSpLocks noChangeShapeType="1"/>
          </p:cNvCxnSpPr>
          <p:nvPr/>
        </p:nvCxnSpPr>
        <p:spPr bwMode="auto">
          <a:xfrm rot="10800000">
            <a:off x="3505200" y="2895600"/>
            <a:ext cx="2286000" cy="1371600"/>
          </a:xfrm>
          <a:prstGeom prst="bentConnector3">
            <a:avLst>
              <a:gd name="adj1" fmla="val 8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518160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800"/>
              <a:t>Using  </a:t>
            </a:r>
            <a:r>
              <a:rPr lang="en-US" altLang="x-none" sz="1800" i="1">
                <a:solidFill>
                  <a:srgbClr val="00B0F0"/>
                </a:solidFill>
              </a:rPr>
              <a:t>mtsrr0</a:t>
            </a:r>
            <a:r>
              <a:rPr lang="en-US" altLang="x-none" sz="1800" i="1"/>
              <a:t>  </a:t>
            </a:r>
            <a:r>
              <a:rPr lang="en-US" altLang="x-none" sz="1800"/>
              <a:t>we can change the return address for </a:t>
            </a:r>
            <a:r>
              <a:rPr lang="en-US" altLang="x-none" sz="1800" i="1">
                <a:solidFill>
                  <a:srgbClr val="00B0F0"/>
                </a:solidFill>
              </a:rPr>
              <a:t>rfi</a:t>
            </a:r>
            <a:r>
              <a:rPr lang="en-US" altLang="x-none" sz="1800">
                <a:solidFill>
                  <a:srgbClr val="00B0F0"/>
                </a:solidFill>
              </a:rPr>
              <a:t> </a:t>
            </a:r>
            <a:endParaRPr lang="he-IL" altLang="x-none" sz="180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62400" y="3962400"/>
            <a:ext cx="17526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rgbClr val="00B0F0"/>
                </a:solidFill>
              </a:rPr>
              <a:t>Branch SSR0</a:t>
            </a:r>
            <a:endParaRPr lang="he-IL" altLang="x-none"/>
          </a:p>
        </p:txBody>
      </p:sp>
    </p:spTree>
    <p:extLst>
      <p:ext uri="{BB962C8B-B14F-4D97-AF65-F5344CB8AC3E}">
        <p14:creationId xmlns:p14="http://schemas.microsoft.com/office/powerpoint/2010/main" val="112225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sp>
        <p:nvSpPr>
          <p:cNvPr id="4" name="Rectangle 3"/>
          <p:cNvSpPr/>
          <p:nvPr/>
        </p:nvSpPr>
        <p:spPr>
          <a:xfrm>
            <a:off x="514350" y="2738434"/>
            <a:ext cx="857256" cy="35719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Kernel</a:t>
            </a:r>
            <a:endParaRPr lang="he-IL" sz="1200" dirty="0"/>
          </a:p>
        </p:txBody>
      </p:sp>
      <p:sp>
        <p:nvSpPr>
          <p:cNvPr id="5" name="Rectangle 4"/>
          <p:cNvSpPr/>
          <p:nvPr/>
        </p:nvSpPr>
        <p:spPr>
          <a:xfrm>
            <a:off x="1371606" y="2738434"/>
            <a:ext cx="1143008" cy="357190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Process A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8150" y="3467100"/>
            <a:ext cx="8286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defRPr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/>
              <a:t>Time Line</a:t>
            </a:r>
            <a:endParaRPr lang="he-IL" altLang="x-none"/>
          </a:p>
        </p:txBody>
      </p:sp>
      <p:sp>
        <p:nvSpPr>
          <p:cNvPr id="7" name="Rectangle 6"/>
          <p:cNvSpPr/>
          <p:nvPr/>
        </p:nvSpPr>
        <p:spPr>
          <a:xfrm>
            <a:off x="2514614" y="2738434"/>
            <a:ext cx="857256" cy="35719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Kernel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371870" y="2738434"/>
            <a:ext cx="1143008" cy="3571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Process B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4514878" y="2738434"/>
            <a:ext cx="857256" cy="35719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Kernel</a:t>
            </a:r>
            <a:endParaRPr lang="he-IL" sz="1200" dirty="0"/>
          </a:p>
        </p:txBody>
      </p:sp>
      <p:sp>
        <p:nvSpPr>
          <p:cNvPr id="10" name="Rectangle 9"/>
          <p:cNvSpPr/>
          <p:nvPr/>
        </p:nvSpPr>
        <p:spPr>
          <a:xfrm>
            <a:off x="5372134" y="2738434"/>
            <a:ext cx="1143008" cy="357190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Process A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5142" y="2738434"/>
            <a:ext cx="857256" cy="35719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Kernel</a:t>
            </a:r>
            <a:endParaRPr lang="he-IL" sz="1200" dirty="0"/>
          </a:p>
        </p:txBody>
      </p:sp>
      <p:sp>
        <p:nvSpPr>
          <p:cNvPr id="12" name="Rectangle 11"/>
          <p:cNvSpPr/>
          <p:nvPr/>
        </p:nvSpPr>
        <p:spPr>
          <a:xfrm>
            <a:off x="7372398" y="2738434"/>
            <a:ext cx="1143008" cy="3571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Process B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0800000">
            <a:off x="514350" y="3238500"/>
            <a:ext cx="8358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8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86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219200" y="231457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277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219200" y="231457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676400" y="2716213"/>
            <a:ext cx="1371600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208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143250"/>
            <a:ext cx="15049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219200" y="231457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676400" y="2716213"/>
            <a:ext cx="1371600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4029075" y="3619500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6649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143250"/>
            <a:ext cx="15049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219200" y="231457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676400" y="2716213"/>
            <a:ext cx="1371600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4029075" y="3619500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4419600" y="4038600"/>
            <a:ext cx="16002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019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143250"/>
            <a:ext cx="15049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Context Switching</a:t>
            </a:r>
            <a:endParaRPr lang="he-IL" altLang="x-none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219200" y="231457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676400" y="2716213"/>
            <a:ext cx="1371600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4029075" y="3619500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158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4419600" y="4038600"/>
            <a:ext cx="16002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076700"/>
            <a:ext cx="13366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7010400" y="4924425"/>
            <a:ext cx="500063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220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 dirty="0"/>
              <a:t>Process context:</a:t>
            </a:r>
          </a:p>
          <a:p>
            <a:pPr lvl="1"/>
            <a:r>
              <a:rPr lang="en-US" altLang="x-none" sz="1800" dirty="0"/>
              <a:t>User level context</a:t>
            </a:r>
          </a:p>
          <a:p>
            <a:pPr lvl="2"/>
            <a:r>
              <a:rPr lang="en-US" altLang="x-none" sz="1800" dirty="0"/>
              <a:t>Code, data, stack, heap</a:t>
            </a:r>
          </a:p>
          <a:p>
            <a:pPr lvl="1"/>
            <a:r>
              <a:rPr lang="en-US" altLang="x-none" sz="1800" dirty="0"/>
              <a:t>Register context (R0, R1,…, PC, stack pointer, PSW, </a:t>
            </a:r>
            <a:r>
              <a:rPr lang="en-US" altLang="x-none" sz="1800" dirty="0" err="1"/>
              <a:t>etc</a:t>
            </a:r>
            <a:r>
              <a:rPr lang="en-US" altLang="x-none" sz="1800" dirty="0"/>
              <a:t>).</a:t>
            </a:r>
          </a:p>
          <a:p>
            <a:pPr lvl="1"/>
            <a:r>
              <a:rPr lang="en-US" altLang="x-none" sz="1800" dirty="0"/>
              <a:t>What else?</a:t>
            </a:r>
          </a:p>
          <a:p>
            <a:pPr lvl="2"/>
            <a:r>
              <a:rPr lang="en-US" altLang="x-none" sz="1800" dirty="0"/>
              <a:t>OS resources. </a:t>
            </a:r>
            <a:r>
              <a:rPr lang="en-US" altLang="x-none" sz="1800" dirty="0" err="1"/>
              <a:t>E.g</a:t>
            </a:r>
            <a:r>
              <a:rPr lang="en-US" altLang="x-none" sz="1800" dirty="0"/>
              <a:t> open files, signal related data structures, etc. </a:t>
            </a:r>
          </a:p>
          <a:p>
            <a:pPr>
              <a:lnSpc>
                <a:spcPct val="90000"/>
              </a:lnSpc>
            </a:pPr>
            <a:r>
              <a:rPr lang="en-US" altLang="x-none" sz="2000" dirty="0"/>
              <a:t>Where is the process context stored?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/>
              <a:t>User level context  is in memory.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/>
              <a:t>Other context information is stored in a data structure called </a:t>
            </a:r>
            <a:r>
              <a:rPr lang="en-US" altLang="x-none" sz="1800" dirty="0">
                <a:solidFill>
                  <a:srgbClr val="CC3300"/>
                </a:solidFill>
              </a:rPr>
              <a:t>process control block.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/>
              <a:t>The OS has a </a:t>
            </a:r>
            <a:r>
              <a:rPr lang="en-US" altLang="x-none" sz="1800" dirty="0">
                <a:solidFill>
                  <a:srgbClr val="CC3300"/>
                </a:solidFill>
              </a:rPr>
              <a:t>process control block table</a:t>
            </a:r>
            <a:r>
              <a:rPr lang="en-US" altLang="x-none" sz="1800" dirty="0"/>
              <a:t>. For each process, there is one entry in the table.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/>
              <a:t>Process control block also contains other information that the OS needs to manage the processes.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/>
              <a:t>Process status (running, waiting, </a:t>
            </a:r>
            <a:r>
              <a:rPr lang="en-US" altLang="x-none" sz="1600" dirty="0" err="1"/>
              <a:t>etc</a:t>
            </a:r>
            <a:r>
              <a:rPr lang="en-US" altLang="x-none" sz="16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/>
              <a:t>Process priority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/>
              <a:t>……</a:t>
            </a:r>
          </a:p>
          <a:p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67" y="533400"/>
            <a:ext cx="2772933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42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64" y="1362075"/>
            <a:ext cx="5715000" cy="48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03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();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 smtClean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>
                <a:latin typeface="Calibri"/>
                <a:cs typeface="Calibri"/>
              </a:rPr>
              <a:t> is the same in both parent and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267200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1600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&amp;</a:t>
            </a:r>
            <a:r>
              <a:rPr lang="en-US" sz="2000" dirty="0">
                <a:latin typeface="Courier New" pitchFamily="49" charset="0"/>
              </a:rPr>
              <a:t>status,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[n-1]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27432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[2]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27432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/bin/</a:t>
            </a:r>
            <a:r>
              <a:rPr lang="en-US" sz="1800" b="0" dirty="0" err="1" smtClean="0">
                <a:latin typeface="Courier New"/>
                <a:cs typeface="Courier New"/>
              </a:rPr>
              <a:t>ls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-</a:t>
            </a:r>
            <a:r>
              <a:rPr lang="en-US" sz="1800" b="0" dirty="0" err="1" smtClean="0">
                <a:latin typeface="Courier New"/>
                <a:cs typeface="Courier New"/>
              </a:rPr>
              <a:t>lt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/include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USER=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PWD=/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3340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334000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334000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>
            <a:off x="4800600" y="4413766"/>
            <a:ext cx="762000" cy="50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 flipV="1">
            <a:off x="4800600" y="3808740"/>
            <a:ext cx="762000" cy="12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Menlo-Regular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</a:t>
            </a:r>
            <a:r>
              <a:rPr lang="en-US" sz="2000" dirty="0" smtClean="0">
                <a:latin typeface="Calibri"/>
                <a:cs typeface="Calibri"/>
              </a:rPr>
              <a:t>xecutes</a:t>
            </a:r>
            <a:r>
              <a:rPr lang="en-US" sz="2000" dirty="0" smtClean="0">
                <a:latin typeface="Courier New" pitchFamily="49" charset="0"/>
              </a:rPr>
              <a:t> “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 smtClean="0">
                <a:latin typeface="Courier New" pitchFamily="49" charset="0"/>
              </a:rPr>
              <a:t>”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 ==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15816</TotalTime>
  <Words>3623</Words>
  <Application>Microsoft Macintosh PowerPoint</Application>
  <PresentationFormat>On-screen Show (4:3)</PresentationFormat>
  <Paragraphs>1035</Paragraphs>
  <Slides>64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 Narrow</vt:lpstr>
      <vt:lpstr>Calibri</vt:lpstr>
      <vt:lpstr>Courier</vt:lpstr>
      <vt:lpstr>Courier New</vt:lpstr>
      <vt:lpstr>Helvetica</vt:lpstr>
      <vt:lpstr>Menlo-Regular</vt:lpstr>
      <vt:lpstr>ＭＳ Ｐゴシック</vt:lpstr>
      <vt:lpstr>msgothic</vt:lpstr>
      <vt:lpstr>Times New Roman</vt:lpstr>
      <vt:lpstr>Wingdings</vt:lpstr>
      <vt:lpstr>Wingdings 2</vt:lpstr>
      <vt:lpstr>Arial</vt:lpstr>
      <vt:lpstr>template2007</vt:lpstr>
      <vt:lpstr>Exceptional Control Flow:  Exceptions and Processes  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System Calls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Context Switching</vt:lpstr>
      <vt:lpstr>Context Switching Without Interrupts</vt:lpstr>
      <vt:lpstr>rfi - return from interrupt</vt:lpstr>
      <vt:lpstr>Context Switching</vt:lpstr>
      <vt:lpstr>Context Switching</vt:lpstr>
      <vt:lpstr>Context Switching</vt:lpstr>
      <vt:lpstr>Context Switching</vt:lpstr>
      <vt:lpstr>Context Switching</vt:lpstr>
      <vt:lpstr>Context Switching</vt:lpstr>
      <vt:lpstr>Context Switching</vt:lpstr>
      <vt:lpstr>Context</vt:lpstr>
      <vt:lpstr>Context Switch</vt:lpstr>
      <vt:lpstr>Concurrent Processes</vt:lpstr>
      <vt:lpstr>User View of Concurrent Processes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Quinn Snell</cp:lastModifiedBy>
  <cp:revision>632</cp:revision>
  <cp:lastPrinted>1999-09-20T15:19:18Z</cp:lastPrinted>
  <dcterms:created xsi:type="dcterms:W3CDTF">2011-10-11T15:51:12Z</dcterms:created>
  <dcterms:modified xsi:type="dcterms:W3CDTF">2017-09-12T15:21:26Z</dcterms:modified>
</cp:coreProperties>
</file>