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Limelight" panose="020B0604020202020204" charset="0"/>
      <p:regular r:id="rId35"/>
    </p:embeddedFont>
    <p:embeddedFont>
      <p:font typeface="Quattrocento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l7MIWJKCw/sSLYCstf2ABlBnq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QuickStarter has created an outline to help you get started on your presentation. Some slides include information here in the notes to provide additional topics for you to research.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talking about: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Europe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United States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Japan</a:t>
            </a:r>
            <a:endParaRPr/>
          </a:p>
        </p:txBody>
      </p:sp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talking about: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Fair housing implications and discrimination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Housing affordability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Negative guest experiences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Bait-and-switch scams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Delisting of West Bank settlements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Lawsuits</a:t>
            </a:r>
            <a:endParaRPr/>
          </a:p>
        </p:txBody>
      </p:sp>
      <p:sp>
        <p:nvSpPr>
          <p:cNvPr id="207" name="Google Shape;20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talking about: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Cancellations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Deposits</a:t>
            </a:r>
            <a:endParaRPr/>
          </a:p>
        </p:txBody>
      </p:sp>
      <p:sp>
        <p:nvSpPr>
          <p:cNvPr id="213" name="Google Shape;2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talking about: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Funding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Acquisitions</a:t>
            </a:r>
            <a:endParaRPr/>
          </a:p>
        </p:txBody>
      </p:sp>
      <p:sp>
        <p:nvSpPr>
          <p:cNvPr id="143" name="Google Shape;14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talking about: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Cancellations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Deposits</a:t>
            </a:r>
            <a:endParaRPr/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3600"/>
              <a:buFont typeface="Quattrocento Sans"/>
              <a:buNone/>
              <a:defRPr sz="36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838200" y="16259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1"/>
          <p:cNvCxnSpPr/>
          <p:nvPr/>
        </p:nvCxnSpPr>
        <p:spPr>
          <a:xfrm>
            <a:off x="952500" y="1284718"/>
            <a:ext cx="1036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irb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nder.githubusercontent.com/view/ipynb?commit=eefbb20d417efeac473ff4afe14ea23993bb87a2&amp;enc_url=68747470733a2f2f7261772e67697468756275736572636f6e74656e742e636f6d2f6a6d616e6a6f3132332f45544c50726f6a6563742f656566626232306434313765666561633437336666346166653134656132333939336262383761322f43616d6272696467655f416972626e622e6970796e62&amp;nwo=jmanjo123%2FETLProject&amp;path=Cambridge_Airbnb.ipynb&amp;repository_id=236868246&amp;repository_type=Repository#Querie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render.githubusercontent.com/view/ipynb?commit=eefbb20d417efeac473ff4afe14ea23993bb87a2&amp;enc_url=68747470733a2f2f7261772e67697468756275736572636f6e74656e742e636f6d2f6a6d616e6a6f3132332f45544c50726f6a6563742f656566626232306434313765666561633437336666346166653134656132333939336262383761322f43616d6272696467655f416972626e622e6970796e62&amp;nwo=jmanjo123%2FETLProject&amp;path=Cambridge_Airbnb.ipynb&amp;repository_id=236868246&amp;repository_type=Repository#Database-Proce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nder.githubusercontent.com/view/ipynb?commit=eefbb20d417efeac473ff4afe14ea23993bb87a2&amp;enc_url=68747470733a2f2f7261772e67697468756275736572636f6e74656e742e636f6d2f6a6d616e6a6f3132332f45544c50726f6a6563742f656566626232306434313765666561633437336666346166653134656132333939336262383761322f43616d6272696467655f416972626e622e6970796e62&amp;nwo=jmanjo123%2FETLProject&amp;path=Cambridge_Airbnb.ipynb&amp;repository_id=236868246&amp;repository_type=Repository#New-Data-With-Selected-Columns" TargetMode="External"/><Relationship Id="rId5" Type="http://schemas.openxmlformats.org/officeDocument/2006/relationships/hyperlink" Target="https://render.githubusercontent.com/view/ipynb?commit=eefbb20d417efeac473ff4afe14ea23993bb87a2&amp;enc_url=68747470733a2f2f7261772e67697468756275736572636f6e74656e742e636f6d2f6a6d616e6a6f3132332f45544c50726f6a6563742f656566626232306434313765666561633437336666346166653134656132333939336262383761322f43616d6272696467655f416972626e622e6970796e62&amp;nwo=jmanjo123%2FETLProject&amp;path=Cambridge_Airbnb.ipynb&amp;repository_id=236868246&amp;repository_type=Repository#Data-Exploration" TargetMode="External"/><Relationship Id="rId4" Type="http://schemas.openxmlformats.org/officeDocument/2006/relationships/hyperlink" Target="https://render.githubusercontent.com/view/ipynb?commit=eefbb20d417efeac473ff4afe14ea23993bb87a2&amp;enc_url=68747470733a2f2f7261772e67697468756275736572636f6e74656e742e636f6d2f6a6d616e6a6f3132332f45544c50726f6a6563742f656566626232306434313765666561633437336666346166653134656132333939336262383761322f43616d6272696467655f416972626e622e6970796e62&amp;nwo=jmanjo123%2FETLProject&amp;path=Cambridge_Airbnb.ipynb&amp;repository_id=236868246&amp;repository_type=Repository#Store-CSV-into-DataFra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36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Here's your outline to get started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D24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facts about your topic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850250" y="1876798"/>
            <a:ext cx="5028036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Airbnb, Inc. is an online marketplace for arranging or offering lodging, primarily homestays, or tourism experiences. The company does not own any of the real estate listings, nor does it host events; it acts as a broker, receiving commissions from each booking. The company is based in San Francisco, California, United States.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6211660" y="1876798"/>
            <a:ext cx="5237389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D24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Founded: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2008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D24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Revenue: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$2.60 Billion USD (2017)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D24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Headquarters: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San Francisco, CA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D24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CEO: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Chesky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D24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Founders: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Chesky, Joe Gebbia, Nathan Blecharczyk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838199" y="6229028"/>
            <a:ext cx="57791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en.wikipedia.org</a:t>
            </a:r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Text under </a:t>
            </a:r>
            <a:r>
              <a:rPr lang="en-US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CC-BY-SA license</a:t>
            </a:r>
            <a:endParaRPr/>
          </a:p>
        </p:txBody>
      </p:sp>
      <p:grpSp>
        <p:nvGrpSpPr>
          <p:cNvPr id="107" name="Google Shape;107;p1"/>
          <p:cNvGrpSpPr/>
          <p:nvPr/>
        </p:nvGrpSpPr>
        <p:grpSpPr>
          <a:xfrm>
            <a:off x="6211661" y="6042093"/>
            <a:ext cx="5138199" cy="781096"/>
            <a:chOff x="6211661" y="6042093"/>
            <a:chExt cx="5138199" cy="781096"/>
          </a:xfrm>
        </p:grpSpPr>
        <p:sp>
          <p:nvSpPr>
            <p:cNvPr id="108" name="Google Shape;108;p1"/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D247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See more: </a:t>
              </a:r>
              <a:r>
                <a:rPr lang="en-US" sz="1200" b="0" i="0" u="none" strike="noStrike" cap="non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 the Notes below for more information.</a:t>
              </a:r>
              <a:endParaRPr/>
            </a:p>
          </p:txBody>
        </p:sp>
        <p:pic>
          <p:nvPicPr>
            <p:cNvPr id="110" name="Google Shape;110;p1" descr="Curved arrow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1" descr="Notes button in status ba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68176" y="5968740"/>
            <a:ext cx="2381132" cy="79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l="8235" t="20008" r="8213" b="52759"/>
          <a:stretch/>
        </p:blipFill>
        <p:spPr>
          <a:xfrm rot="10800000" flipH="1">
            <a:off x="2" y="0"/>
            <a:ext cx="12191999" cy="2235323"/>
          </a:xfrm>
          <a:custGeom>
            <a:avLst/>
            <a:gdLst/>
            <a:ahLst/>
            <a:cxnLst/>
            <a:rect l="l" t="t" r="r" b="b"/>
            <a:pathLst>
              <a:path w="12191999" h="2235323" extrusionOk="0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endParaRPr sz="6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l="8235" t="-1" r="8213" b="80325"/>
          <a:stretch/>
        </p:blipFill>
        <p:spPr>
          <a:xfrm rot="10800000" flipH="1">
            <a:off x="0" y="4586080"/>
            <a:ext cx="12191999" cy="1614974"/>
          </a:xfrm>
          <a:custGeom>
            <a:avLst/>
            <a:gdLst/>
            <a:ahLst/>
            <a:cxnLst/>
            <a:rect l="l" t="t" r="r" b="b"/>
            <a:pathLst>
              <a:path w="12191999" h="1614974" extrusionOk="0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3" name="Google Shape;203;p10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5888"/>
            <a:ext cx="12192000" cy="67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99" r="1" b="12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3043403" y="232744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lang="en-US" sz="6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</a:t>
            </a:r>
            <a:br>
              <a:rPr lang="en-US" sz="6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6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1" y="2859494"/>
            <a:ext cx="3459480" cy="113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6176" y="1027906"/>
            <a:ext cx="4123544" cy="480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6621" y="1385412"/>
            <a:ext cx="4019126" cy="390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l="9002" t="45715" r="30135" b="9820"/>
          <a:stretch/>
        </p:blipFill>
        <p:spPr>
          <a:xfrm rot="5400000">
            <a:off x="3752077" y="2019878"/>
            <a:ext cx="6858000" cy="2818244"/>
          </a:xfrm>
          <a:custGeom>
            <a:avLst/>
            <a:gdLst/>
            <a:ahLst/>
            <a:cxnLst/>
            <a:rect l="l" t="t" r="r" b="b"/>
            <a:pathLst>
              <a:path w="6858000" h="2818244" extrusionOk="0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4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582" y="644105"/>
            <a:ext cx="4372284" cy="556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5"/>
          <p:cNvSpPr txBox="1">
            <a:spLocks noGrp="1"/>
          </p:cNvSpPr>
          <p:nvPr>
            <p:ph type="title"/>
          </p:nvPr>
        </p:nvSpPr>
        <p:spPr>
          <a:xfrm>
            <a:off x="486112" y="1704119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 Process </a:t>
            </a:r>
            <a:endParaRPr/>
          </a:p>
        </p:txBody>
      </p:sp>
      <p:pic>
        <p:nvPicPr>
          <p:cNvPr id="244" name="Google Shape;244;p15" descr="A screenshot of a social media pos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1383" y="913428"/>
            <a:ext cx="7392766" cy="503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2726432" y="145177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4041612" y="5568496"/>
            <a:ext cx="2919574" cy="69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melight"/>
              <a:buNone/>
            </a:pPr>
            <a:r>
              <a:rPr lang="en-US" sz="1800">
                <a:latin typeface="Limelight"/>
                <a:ea typeface="Limelight"/>
                <a:cs typeface="Limelight"/>
                <a:sym typeface="Limelight"/>
              </a:rPr>
              <a:t>1277 rows × 6 columns</a:t>
            </a:r>
            <a:endParaRPr/>
          </a:p>
        </p:txBody>
      </p:sp>
      <p:pic>
        <p:nvPicPr>
          <p:cNvPr id="257" name="Google Shape;257;p1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29" r="6149"/>
          <a:stretch/>
        </p:blipFill>
        <p:spPr>
          <a:xfrm>
            <a:off x="427329" y="595086"/>
            <a:ext cx="5074070" cy="439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723709" y="866343"/>
            <a:ext cx="5994399" cy="412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8" descr="A close up of text on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44" y="1510771"/>
            <a:ext cx="5291666" cy="383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714150" y="1510770"/>
            <a:ext cx="6394099" cy="383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None/>
            </a:pPr>
            <a:r>
              <a:rPr lang="en-US" sz="4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Queries</a:t>
            </a:r>
            <a:endParaRPr/>
          </a:p>
        </p:txBody>
      </p:sp>
      <p:pic>
        <p:nvPicPr>
          <p:cNvPr id="272" name="Google Shape;272;p19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698171" y="2540000"/>
            <a:ext cx="9187543" cy="397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838200" y="16259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Amazon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Online marketplace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Peter Thiel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Jack Dorsey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Guy Oseary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Shervin Pishevar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Keith Rabois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Belinda Johnson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Kevin Hartz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36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Related topics to research</a:t>
            </a:r>
            <a:endParaRPr/>
          </a:p>
        </p:txBody>
      </p:sp>
      <p:grpSp>
        <p:nvGrpSpPr>
          <p:cNvPr id="118" name="Google Shape;118;p2"/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119" name="Google Shape;119;p2"/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D247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 Smart Lookup to learn more</a:t>
              </a:r>
              <a:endParaRPr sz="1400" b="0" i="0" u="none" strike="noStrike" cap="none">
                <a:solidFill>
                  <a:srgbClr val="D2472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Highlight one of the related topics</a:t>
              </a:r>
              <a:endParaRPr/>
            </a:p>
            <a:p>
              <a:pPr marL="0" marR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Right-click on the topic</a:t>
              </a:r>
              <a:endParaRPr/>
            </a:p>
            <a:p>
              <a:pPr marL="174625" marR="0" lvl="0" indent="-174625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Choose "Smart Lookup"</a:t>
              </a:r>
              <a:endParaRPr/>
            </a:p>
          </p:txBody>
        </p:sp>
        <p:grpSp>
          <p:nvGrpSpPr>
            <p:cNvPr id="122" name="Google Shape;122;p2"/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" name="Google Shape;127;p2"/>
              <p:cNvSpPr txBox="1"/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/>
              </a:p>
            </p:txBody>
          </p:sp>
        </p:grpSp>
        <p:grpSp>
          <p:nvGrpSpPr>
            <p:cNvPr id="128" name="Google Shape;128;p2"/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" name="Google Shape;130;p2"/>
              <p:cNvSpPr txBox="1"/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0" i="0" u="none" strike="noStrike" cap="non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</p:grpSp>
      </p:grpSp>
      <p:pic>
        <p:nvPicPr>
          <p:cNvPr id="131" name="Google Shape;131;p2" descr="Smart Lookup button in context men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2261" y="1771327"/>
            <a:ext cx="2279334" cy="18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3156880" y="130469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lang="en-US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Airbnb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subTitle" idx="1"/>
          </p:nvPr>
        </p:nvSpPr>
        <p:spPr>
          <a:xfrm>
            <a:off x="3218088" y="3708958"/>
            <a:ext cx="6105194" cy="147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By: Atilla Toy,</a:t>
            </a:r>
            <a:b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Vicky Patiño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Jordan Lucas &amp;</a:t>
            </a:r>
            <a:b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Brenda Minto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4549698" y="0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lang="en-US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Contents</a:t>
            </a: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4022975" y="2580810"/>
            <a:ext cx="6105194" cy="353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b="1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Store CSV into DataFrame</a:t>
            </a:r>
            <a:endParaRPr sz="2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b="1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Data Exploration</a:t>
            </a:r>
            <a:endParaRPr sz="2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b="1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Data Clean-Up Process</a:t>
            </a:r>
            <a:endParaRPr sz="2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b="1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Database Process</a:t>
            </a:r>
            <a:endParaRPr sz="2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b="1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Queries</a:t>
            </a:r>
            <a:endParaRPr sz="20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Helvetica Neue"/>
              <a:buNone/>
            </a:pPr>
            <a:r>
              <a:rPr lang="en-US" sz="3959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CSV into DataFrame</a:t>
            </a:r>
            <a:br>
              <a:rPr lang="en-US" sz="3959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3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(Cambridge Listings)</a:t>
            </a:r>
            <a:br>
              <a:rPr lang="en-US" sz="3959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959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8" name="Google Shape;158;p5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5788" y="415555"/>
            <a:ext cx="6617869" cy="564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 sz="3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CSV into DataFrame</a:t>
            </a:r>
            <a:br>
              <a:rPr lang="en-US" sz="3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(Cambridge Reviews)</a:t>
            </a:r>
            <a:endParaRPr sz="2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6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1585" y="2877323"/>
            <a:ext cx="9688830" cy="334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876165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Exploration</a:t>
            </a:r>
            <a:endParaRPr/>
          </a:p>
        </p:txBody>
      </p:sp>
      <p:pic>
        <p:nvPicPr>
          <p:cNvPr id="175" name="Google Shape;175;p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515429" y="801688"/>
            <a:ext cx="5747657" cy="523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304143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lang="en-US" sz="6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Clean-up Process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9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090401" cy="669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ckStarter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Helvetica Neue</vt:lpstr>
      <vt:lpstr>Helvetica Neue Light</vt:lpstr>
      <vt:lpstr>Limelight</vt:lpstr>
      <vt:lpstr>Arial</vt:lpstr>
      <vt:lpstr>Quattrocento Sans</vt:lpstr>
      <vt:lpstr>Calibri</vt:lpstr>
      <vt:lpstr>QuickStarter Theme</vt:lpstr>
      <vt:lpstr>Office Theme</vt:lpstr>
      <vt:lpstr>Here's your outline to get started</vt:lpstr>
      <vt:lpstr>Related topics to research</vt:lpstr>
      <vt:lpstr>Airbnb</vt:lpstr>
      <vt:lpstr>Contents</vt:lpstr>
      <vt:lpstr>Store CSV into DataFrame (Cambridge Listings) </vt:lpstr>
      <vt:lpstr>Store CSV into DataFrame (Cambridge Reviews)</vt:lpstr>
      <vt:lpstr>Data Exploration</vt:lpstr>
      <vt:lpstr>Data Clean-up Process</vt:lpstr>
      <vt:lpstr>PowerPoint Presentation</vt:lpstr>
      <vt:lpstr>PowerPoint Presentation</vt:lpstr>
      <vt:lpstr>PowerPoint Presentation</vt:lpstr>
      <vt:lpstr>Database  Creation</vt:lpstr>
      <vt:lpstr>PowerPoint Presentation</vt:lpstr>
      <vt:lpstr>ERD</vt:lpstr>
      <vt:lpstr> Connection Process </vt:lpstr>
      <vt:lpstr>Queries</vt:lpstr>
      <vt:lpstr>1277 rows × 6 columns</vt:lpstr>
      <vt:lpstr>PowerPoint Presentation</vt:lpstr>
      <vt:lpstr>Join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Maria Victoria Patiño M.</dc:creator>
  <cp:lastModifiedBy>Maria Victoria Patiño M.</cp:lastModifiedBy>
  <cp:revision>1</cp:revision>
  <dcterms:created xsi:type="dcterms:W3CDTF">2020-01-30T15:09:17Z</dcterms:created>
  <dcterms:modified xsi:type="dcterms:W3CDTF">2020-01-30T15:57:43Z</dcterms:modified>
</cp:coreProperties>
</file>