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8" r:id="rId8"/>
    <p:sldId id="269" r:id="rId9"/>
    <p:sldId id="270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375" autoAdjust="0"/>
  </p:normalViewPr>
  <p:slideViewPr>
    <p:cSldViewPr snapToGrid="0">
      <p:cViewPr varScale="1">
        <p:scale>
          <a:sx n="81" d="100"/>
          <a:sy n="81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C0A2F-B2EE-4A9E-8393-7A765ADA9C0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CE7FC-D54F-4323-8DA0-348D45F47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66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CE7FC-D54F-4323-8DA0-348D45F47E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21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ARIMA: 15.17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Prophet: 15.33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CE7FC-D54F-4323-8DA0-348D45F47E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29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Std- differences from mean</a:t>
            </a:r>
          </a:p>
          <a:p>
            <a:r>
              <a:rPr lang="en-US" dirty="0" err="1"/>
              <a:t>Rmse</a:t>
            </a:r>
            <a:r>
              <a:rPr lang="en-US" dirty="0"/>
              <a:t>- differences from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CE7FC-D54F-4323-8DA0-348D45F47E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1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3468338-1D10-4ED9-9A07-59984106B9E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EB59C8-A753-4022-990E-03D6E315CE9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05188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8338-1D10-4ED9-9A07-59984106B9E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59C8-A753-4022-990E-03D6E315C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8338-1D10-4ED9-9A07-59984106B9E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59C8-A753-4022-990E-03D6E315C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3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8338-1D10-4ED9-9A07-59984106B9E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59C8-A753-4022-990E-03D6E315C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2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468338-1D10-4ED9-9A07-59984106B9E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B59C8-A753-4022-990E-03D6E315CE9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32242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8338-1D10-4ED9-9A07-59984106B9E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59C8-A753-4022-990E-03D6E315C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3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8338-1D10-4ED9-9A07-59984106B9E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59C8-A753-4022-990E-03D6E315C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8338-1D10-4ED9-9A07-59984106B9E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59C8-A753-4022-990E-03D6E315C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4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8338-1D10-4ED9-9A07-59984106B9E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59C8-A753-4022-990E-03D6E315C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0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468338-1D10-4ED9-9A07-59984106B9E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B59C8-A753-4022-990E-03D6E315CE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705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468338-1D10-4ED9-9A07-59984106B9E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B59C8-A753-4022-990E-03D6E315CE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127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3468338-1D10-4ED9-9A07-59984106B9E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5EB59C8-A753-4022-990E-03D6E315CE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247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noaa/severe-weather-data-inventor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0858-7E5C-4EA5-9964-29883140F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Predicting probability of Hailstorms Using Time Series Forecasting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44AFF3E-B45A-4FF9-9737-E69B9D6771F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0" y="4019289"/>
            <a:ext cx="9144000" cy="134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Jessica Manko</a:t>
            </a:r>
          </a:p>
          <a:p>
            <a:r>
              <a:rPr lang="en-US" dirty="0"/>
              <a:t>GEOG5990 Final Project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88419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AFD76-935D-488C-807A-3D71FE31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EAA29-DC38-4F16-A4CF-6167C3978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8674"/>
            <a:ext cx="10100821" cy="43976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Total spatial consolidation - </a:t>
            </a:r>
            <a:r>
              <a:rPr lang="en-US" dirty="0" err="1"/>
              <a:t>ie</a:t>
            </a:r>
            <a:r>
              <a:rPr lang="en-US" dirty="0"/>
              <a:t>. hail data is being averaged for the entire US. </a:t>
            </a:r>
          </a:p>
          <a:p>
            <a:pPr lvl="1"/>
            <a:r>
              <a:rPr lang="en-US" dirty="0"/>
              <a:t>Data is only for January-April; subset is only for a couple of days in January. </a:t>
            </a:r>
          </a:p>
          <a:p>
            <a:pPr lvl="1"/>
            <a:r>
              <a:rPr lang="en-US" dirty="0"/>
              <a:t>Results may be more accurate for a longer sequence.</a:t>
            </a:r>
          </a:p>
          <a:p>
            <a:pPr lvl="1"/>
            <a:r>
              <a:rPr lang="en-US" dirty="0"/>
              <a:t>Data is noisy, time stamps for records are by the second. </a:t>
            </a:r>
          </a:p>
          <a:p>
            <a:r>
              <a:rPr lang="en-US" dirty="0"/>
              <a:t>Recommendations  </a:t>
            </a:r>
          </a:p>
          <a:p>
            <a:pPr lvl="1"/>
            <a:r>
              <a:rPr lang="en-US" dirty="0"/>
              <a:t>Smooth out prediction and resample data to hours or days. </a:t>
            </a:r>
          </a:p>
          <a:p>
            <a:pPr lvl="1"/>
            <a:r>
              <a:rPr lang="en-US" dirty="0"/>
              <a:t>Change parameters of models. </a:t>
            </a:r>
          </a:p>
          <a:p>
            <a:pPr lvl="1"/>
            <a:r>
              <a:rPr lang="en-US" dirty="0"/>
              <a:t>Change training and test date periods. </a:t>
            </a:r>
          </a:p>
          <a:p>
            <a:pPr lvl="1"/>
            <a:r>
              <a:rPr lang="en-US" dirty="0"/>
              <a:t>Run models for longer time period. </a:t>
            </a:r>
          </a:p>
          <a:p>
            <a:pPr lvl="1"/>
            <a:r>
              <a:rPr lang="en-US" dirty="0"/>
              <a:t>Future work: these methods could be duplicated to perform time series forecasting on different datasets.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15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1AFE-A556-4BDD-81A7-BA5E0C9F1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34B04-4AA1-4E23-BE15-28582D813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Brownlee, Jason. “How to Create an ARIMA Model for Time Series Forecasting in Python.” </a:t>
            </a:r>
            <a:r>
              <a:rPr lang="en-US" i="1" dirty="0"/>
              <a:t>Machine Learning Mastery</a:t>
            </a:r>
            <a:r>
              <a:rPr lang="en-US" dirty="0"/>
              <a:t>, 3 May 2020, machinelearningmastery.com/</a:t>
            </a:r>
            <a:r>
              <a:rPr lang="en-US" dirty="0" err="1"/>
              <a:t>arima</a:t>
            </a:r>
            <a:r>
              <a:rPr lang="en-US" dirty="0"/>
              <a:t>-for-time-series-forecasting-with-python/.</a:t>
            </a:r>
          </a:p>
          <a:p>
            <a:r>
              <a:rPr lang="en-US" dirty="0"/>
              <a:t>Brownlee, Jason. “What Is Time Series Forecasting?” </a:t>
            </a:r>
            <a:r>
              <a:rPr lang="en-US" i="1" dirty="0"/>
              <a:t>Machine Learning Mastery</a:t>
            </a:r>
            <a:r>
              <a:rPr lang="en-US" dirty="0"/>
              <a:t>, 21 Aug. 2019, machinelearningmastery.com/time-series-forecasting/.</a:t>
            </a:r>
          </a:p>
          <a:p>
            <a:r>
              <a:rPr lang="en-US" dirty="0"/>
              <a:t>“Hail Basics.” </a:t>
            </a:r>
            <a:r>
              <a:rPr lang="en-US" i="1" dirty="0"/>
              <a:t>NOAA National Severe Storms Laboratory</a:t>
            </a:r>
            <a:r>
              <a:rPr lang="en-US" dirty="0"/>
              <a:t>, www.nssl.noaa.gov/education/svrwx101/hail/.</a:t>
            </a:r>
          </a:p>
          <a:p>
            <a:r>
              <a:rPr lang="en-US" dirty="0"/>
              <a:t>NOAA. “Severe Weather Data Inventory.” </a:t>
            </a:r>
            <a:r>
              <a:rPr lang="en-US" i="1" dirty="0"/>
              <a:t>Kaggle</a:t>
            </a:r>
            <a:r>
              <a:rPr lang="en-US" dirty="0"/>
              <a:t>, 24 Oct. 2016, </a:t>
            </a:r>
            <a:r>
              <a:rPr lang="en-US" dirty="0">
                <a:hlinkClick r:id="rId2"/>
              </a:rPr>
              <a:t>www.kaggle.com/noaa/severe-weather-data-inventory</a:t>
            </a:r>
            <a:r>
              <a:rPr lang="en-US" dirty="0"/>
              <a:t>.</a:t>
            </a:r>
          </a:p>
          <a:p>
            <a:r>
              <a:rPr lang="en-US" dirty="0"/>
              <a:t>NOAA's Severe Weather Data Inventory, www.ncdc.noaa.gov/swdi/.</a:t>
            </a:r>
          </a:p>
          <a:p>
            <a:r>
              <a:rPr lang="en-US" dirty="0"/>
              <a:t>Lyla, Yang. “A Quick Start of Time Series Forecasting with a Practical Example Using FB Prophet.” </a:t>
            </a:r>
            <a:r>
              <a:rPr lang="en-US" i="1" dirty="0"/>
              <a:t>Medium</a:t>
            </a:r>
            <a:r>
              <a:rPr lang="en-US" dirty="0"/>
              <a:t>, Towards Data Science, 10 Jan. 2019, towardsdatascience.com/a-quick-start-of-time-series-forecasting-with-a-practical-example-using-fb-prophet-31c4447a2274.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2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CB97-ACB2-4531-9B8C-8089E317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FA206-C9AC-4189-824B-7C9669C5C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979111" cy="3581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Severe weather is a meteorological phenomena with the potential to cause serious damage. </a:t>
            </a:r>
          </a:p>
          <a:p>
            <a:r>
              <a:rPr lang="en-US" dirty="0"/>
              <a:t>Hail is a form of precipitation consisting of solid ice that forms inside thunderstorm updrafts and can cause billions of dollars of damage to structures, crops and livestock. </a:t>
            </a:r>
          </a:p>
          <a:p>
            <a:r>
              <a:rPr lang="en-US" dirty="0"/>
              <a:t>It is useful to accurately forecast when these events will occur.</a:t>
            </a:r>
          </a:p>
          <a:p>
            <a:r>
              <a:rPr lang="en-US" dirty="0"/>
              <a:t>The goal of this project is to run a time series prediction on the probability of hail events occurring using the Prophet and ARIMA models. </a:t>
            </a:r>
          </a:p>
          <a:p>
            <a:endParaRPr lang="en-US" dirty="0"/>
          </a:p>
        </p:txBody>
      </p:sp>
      <p:pic>
        <p:nvPicPr>
          <p:cNvPr id="1030" name="Picture 6" descr="Mexico hail storm: Not unprecedented and not a symptom a climate ...">
            <a:extLst>
              <a:ext uri="{FF2B5EF4-FFF2-40B4-BE49-F238E27FC236}">
                <a16:creationId xmlns:a16="http://schemas.microsoft.com/office/drawing/2014/main" id="{AA56A4D8-2AD0-452F-8696-BBB9765EA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933" y="3767702"/>
            <a:ext cx="4185148" cy="286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at has made the hail so bad over the past few days? - ABC News">
            <a:extLst>
              <a:ext uri="{FF2B5EF4-FFF2-40B4-BE49-F238E27FC236}">
                <a16:creationId xmlns:a16="http://schemas.microsoft.com/office/drawing/2014/main" id="{DFE9948A-A826-42F4-B021-06D0789CE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933" y="511963"/>
            <a:ext cx="4185148" cy="279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93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B68E-D212-4300-A363-55AE50480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07" y="582105"/>
            <a:ext cx="9601200" cy="1485900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87026-BAA2-4C55-A7CE-6FE306C62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941" y="1613969"/>
            <a:ext cx="9601200" cy="3581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dataset is a product of NOAA from the Severe Weather Data Inventory representing detections of hail storm cells in the United States based on NEXRAD radar data during 2015.</a:t>
            </a:r>
          </a:p>
          <a:p>
            <a:r>
              <a:rPr lang="en-US" dirty="0"/>
              <a:t>10 rows: time, latitude, longitude, azimuth, range, </a:t>
            </a:r>
            <a:r>
              <a:rPr lang="en-US" dirty="0" err="1"/>
              <a:t>wsr_id</a:t>
            </a:r>
            <a:r>
              <a:rPr lang="en-US" dirty="0"/>
              <a:t>, </a:t>
            </a:r>
            <a:r>
              <a:rPr lang="en-US" dirty="0" err="1"/>
              <a:t>cell_id</a:t>
            </a:r>
            <a:r>
              <a:rPr lang="en-US" dirty="0"/>
              <a:t>, probability of hail, probability of severe hail, and maximum size of hail.</a:t>
            </a:r>
          </a:p>
          <a:p>
            <a:r>
              <a:rPr lang="en-US" dirty="0"/>
              <a:t>1,048,576 values; subset the first 20,000; clean up data by removing duplicates and null values.</a:t>
            </a:r>
          </a:p>
          <a:p>
            <a:r>
              <a:rPr lang="en-US" dirty="0"/>
              <a:t>Create a datetime index to run the time series prediction.</a:t>
            </a:r>
          </a:p>
          <a:p>
            <a:r>
              <a:rPr lang="en-US" dirty="0"/>
              <a:t>Subset the data frame to the columns needed to run analysis. </a:t>
            </a:r>
          </a:p>
          <a:p>
            <a:r>
              <a:rPr lang="en-US" dirty="0"/>
              <a:t>Trim sparse data away and focus on events after 01-03-2015.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5EBAC9-7368-460B-9D61-6C374F09C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594" y="5195369"/>
            <a:ext cx="9677547" cy="1481017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5EFA5186-2066-44B1-BAB7-A5D940B64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773" y="3518691"/>
            <a:ext cx="2475667" cy="161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noaa">
            <a:extLst>
              <a:ext uri="{FF2B5EF4-FFF2-40B4-BE49-F238E27FC236}">
                <a16:creationId xmlns:a16="http://schemas.microsoft.com/office/drawing/2014/main" id="{368DA8D1-A3EC-48BC-B342-294A91E09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346" y="132952"/>
            <a:ext cx="1259607" cy="125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68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CBED5-4350-4BA2-8F02-D2354C869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800" y="42138"/>
            <a:ext cx="9601200" cy="1485900"/>
          </a:xfrm>
        </p:spPr>
        <p:txBody>
          <a:bodyPr/>
          <a:lstStyle/>
          <a:p>
            <a:r>
              <a:rPr lang="en-US" dirty="0"/>
              <a:t>Data Visualization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221AAC-16F6-4607-927B-FFC0D90B4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80" y="2771776"/>
            <a:ext cx="7219950" cy="3829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06AD4A-8AF9-4DDB-A97B-F8B2046C4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16" y="883133"/>
            <a:ext cx="11432484" cy="1720919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43FF8FB1-AC76-41AB-AAD8-2AC6F7E6F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690" y="3265307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20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2831-303C-449D-B1AB-71CF73F01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81" y="280347"/>
            <a:ext cx="9601200" cy="1485900"/>
          </a:xfrm>
        </p:spPr>
        <p:txBody>
          <a:bodyPr/>
          <a:lstStyle/>
          <a:p>
            <a:r>
              <a:rPr lang="en-US" dirty="0"/>
              <a:t>Time Series Prediction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AE24D4-F28E-4F44-ADCA-78D046F5A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81" y="1221488"/>
            <a:ext cx="5273019" cy="50590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10BC8B-AD8D-4516-B6C3-DE00E4AA9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923" y="2743882"/>
            <a:ext cx="4979933" cy="39702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BA413D-96E1-4494-86D8-1AF84A1C8A34}"/>
              </a:ext>
            </a:extLst>
          </p:cNvPr>
          <p:cNvSpPr txBox="1"/>
          <p:nvPr/>
        </p:nvSpPr>
        <p:spPr>
          <a:xfrm>
            <a:off x="6482922" y="1488872"/>
            <a:ext cx="4979933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Prophet (created by Facebook) is a procedure for forecasting time series data based on an additive model where non-linear trends are fit with yearly, weekly, and daily seasonality.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06CD20-690C-4087-B332-1227411B9F47}"/>
              </a:ext>
            </a:extLst>
          </p:cNvPr>
          <p:cNvSpPr txBox="1"/>
          <p:nvPr/>
        </p:nvSpPr>
        <p:spPr>
          <a:xfrm>
            <a:off x="6482922" y="521335"/>
            <a:ext cx="4979933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ARIMA (</a:t>
            </a:r>
            <a:r>
              <a:rPr lang="en-US" sz="1600" dirty="0" err="1"/>
              <a:t>AutoregRessive</a:t>
            </a:r>
            <a:r>
              <a:rPr lang="en-US" sz="1600" dirty="0"/>
              <a:t> Integrated Moving Average) is a model that can be fitted to time series data in order to predict future points in the series.</a:t>
            </a:r>
          </a:p>
        </p:txBody>
      </p:sp>
    </p:spTree>
    <p:extLst>
      <p:ext uri="{BB962C8B-B14F-4D97-AF65-F5344CB8AC3E}">
        <p14:creationId xmlns:p14="http://schemas.microsoft.com/office/powerpoint/2010/main" val="231695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CDBED-9306-4057-AA83-85B12A7A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81" y="247650"/>
            <a:ext cx="9601200" cy="1485900"/>
          </a:xfrm>
        </p:spPr>
        <p:txBody>
          <a:bodyPr/>
          <a:lstStyle/>
          <a:p>
            <a:r>
              <a:rPr lang="en-US" dirty="0"/>
              <a:t>Model Results Based on Seconds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ADE94-753A-464D-8AEF-204C0C938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913CA-FB63-453E-8DDB-BC8E34655646}"/>
              </a:ext>
            </a:extLst>
          </p:cNvPr>
          <p:cNvSpPr txBox="1"/>
          <p:nvPr/>
        </p:nvSpPr>
        <p:spPr>
          <a:xfrm>
            <a:off x="655981" y="1206152"/>
            <a:ext cx="279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ARIMA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65C8CE-BA56-4E25-B504-1109A9C53E7E}"/>
              </a:ext>
            </a:extLst>
          </p:cNvPr>
          <p:cNvSpPr txBox="1"/>
          <p:nvPr/>
        </p:nvSpPr>
        <p:spPr>
          <a:xfrm>
            <a:off x="655982" y="4058250"/>
            <a:ext cx="279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Prophet</a:t>
            </a:r>
            <a:endParaRPr lang="en-US" b="1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27AF887-9E55-4DA9-8CCF-DF597317A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696" y="1677000"/>
            <a:ext cx="12192000" cy="212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55238D1-ACAA-43F1-B4E0-F21C39344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696" y="4572000"/>
            <a:ext cx="12192000" cy="212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72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791636-249D-45DC-8473-7E063D7C7D6B}"/>
              </a:ext>
            </a:extLst>
          </p:cNvPr>
          <p:cNvSpPr txBox="1"/>
          <p:nvPr/>
        </p:nvSpPr>
        <p:spPr>
          <a:xfrm>
            <a:off x="1017931" y="1206152"/>
            <a:ext cx="279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ARIMA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B8AEBA-6FD5-4C9C-A552-02F3C384E6B5}"/>
              </a:ext>
            </a:extLst>
          </p:cNvPr>
          <p:cNvSpPr txBox="1"/>
          <p:nvPr/>
        </p:nvSpPr>
        <p:spPr>
          <a:xfrm>
            <a:off x="6552211" y="1206151"/>
            <a:ext cx="279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Prophet</a:t>
            </a:r>
            <a:endParaRPr lang="en-US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F4CB2A6-0B53-4D30-9E24-C5FB3CF4D3CF}"/>
              </a:ext>
            </a:extLst>
          </p:cNvPr>
          <p:cNvSpPr txBox="1">
            <a:spLocks/>
          </p:cNvSpPr>
          <p:nvPr/>
        </p:nvSpPr>
        <p:spPr>
          <a:xfrm>
            <a:off x="655981" y="181917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 Results Based on Seconds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77ECD3-09E7-4A2E-9D19-D40BDB296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31" y="1753385"/>
            <a:ext cx="3915826" cy="46710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40291D-8E3F-4E40-825A-776D74097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211" y="1753385"/>
            <a:ext cx="3974152" cy="467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8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148C-4043-4E23-960C-7252531D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0CDC-B090-4B8E-8E7A-26B6A9DF5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002" y="4515143"/>
            <a:ext cx="9601200" cy="3581400"/>
          </a:xfrm>
        </p:spPr>
        <p:txBody>
          <a:bodyPr>
            <a:normAutofit/>
          </a:bodyPr>
          <a:lstStyle/>
          <a:p>
            <a:r>
              <a:rPr lang="en-US" dirty="0"/>
              <a:t>There was approximately a ~15% error for both models </a:t>
            </a:r>
          </a:p>
          <a:p>
            <a:r>
              <a:rPr lang="en-US" dirty="0"/>
              <a:t>Errors of models are only ~0.8% better than the error of a horizontal line at the mean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29F5B45-91D6-40E6-87C1-F05BAA528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735755"/>
              </p:ext>
            </p:extLst>
          </p:nvPr>
        </p:nvGraphicFramePr>
        <p:xfrm>
          <a:off x="1513002" y="183203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08595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52815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88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7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03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10%-95%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7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ARIMA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07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Prophet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874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16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E1A7-AD26-4FED-B623-B473300FB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267" y="120191"/>
            <a:ext cx="9601200" cy="1485900"/>
          </a:xfrm>
        </p:spPr>
        <p:txBody>
          <a:bodyPr/>
          <a:lstStyle/>
          <a:p>
            <a:r>
              <a:rPr lang="en-US" dirty="0"/>
              <a:t>Model Results Based on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33C67-4EF7-499A-8D0C-A221C9907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CE7A4-8AA1-49A4-AF20-A63D59807FC8}"/>
              </a:ext>
            </a:extLst>
          </p:cNvPr>
          <p:cNvSpPr txBox="1"/>
          <p:nvPr/>
        </p:nvSpPr>
        <p:spPr>
          <a:xfrm>
            <a:off x="655981" y="1206152"/>
            <a:ext cx="279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ARIMA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99561-0BC9-4A20-B54F-E371842122C0}"/>
              </a:ext>
            </a:extLst>
          </p:cNvPr>
          <p:cNvSpPr txBox="1"/>
          <p:nvPr/>
        </p:nvSpPr>
        <p:spPr>
          <a:xfrm>
            <a:off x="655982" y="4114812"/>
            <a:ext cx="279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Prophet</a:t>
            </a:r>
            <a:endParaRPr 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A6EC14-376A-4281-816F-EAC3B28B6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0315"/>
            <a:ext cx="12192000" cy="212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88AA6A5-C020-4D21-B745-16416E2F0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91398"/>
            <a:ext cx="12192000" cy="212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961602-E6CA-44CE-A804-710CA98F79AC}"/>
              </a:ext>
            </a:extLst>
          </p:cNvPr>
          <p:cNvSpPr txBox="1"/>
          <p:nvPr/>
        </p:nvSpPr>
        <p:spPr>
          <a:xfrm>
            <a:off x="1894788" y="1252318"/>
            <a:ext cx="197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RMSE: 11.61%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2AED1B-05B7-483F-9ADD-7AEF9DF22DE7}"/>
              </a:ext>
            </a:extLst>
          </p:cNvPr>
          <p:cNvSpPr txBox="1"/>
          <p:nvPr/>
        </p:nvSpPr>
        <p:spPr>
          <a:xfrm>
            <a:off x="1918355" y="4160978"/>
            <a:ext cx="197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RMSE: 10.88%</a:t>
            </a:r>
          </a:p>
        </p:txBody>
      </p:sp>
    </p:spTree>
    <p:extLst>
      <p:ext uri="{BB962C8B-B14F-4D97-AF65-F5344CB8AC3E}">
        <p14:creationId xmlns:p14="http://schemas.microsoft.com/office/powerpoint/2010/main" val="399048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738</TotalTime>
  <Words>651</Words>
  <Application>Microsoft Office PowerPoint</Application>
  <PresentationFormat>Widescreen</PresentationFormat>
  <Paragraphs>72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Franklin Gothic Book</vt:lpstr>
      <vt:lpstr>Crop</vt:lpstr>
      <vt:lpstr>Predicting probability of Hailstorms Using Time Series Forecasting</vt:lpstr>
      <vt:lpstr>Introduction</vt:lpstr>
      <vt:lpstr>Data Preprocessing</vt:lpstr>
      <vt:lpstr>Data Visualization </vt:lpstr>
      <vt:lpstr>Time Series Prediction </vt:lpstr>
      <vt:lpstr>Model Results Based on Seconds</vt:lpstr>
      <vt:lpstr>PowerPoint Presentation</vt:lpstr>
      <vt:lpstr>Analysis</vt:lpstr>
      <vt:lpstr>Model Results Based on Minutes</vt:lpstr>
      <vt:lpstr>Conclusion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Manko, Jessica</dc:creator>
  <cp:lastModifiedBy>Manko, Jessica</cp:lastModifiedBy>
  <cp:revision>95</cp:revision>
  <dcterms:created xsi:type="dcterms:W3CDTF">2020-05-10T05:04:41Z</dcterms:created>
  <dcterms:modified xsi:type="dcterms:W3CDTF">2020-05-14T17:38:41Z</dcterms:modified>
</cp:coreProperties>
</file>