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 everyone my name’s Dennis and this is Jono,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and today we’ll be talking about how we can help organisations work smarter and work better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GUI connected to a desktop app remotely via 5G technology or WI-FI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Describe the system verbally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Jono to hand to Dennis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Suitable for all environments due to its compact nature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you all recall a time you’ve been tired in front of a computer?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Was the lighting too poor?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Was it too cold? Too hot?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These are common problems that staff in many organisations face in today’s workforce.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you all recall a time you’ve been tired in front of a computer?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Was the lighting too poor?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Was it too cold? Too hot?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These are common problems that staff in many organisations face in today’s workforce.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Of course not!</a:t>
            </a:r>
            <a:br>
              <a:rPr lang="en"/>
            </a:br>
            <a:br>
              <a:rPr lang="en"/>
            </a:br>
            <a:r>
              <a:rPr lang="en"/>
              <a:t>Decades of study have shown that giving people:</a:t>
            </a:r>
            <a:br>
              <a:rPr lang="en"/>
            </a:br>
            <a:r>
              <a:rPr lang="en"/>
              <a:t>- adequate lighting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And temperature controls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Results in more productivity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 this is really important to organisations.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do organisations fundamentally want?</a:t>
            </a:r>
            <a:br>
              <a:rPr lang="en"/>
            </a:br>
            <a:br>
              <a:rPr lang="en"/>
            </a:br>
            <a:r>
              <a:rPr lang="en"/>
              <a:t>It’s to maximise shareholder value.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Through factors such 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Reducing costs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Improving bang for buck on assets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Getting the most out of your staff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 today let’s focus on this.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Getting the most out of what you currently have.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Improving productivity whilst cutting your costs.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Dennis to hand to Jono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Relationship Id="rId5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Relationship Id="rId5" Type="http://schemas.openxmlformats.org/officeDocument/2006/relationships/image" Target="../media/image07.png"/><Relationship Id="rId6" Type="http://schemas.openxmlformats.org/officeDocument/2006/relationships/image" Target="../media/image09.png"/><Relationship Id="rId7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Building better working spaces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28879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 Dennis &amp; Jonathan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444" y="3411600"/>
            <a:ext cx="1068849" cy="9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solution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3218775"/>
            <a:ext cx="8520600" cy="1416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/>
              <a:t>An </a:t>
            </a:r>
            <a:r>
              <a:rPr i="1" lang="en" u="sng"/>
              <a:t>i</a:t>
            </a:r>
            <a:r>
              <a:rPr i="1" lang="en" u="sng"/>
              <a:t>ntegrated</a:t>
            </a:r>
            <a:r>
              <a:rPr i="1" lang="en"/>
              <a:t> environmental</a:t>
            </a:r>
            <a:r>
              <a:rPr i="1" lang="en"/>
              <a:t>-control system for all offices and facilities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639" y="1201824"/>
            <a:ext cx="2296974" cy="209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idx="1" type="body"/>
          </p:nvPr>
        </p:nvSpPr>
        <p:spPr>
          <a:xfrm>
            <a:off x="4168925" y="1281150"/>
            <a:ext cx="4818600" cy="202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FF00"/>
                </a:solidFill>
              </a:rPr>
              <a:t>C</a:t>
            </a:r>
            <a:r>
              <a:rPr lang="en" sz="2400"/>
              <a:t>limate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FF00"/>
                </a:solidFill>
              </a:rPr>
              <a:t>T</a:t>
            </a:r>
            <a:r>
              <a:rPr lang="en" sz="2400"/>
              <a:t>emperature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 sz="2400">
                <a:solidFill>
                  <a:srgbClr val="00FF00"/>
                </a:solidFill>
              </a:rPr>
              <a:t>L</a:t>
            </a:r>
            <a:r>
              <a:rPr lang="en" sz="2400"/>
              <a:t>uminosity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20125"/>
            <a:ext cx="2216247" cy="15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311625" y="3862950"/>
            <a:ext cx="22164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Luminosity and temperature sensors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870" y="2220125"/>
            <a:ext cx="2216400" cy="155892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3583648" y="3795750"/>
            <a:ext cx="1976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People counters (cameras)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6751898" y="3862950"/>
            <a:ext cx="1976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Graphical user interface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(GUI)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2025" y="1500750"/>
            <a:ext cx="20764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375" y="1119900"/>
            <a:ext cx="5432662" cy="381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2775" y="1985550"/>
            <a:ext cx="425223" cy="30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7074" y="4546775"/>
            <a:ext cx="320924" cy="225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6">
            <a:alphaModFix/>
          </a:blip>
          <a:srcRect b="3719" l="0" r="1574" t="13437"/>
          <a:stretch/>
        </p:blipFill>
        <p:spPr>
          <a:xfrm>
            <a:off x="122975" y="3135275"/>
            <a:ext cx="2131174" cy="106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46" name="Shape 1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3500" y="2507675"/>
            <a:ext cx="1778799" cy="1038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 quick demo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features</a:t>
            </a:r>
          </a:p>
        </p:txBody>
      </p:sp>
      <p:sp>
        <p:nvSpPr>
          <p:cNvPr id="157" name="Shape 157"/>
          <p:cNvSpPr/>
          <p:nvPr/>
        </p:nvSpPr>
        <p:spPr>
          <a:xfrm>
            <a:off x="466225" y="1164025"/>
            <a:ext cx="1839600" cy="3618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Business Value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200"/>
              </a:spcAft>
              <a:buChar char="●"/>
            </a:pPr>
            <a:r>
              <a:rPr lang="en"/>
              <a:t>Scalable</a:t>
            </a:r>
          </a:p>
          <a:p>
            <a:pPr indent="-228600" lvl="0" marL="457200" rtl="0">
              <a:spcBef>
                <a:spcPts val="0"/>
              </a:spcBef>
              <a:spcAft>
                <a:spcPts val="200"/>
              </a:spcAft>
              <a:buChar char="●"/>
            </a:pPr>
            <a:r>
              <a:rPr lang="en"/>
              <a:t>Cost effective</a:t>
            </a:r>
          </a:p>
          <a:p>
            <a:pPr indent="-228600" lvl="0" marL="457200" rtl="0">
              <a:spcBef>
                <a:spcPts val="0"/>
              </a:spcBef>
              <a:spcAft>
                <a:spcPts val="200"/>
              </a:spcAft>
              <a:buChar char="●"/>
            </a:pPr>
            <a:r>
              <a:rPr lang="en"/>
              <a:t>Improves productivity</a:t>
            </a:r>
          </a:p>
          <a:p>
            <a:pPr indent="-228600" lvl="0" marL="457200" rtl="0">
              <a:spcBef>
                <a:spcPts val="0"/>
              </a:spcBef>
              <a:spcAft>
                <a:spcPts val="200"/>
              </a:spcAft>
              <a:buChar char="●"/>
            </a:pPr>
            <a:r>
              <a:rPr lang="en"/>
              <a:t>Higher employee satisfaction</a:t>
            </a:r>
          </a:p>
        </p:txBody>
      </p:sp>
      <p:sp>
        <p:nvSpPr>
          <p:cNvPr id="158" name="Shape 158"/>
          <p:cNvSpPr/>
          <p:nvPr/>
        </p:nvSpPr>
        <p:spPr>
          <a:xfrm>
            <a:off x="2557734" y="1164025"/>
            <a:ext cx="1839600" cy="3618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Innovation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u="sng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har char="●"/>
            </a:pPr>
            <a:r>
              <a:rPr lang="en"/>
              <a:t>Suited all commercial environments</a:t>
            </a:r>
          </a:p>
        </p:txBody>
      </p:sp>
      <p:sp>
        <p:nvSpPr>
          <p:cNvPr id="159" name="Shape 159"/>
          <p:cNvSpPr/>
          <p:nvPr/>
        </p:nvSpPr>
        <p:spPr>
          <a:xfrm>
            <a:off x="4817173" y="1164025"/>
            <a:ext cx="1839600" cy="3618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Societal benefit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har char="●"/>
            </a:pPr>
            <a:r>
              <a:rPr lang="en"/>
              <a:t>Reduces carbon footprint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har char="●"/>
            </a:pPr>
            <a:r>
              <a:rPr lang="en"/>
              <a:t>Better work force conditions</a:t>
            </a:r>
          </a:p>
        </p:txBody>
      </p:sp>
      <p:sp>
        <p:nvSpPr>
          <p:cNvPr id="160" name="Shape 160"/>
          <p:cNvSpPr/>
          <p:nvPr/>
        </p:nvSpPr>
        <p:spPr>
          <a:xfrm>
            <a:off x="6992648" y="1164025"/>
            <a:ext cx="1839600" cy="3618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Technical merits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200"/>
              </a:spcAft>
              <a:buChar char="●"/>
            </a:pPr>
            <a:r>
              <a:rPr lang="en"/>
              <a:t>5G wireless integration</a:t>
            </a:r>
          </a:p>
          <a:p>
            <a:pPr indent="-228600" lvl="0" marL="457200" rtl="0">
              <a:spcBef>
                <a:spcPts val="0"/>
              </a:spcBef>
              <a:spcAft>
                <a:spcPts val="200"/>
              </a:spcAft>
              <a:buChar char="●"/>
            </a:pPr>
            <a:r>
              <a:rPr lang="en"/>
              <a:t>Increased level of automation</a:t>
            </a:r>
          </a:p>
          <a:p>
            <a:pPr indent="-228600" lvl="0" marL="457200">
              <a:spcBef>
                <a:spcPts val="0"/>
              </a:spcBef>
              <a:spcAft>
                <a:spcPts val="200"/>
              </a:spcAft>
              <a:buChar char="●"/>
            </a:pPr>
            <a:r>
              <a:rPr lang="en"/>
              <a:t>Non-resource intensive solution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should YOU invest in an </a:t>
            </a:r>
            <a:r>
              <a:rPr b="1" lang="en">
                <a:solidFill>
                  <a:srgbClr val="00FF00"/>
                </a:solidFill>
              </a:rPr>
              <a:t>Eco</a:t>
            </a:r>
            <a:r>
              <a:rPr b="1" lang="en"/>
              <a:t>CTL</a:t>
            </a:r>
            <a:r>
              <a:rPr lang="en"/>
              <a:t> system?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5950" y="1260525"/>
            <a:ext cx="2272099" cy="35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Problem description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Productivity vs. cost cutting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Our solution -- EcoCTL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Key features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Wrap-up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290637"/>
            <a:ext cx="59055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Current temperature control systems are too </a:t>
            </a:r>
            <a:r>
              <a:rPr b="1" lang="en"/>
              <a:t>simplistic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Lighting systems are </a:t>
            </a:r>
            <a:r>
              <a:rPr b="1" lang="en"/>
              <a:t>not dynamic</a:t>
            </a:r>
            <a:r>
              <a:rPr lang="en"/>
              <a:t> enough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They’re simple on &amp; off switches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313" y="2582575"/>
            <a:ext cx="1571375" cy="19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274625" y="1308075"/>
            <a:ext cx="8520600" cy="27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2400" u="sng">
                <a:solidFill>
                  <a:srgbClr val="000000"/>
                </a:solidFill>
              </a:rPr>
              <a:t>Of course not</a:t>
            </a:r>
            <a:r>
              <a:rPr b="1" lang="en" sz="2400">
                <a:solidFill>
                  <a:srgbClr val="000000"/>
                </a:solidFill>
              </a:rPr>
              <a:t>!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MANY Studies already show: </a:t>
            </a:r>
            <a:br>
              <a:rPr lang="en" sz="2400">
                <a:solidFill>
                  <a:srgbClr val="000000"/>
                </a:solidFill>
              </a:rPr>
            </a:br>
            <a:r>
              <a:rPr b="1" i="1" lang="en" sz="2400">
                <a:solidFill>
                  <a:srgbClr val="FF9900"/>
                </a:solidFill>
              </a:rPr>
              <a:t>proper lighting</a:t>
            </a:r>
            <a:r>
              <a:rPr lang="en" sz="2400"/>
              <a:t> &amp;</a:t>
            </a:r>
            <a:r>
              <a:rPr b="1" lang="en" sz="2400">
                <a:solidFill>
                  <a:srgbClr val="FF0000"/>
                </a:solidFill>
              </a:rPr>
              <a:t> </a:t>
            </a:r>
            <a:r>
              <a:rPr b="1" i="1" lang="en" sz="2400">
                <a:solidFill>
                  <a:srgbClr val="FF0000"/>
                </a:solidFill>
              </a:rPr>
              <a:t>temperature controls</a:t>
            </a:r>
            <a:r>
              <a:rPr lang="en" sz="2400"/>
              <a:t> are </a:t>
            </a:r>
            <a:r>
              <a:rPr b="1" lang="en" sz="2400" u="sng"/>
              <a:t>essential</a:t>
            </a:r>
            <a:r>
              <a:rPr lang="en" sz="2400"/>
              <a:t> to nurturing productive workforces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67375" y="4272375"/>
            <a:ext cx="87351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</a:t>
            </a: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i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Juslén, Henri, Marius Wouters, and Ariadne Tenner. "The influence of controllable task-lighting on productivity: a field study in a factory." Applied Ergonomics 38.1 (2007): 39-44.</a:t>
            </a:r>
          </a:p>
          <a:p>
            <a: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i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Tanabe, Shin-ichi, Naoe Nishihara, and Masaoki Haneda. "Indoor temperature, productivity, and fatigue in office tasks." HVAC&amp;R Research 13.4 (2007): 623-633.</a:t>
            </a: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Does it have to be this way?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organisational goals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Improve shareholder value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</a:t>
            </a:r>
            <a:r>
              <a:rPr lang="en"/>
              <a:t>educe fixed &amp; variable costs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Increase Return on Assets (ROA)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Maximise productivity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Increase cash flow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Maximise profit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Corporate social responsibility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Efficiency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organisational needs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Improve shareholder value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Reduce fixed &amp; variable costs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Increase Return on Assets (ROA)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Maximise productivity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Increase cash flow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Maximise profit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Corporate social responsibility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Efficiency</a:t>
            </a:r>
          </a:p>
        </p:txBody>
      </p:sp>
      <p:sp>
        <p:nvSpPr>
          <p:cNvPr id="103" name="Shape 103"/>
          <p:cNvSpPr/>
          <p:nvPr/>
        </p:nvSpPr>
        <p:spPr>
          <a:xfrm>
            <a:off x="889950" y="1613650"/>
            <a:ext cx="3510900" cy="743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4850725" y="2836100"/>
            <a:ext cx="29241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375">
            <a:off x="5579652" y="2213425"/>
            <a:ext cx="2753400" cy="59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Where </a:t>
            </a:r>
          </a:p>
        </p:txBody>
      </p:sp>
      <p:sp>
        <p:nvSpPr>
          <p:cNvPr id="106" name="Shape 106"/>
          <p:cNvSpPr/>
          <p:nvPr/>
        </p:nvSpPr>
        <p:spPr>
          <a:xfrm>
            <a:off x="773600" y="2836100"/>
            <a:ext cx="3510900" cy="743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Improving productivity vs. cutting costs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b="1" lang="en"/>
              <a:t>They’re contradictory.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But businesses </a:t>
            </a:r>
            <a:r>
              <a:rPr i="1" lang="en"/>
              <a:t>need</a:t>
            </a:r>
            <a:r>
              <a:rPr lang="en"/>
              <a:t> </a:t>
            </a:r>
            <a:r>
              <a:rPr lang="en"/>
              <a:t>an integrated solution which will allow them to</a:t>
            </a:r>
            <a:br>
              <a:rPr lang="en"/>
            </a:br>
            <a:r>
              <a:rPr lang="en"/>
              <a:t> </a:t>
            </a:r>
            <a:r>
              <a:rPr lang="en" u="sng"/>
              <a:t>improve </a:t>
            </a:r>
            <a:r>
              <a:rPr lang="en"/>
              <a:t>workers’ </a:t>
            </a:r>
            <a:r>
              <a:rPr b="1" lang="en"/>
              <a:t>productivity</a:t>
            </a:r>
            <a:r>
              <a:rPr lang="en"/>
              <a:t> without </a:t>
            </a:r>
            <a:r>
              <a:rPr lang="en" u="sng"/>
              <a:t>increasing</a:t>
            </a:r>
            <a:r>
              <a:rPr lang="en"/>
              <a:t> </a:t>
            </a:r>
            <a:r>
              <a:rPr b="1" lang="en"/>
              <a:t>expenses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Here’s our solution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