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3" r:id="rId3"/>
    <p:sldId id="268" r:id="rId4"/>
    <p:sldId id="270" r:id="rId5"/>
    <p:sldId id="271" r:id="rId6"/>
    <p:sldId id="272" r:id="rId7"/>
    <p:sldId id="273" r:id="rId8"/>
    <p:sldId id="274" r:id="rId9"/>
    <p:sldId id="275" r:id="rId10"/>
    <p:sldId id="279" r:id="rId11"/>
    <p:sldId id="283" r:id="rId12"/>
    <p:sldId id="290" r:id="rId13"/>
    <p:sldId id="291" r:id="rId14"/>
    <p:sldId id="284" r:id="rId15"/>
    <p:sldId id="285" r:id="rId16"/>
    <p:sldId id="278" r:id="rId17"/>
    <p:sldId id="277" r:id="rId18"/>
    <p:sldId id="276" r:id="rId19"/>
    <p:sldId id="280" r:id="rId20"/>
    <p:sldId id="281" r:id="rId21"/>
    <p:sldId id="282" r:id="rId22"/>
    <p:sldId id="286"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C74A"/>
    <a:srgbClr val="2F5F89"/>
    <a:srgbClr val="050C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94" autoAdjust="0"/>
    <p:restoredTop sz="94660"/>
  </p:normalViewPr>
  <p:slideViewPr>
    <p:cSldViewPr snapToGrid="0">
      <p:cViewPr>
        <p:scale>
          <a:sx n="70" d="100"/>
          <a:sy n="70" d="100"/>
        </p:scale>
        <p:origin x="-936"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BF54EF23-FBAA-43FB-8764-BADABEA4F85A}" type="datetimeFigureOut">
              <a:rPr lang="pt-BR" smtClean="0"/>
              <a:t>05/04/2015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9E77B8E-4E10-4F93-9255-8F30F1726288}" type="slidenum">
              <a:rPr lang="pt-BR" smtClean="0"/>
              <a:t>‹nº›</a:t>
            </a:fld>
            <a:endParaRPr lang="pt-BR"/>
          </a:p>
        </p:txBody>
      </p:sp>
    </p:spTree>
    <p:extLst>
      <p:ext uri="{BB962C8B-B14F-4D97-AF65-F5344CB8AC3E}">
        <p14:creationId xmlns:p14="http://schemas.microsoft.com/office/powerpoint/2010/main" val="54253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F54EF23-FBAA-43FB-8764-BADABEA4F85A}" type="datetimeFigureOut">
              <a:rPr lang="pt-BR" smtClean="0"/>
              <a:t>05/04/2015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9E77B8E-4E10-4F93-9255-8F30F1726288}" type="slidenum">
              <a:rPr lang="pt-BR" smtClean="0"/>
              <a:t>‹nº›</a:t>
            </a:fld>
            <a:endParaRPr lang="pt-BR"/>
          </a:p>
        </p:txBody>
      </p:sp>
    </p:spTree>
    <p:extLst>
      <p:ext uri="{BB962C8B-B14F-4D97-AF65-F5344CB8AC3E}">
        <p14:creationId xmlns:p14="http://schemas.microsoft.com/office/powerpoint/2010/main" val="233017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F54EF23-FBAA-43FB-8764-BADABEA4F85A}" type="datetimeFigureOut">
              <a:rPr lang="pt-BR" smtClean="0"/>
              <a:t>05/04/2015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9E77B8E-4E10-4F93-9255-8F30F1726288}" type="slidenum">
              <a:rPr lang="pt-BR" smtClean="0"/>
              <a:t>‹nº›</a:t>
            </a:fld>
            <a:endParaRPr lang="pt-BR"/>
          </a:p>
        </p:txBody>
      </p:sp>
    </p:spTree>
    <p:extLst>
      <p:ext uri="{BB962C8B-B14F-4D97-AF65-F5344CB8AC3E}">
        <p14:creationId xmlns:p14="http://schemas.microsoft.com/office/powerpoint/2010/main" val="190436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F54EF23-FBAA-43FB-8764-BADABEA4F85A}" type="datetimeFigureOut">
              <a:rPr lang="pt-BR" smtClean="0"/>
              <a:t>05/04/2015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9E77B8E-4E10-4F93-9255-8F30F1726288}" type="slidenum">
              <a:rPr lang="pt-BR" smtClean="0"/>
              <a:t>‹nº›</a:t>
            </a:fld>
            <a:endParaRPr lang="pt-BR"/>
          </a:p>
        </p:txBody>
      </p:sp>
    </p:spTree>
    <p:extLst>
      <p:ext uri="{BB962C8B-B14F-4D97-AF65-F5344CB8AC3E}">
        <p14:creationId xmlns:p14="http://schemas.microsoft.com/office/powerpoint/2010/main" val="70399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BF54EF23-FBAA-43FB-8764-BADABEA4F85A}" type="datetimeFigureOut">
              <a:rPr lang="pt-BR" smtClean="0"/>
              <a:t>05/04/2015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9E77B8E-4E10-4F93-9255-8F30F1726288}" type="slidenum">
              <a:rPr lang="pt-BR" smtClean="0"/>
              <a:t>‹nº›</a:t>
            </a:fld>
            <a:endParaRPr lang="pt-BR"/>
          </a:p>
        </p:txBody>
      </p:sp>
    </p:spTree>
    <p:extLst>
      <p:ext uri="{BB962C8B-B14F-4D97-AF65-F5344CB8AC3E}">
        <p14:creationId xmlns:p14="http://schemas.microsoft.com/office/powerpoint/2010/main" val="36977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BF54EF23-FBAA-43FB-8764-BADABEA4F85A}" type="datetimeFigureOut">
              <a:rPr lang="pt-BR" smtClean="0"/>
              <a:t>05/04/2015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9E77B8E-4E10-4F93-9255-8F30F1726288}" type="slidenum">
              <a:rPr lang="pt-BR" smtClean="0"/>
              <a:t>‹nº›</a:t>
            </a:fld>
            <a:endParaRPr lang="pt-BR"/>
          </a:p>
        </p:txBody>
      </p:sp>
    </p:spTree>
    <p:extLst>
      <p:ext uri="{BB962C8B-B14F-4D97-AF65-F5344CB8AC3E}">
        <p14:creationId xmlns:p14="http://schemas.microsoft.com/office/powerpoint/2010/main" val="95459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BF54EF23-FBAA-43FB-8764-BADABEA4F85A}" type="datetimeFigureOut">
              <a:rPr lang="pt-BR" smtClean="0"/>
              <a:t>05/04/2015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9E77B8E-4E10-4F93-9255-8F30F1726288}" type="slidenum">
              <a:rPr lang="pt-BR" smtClean="0"/>
              <a:t>‹nº›</a:t>
            </a:fld>
            <a:endParaRPr lang="pt-BR"/>
          </a:p>
        </p:txBody>
      </p:sp>
    </p:spTree>
    <p:extLst>
      <p:ext uri="{BB962C8B-B14F-4D97-AF65-F5344CB8AC3E}">
        <p14:creationId xmlns:p14="http://schemas.microsoft.com/office/powerpoint/2010/main" val="139387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BF54EF23-FBAA-43FB-8764-BADABEA4F85A}" type="datetimeFigureOut">
              <a:rPr lang="pt-BR" smtClean="0"/>
              <a:t>05/04/2015</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9E77B8E-4E10-4F93-9255-8F30F1726288}" type="slidenum">
              <a:rPr lang="pt-BR" smtClean="0"/>
              <a:t>‹nº›</a:t>
            </a:fld>
            <a:endParaRPr lang="pt-BR"/>
          </a:p>
        </p:txBody>
      </p:sp>
    </p:spTree>
    <p:extLst>
      <p:ext uri="{BB962C8B-B14F-4D97-AF65-F5344CB8AC3E}">
        <p14:creationId xmlns:p14="http://schemas.microsoft.com/office/powerpoint/2010/main" val="239998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F54EF23-FBAA-43FB-8764-BADABEA4F85A}" type="datetimeFigureOut">
              <a:rPr lang="pt-BR" smtClean="0"/>
              <a:t>05/04/2015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9E77B8E-4E10-4F93-9255-8F30F1726288}" type="slidenum">
              <a:rPr lang="pt-BR" smtClean="0"/>
              <a:t>‹nº›</a:t>
            </a:fld>
            <a:endParaRPr lang="pt-BR"/>
          </a:p>
        </p:txBody>
      </p:sp>
    </p:spTree>
    <p:extLst>
      <p:ext uri="{BB962C8B-B14F-4D97-AF65-F5344CB8AC3E}">
        <p14:creationId xmlns:p14="http://schemas.microsoft.com/office/powerpoint/2010/main" val="380534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BF54EF23-FBAA-43FB-8764-BADABEA4F85A}" type="datetimeFigureOut">
              <a:rPr lang="pt-BR" smtClean="0"/>
              <a:t>05/04/2015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9E77B8E-4E10-4F93-9255-8F30F1726288}" type="slidenum">
              <a:rPr lang="pt-BR" smtClean="0"/>
              <a:t>‹nº›</a:t>
            </a:fld>
            <a:endParaRPr lang="pt-BR"/>
          </a:p>
        </p:txBody>
      </p:sp>
    </p:spTree>
    <p:extLst>
      <p:ext uri="{BB962C8B-B14F-4D97-AF65-F5344CB8AC3E}">
        <p14:creationId xmlns:p14="http://schemas.microsoft.com/office/powerpoint/2010/main" val="1332561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BF54EF23-FBAA-43FB-8764-BADABEA4F85A}" type="datetimeFigureOut">
              <a:rPr lang="pt-BR" smtClean="0"/>
              <a:t>05/04/2015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9E77B8E-4E10-4F93-9255-8F30F1726288}" type="slidenum">
              <a:rPr lang="pt-BR" smtClean="0"/>
              <a:t>‹nº›</a:t>
            </a:fld>
            <a:endParaRPr lang="pt-BR"/>
          </a:p>
        </p:txBody>
      </p:sp>
    </p:spTree>
    <p:extLst>
      <p:ext uri="{BB962C8B-B14F-4D97-AF65-F5344CB8AC3E}">
        <p14:creationId xmlns:p14="http://schemas.microsoft.com/office/powerpoint/2010/main" val="106347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4EF23-FBAA-43FB-8764-BADABEA4F85A}" type="datetimeFigureOut">
              <a:rPr lang="pt-BR" smtClean="0"/>
              <a:t>05/04/2015</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77B8E-4E10-4F93-9255-8F30F1726288}" type="slidenum">
              <a:rPr lang="pt-BR" smtClean="0"/>
              <a:t>‹nº›</a:t>
            </a:fld>
            <a:endParaRPr lang="pt-BR"/>
          </a:p>
        </p:txBody>
      </p:sp>
    </p:spTree>
    <p:extLst>
      <p:ext uri="{BB962C8B-B14F-4D97-AF65-F5344CB8AC3E}">
        <p14:creationId xmlns:p14="http://schemas.microsoft.com/office/powerpoint/2010/main" val="4097608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tângulo 29"/>
          <p:cNvSpPr/>
          <p:nvPr/>
        </p:nvSpPr>
        <p:spPr>
          <a:xfrm flipV="1">
            <a:off x="4706201" y="2009172"/>
            <a:ext cx="7542704" cy="669896"/>
          </a:xfrm>
          <a:prstGeom prst="rect">
            <a:avLst/>
          </a:prstGeom>
          <a:solidFill>
            <a:schemeClr val="tx2">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p:cNvSpPr/>
          <p:nvPr/>
        </p:nvSpPr>
        <p:spPr>
          <a:xfrm flipV="1">
            <a:off x="3657600" y="2679067"/>
            <a:ext cx="8534400" cy="1894534"/>
          </a:xfrm>
          <a:prstGeom prst="rect">
            <a:avLst/>
          </a:prstGeom>
          <a:solidFill>
            <a:schemeClr val="tx2">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3962674" y="4573602"/>
            <a:ext cx="8229326" cy="2284398"/>
          </a:xfrm>
          <a:prstGeom prst="rect">
            <a:avLst/>
          </a:prstGeom>
          <a:solidFill>
            <a:schemeClr val="tx2">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om Único Canto Aparado e Arredondado 12"/>
          <p:cNvSpPr/>
          <p:nvPr/>
        </p:nvSpPr>
        <p:spPr>
          <a:xfrm flipH="1">
            <a:off x="5205045" y="644375"/>
            <a:ext cx="6545015" cy="427470"/>
          </a:xfrm>
          <a:prstGeom prst="snipRoundRect">
            <a:avLst>
              <a:gd name="adj1" fmla="val 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2800" dirty="0" smtClean="0">
                <a:solidFill>
                  <a:schemeClr val="tx1"/>
                </a:solidFill>
                <a:latin typeface="Arial" panose="020B0604020202020204" pitchFamily="34" charset="0"/>
                <a:cs typeface="Arial" panose="020B0604020202020204" pitchFamily="34" charset="0"/>
              </a:rPr>
              <a:t>Sistema da Informação </a:t>
            </a:r>
            <a:endParaRPr lang="pt-BR" sz="2800" dirty="0">
              <a:solidFill>
                <a:schemeClr val="tx1"/>
              </a:solidFill>
              <a:latin typeface="Arial" panose="020B0604020202020204" pitchFamily="34" charset="0"/>
              <a:cs typeface="Arial" panose="020B0604020202020204" pitchFamily="34" charset="0"/>
            </a:endParaRPr>
          </a:p>
        </p:txBody>
      </p:sp>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6" name="Retângulo 5"/>
          <p:cNvSpPr/>
          <p:nvPr/>
        </p:nvSpPr>
        <p:spPr>
          <a:xfrm>
            <a:off x="5205046" y="1641231"/>
            <a:ext cx="6986954" cy="46892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Listra Diagonal 6"/>
          <p:cNvSpPr/>
          <p:nvPr/>
        </p:nvSpPr>
        <p:spPr>
          <a:xfrm rot="2126349">
            <a:off x="3547873" y="1315734"/>
            <a:ext cx="1290321" cy="3454400"/>
          </a:xfrm>
          <a:prstGeom prst="diagStripe">
            <a:avLst>
              <a:gd name="adj" fmla="val 50470"/>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5" name="CaixaDeTexto 14"/>
          <p:cNvSpPr txBox="1"/>
          <p:nvPr/>
        </p:nvSpPr>
        <p:spPr>
          <a:xfrm>
            <a:off x="3996547" y="3330082"/>
            <a:ext cx="8140861" cy="830997"/>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pt-BR" sz="4800" dirty="0" smtClean="0"/>
              <a:t>Tipo de Sistemas </a:t>
            </a:r>
            <a:r>
              <a:rPr lang="pt-BR" sz="4800" dirty="0"/>
              <a:t>de Informação</a:t>
            </a:r>
            <a:endParaRPr lang="pt-BR" sz="4800" dirty="0">
              <a:latin typeface="CaesarSSK" panose="00000400000000000000" pitchFamily="2" charset="0"/>
            </a:endParaRPr>
          </a:p>
        </p:txBody>
      </p:sp>
      <p:sp>
        <p:nvSpPr>
          <p:cNvPr id="16" name="Retângulo 15"/>
          <p:cNvSpPr/>
          <p:nvPr/>
        </p:nvSpPr>
        <p:spPr>
          <a:xfrm>
            <a:off x="-2" y="2679068"/>
            <a:ext cx="3657602" cy="1397631"/>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Fundamentos de Sistemas de Informação</a:t>
            </a:r>
            <a:endParaRPr lang="pt-BR" sz="24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4" name="Listra Diagonal 23"/>
          <p:cNvSpPr/>
          <p:nvPr/>
        </p:nvSpPr>
        <p:spPr>
          <a:xfrm rot="821806" flipV="1">
            <a:off x="3248321" y="2893320"/>
            <a:ext cx="1290321" cy="2483352"/>
          </a:xfrm>
          <a:prstGeom prst="diagStripe">
            <a:avLst>
              <a:gd name="adj" fmla="val 50470"/>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6" name="Retângulo 25"/>
          <p:cNvSpPr/>
          <p:nvPr/>
        </p:nvSpPr>
        <p:spPr>
          <a:xfrm rot="4534894">
            <a:off x="2435792" y="5125885"/>
            <a:ext cx="2960009" cy="565889"/>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a:off x="5109512" y="5433070"/>
            <a:ext cx="986809" cy="461665"/>
          </a:xfrm>
          <a:prstGeom prst="rect">
            <a:avLst/>
          </a:prstGeom>
          <a:noFill/>
        </p:spPr>
        <p:txBody>
          <a:bodyPr wrap="none" rtlCol="0">
            <a:spAutoFit/>
          </a:bodyPr>
          <a:lstStyle/>
          <a:p>
            <a:r>
              <a:rPr lang="pt-BR" sz="2400" dirty="0">
                <a:solidFill>
                  <a:schemeClr val="tx2">
                    <a:lumMod val="60000"/>
                    <a:lumOff val="40000"/>
                  </a:schemeClr>
                </a:solidFill>
                <a:latin typeface="GeosansLight" panose="02000603020000020003" pitchFamily="2" charset="0"/>
              </a:rPr>
              <a:t>Alunos:</a:t>
            </a:r>
          </a:p>
        </p:txBody>
      </p:sp>
      <p:sp>
        <p:nvSpPr>
          <p:cNvPr id="27" name="CaixaDeTexto 26"/>
          <p:cNvSpPr txBox="1"/>
          <p:nvPr/>
        </p:nvSpPr>
        <p:spPr>
          <a:xfrm>
            <a:off x="8920305" y="5917885"/>
            <a:ext cx="2844047" cy="461665"/>
          </a:xfrm>
          <a:prstGeom prst="rect">
            <a:avLst/>
          </a:prstGeom>
          <a:noFill/>
        </p:spPr>
        <p:txBody>
          <a:bodyPr wrap="none" rtlCol="0">
            <a:spAutoFit/>
          </a:bodyPr>
          <a:lstStyle/>
          <a:p>
            <a:pPr algn="r"/>
            <a:r>
              <a:rPr lang="pt-BR" sz="2400" dirty="0" smtClean="0">
                <a:latin typeface="Eras Light ITC" panose="020B0402030504020804" pitchFamily="34" charset="0"/>
              </a:rPr>
              <a:t> </a:t>
            </a:r>
            <a:r>
              <a:rPr lang="pt-BR" sz="2400" dirty="0" smtClean="0">
                <a:latin typeface="Eras Light ITC" panose="020B0402030504020804" pitchFamily="34" charset="0"/>
              </a:rPr>
              <a:t>Adineuton Carvalho</a:t>
            </a:r>
            <a:endParaRPr lang="pt-BR" sz="2400" dirty="0">
              <a:latin typeface="Eras Light ITC" panose="020B0402030504020804" pitchFamily="34" charset="0"/>
            </a:endParaRPr>
          </a:p>
        </p:txBody>
      </p:sp>
      <p:sp>
        <p:nvSpPr>
          <p:cNvPr id="28" name="CaixaDeTexto 27"/>
          <p:cNvSpPr txBox="1"/>
          <p:nvPr/>
        </p:nvSpPr>
        <p:spPr>
          <a:xfrm>
            <a:off x="818840" y="4958080"/>
            <a:ext cx="1738168" cy="1107996"/>
          </a:xfrm>
          <a:prstGeom prst="rect">
            <a:avLst/>
          </a:prstGeom>
          <a:noFill/>
        </p:spPr>
        <p:txBody>
          <a:bodyPr wrap="none" rtlCol="0">
            <a:spAutoFit/>
          </a:bodyPr>
          <a:lstStyle/>
          <a:p>
            <a:r>
              <a:rPr lang="pt-BR" sz="6600" b="1" dirty="0" smtClean="0">
                <a:solidFill>
                  <a:schemeClr val="bg2">
                    <a:lumMod val="75000"/>
                  </a:schemeClr>
                </a:solidFill>
                <a:latin typeface="GeosansLight" panose="02000603020000020003" pitchFamily="2" charset="0"/>
              </a:rPr>
              <a:t>2015</a:t>
            </a:r>
            <a:endParaRPr lang="pt-BR" sz="6600" b="1" dirty="0">
              <a:solidFill>
                <a:schemeClr val="bg2">
                  <a:lumMod val="75000"/>
                </a:schemeClr>
              </a:solidFill>
              <a:latin typeface="GeosansLight" panose="02000603020000020003" pitchFamily="2" charset="0"/>
            </a:endParaRPr>
          </a:p>
        </p:txBody>
      </p:sp>
    </p:spTree>
    <p:extLst>
      <p:ext uri="{BB962C8B-B14F-4D97-AF65-F5344CB8AC3E}">
        <p14:creationId xmlns:p14="http://schemas.microsoft.com/office/powerpoint/2010/main" val="2950617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sp>
        <p:nvSpPr>
          <p:cNvPr id="4" name="Retângulo 3"/>
          <p:cNvSpPr/>
          <p:nvPr/>
        </p:nvSpPr>
        <p:spPr>
          <a:xfrm>
            <a:off x="859809" y="1569494"/>
            <a:ext cx="9895807" cy="3277820"/>
          </a:xfrm>
          <a:prstGeom prst="rect">
            <a:avLst/>
          </a:prstGeom>
        </p:spPr>
        <p:txBody>
          <a:bodyPr wrap="square">
            <a:spAutoFit/>
          </a:bodyPr>
          <a:lstStyle/>
          <a:p>
            <a:r>
              <a:rPr lang="pt-BR" dirty="0"/>
              <a:t>Classificação do Sistema</a:t>
            </a:r>
          </a:p>
          <a:p>
            <a:r>
              <a:rPr lang="pt-BR" dirty="0"/>
              <a:t>Os sistemas podem ser classificados de diversas formas, em geral classificam-se os sistemas de duas maneiras principais: Sistemas Abertos e Sistemas Fechados.</a:t>
            </a:r>
          </a:p>
          <a:p>
            <a:pPr marL="285750" indent="-285750">
              <a:buFont typeface="Wingdings" pitchFamily="2" charset="2"/>
              <a:buChar char="v"/>
            </a:pPr>
            <a:r>
              <a:rPr lang="pt-BR" dirty="0" smtClean="0"/>
              <a:t>Sistema </a:t>
            </a:r>
            <a:r>
              <a:rPr lang="pt-BR" dirty="0"/>
              <a:t>Aberto</a:t>
            </a:r>
          </a:p>
          <a:p>
            <a:r>
              <a:rPr lang="pt-BR" dirty="0"/>
              <a:t>A interação da empresa com a sociedade e o ambiente onde ela atua caracteriza essencialmente o chamado sistema aberto.</a:t>
            </a:r>
          </a:p>
          <a:p>
            <a:pPr marL="285750" indent="-285750">
              <a:buFont typeface="Wingdings" pitchFamily="2" charset="2"/>
              <a:buChar char="v"/>
            </a:pPr>
            <a:r>
              <a:rPr lang="pt-BR" dirty="0" smtClean="0"/>
              <a:t>Sistema </a:t>
            </a:r>
            <a:r>
              <a:rPr lang="pt-BR" dirty="0"/>
              <a:t>Fechado</a:t>
            </a:r>
          </a:p>
          <a:p>
            <a:r>
              <a:rPr lang="pt-BR" dirty="0"/>
              <a:t>O sistema fechado independe do meio externo para o desenvolvimento das externo para o desenvolvimento das suas funções. Os sistemas fechados são entendidos como os que não mantém relação de interdependência com o ambiente externo.</a:t>
            </a:r>
          </a:p>
          <a:p>
            <a:pPr>
              <a:lnSpc>
                <a:spcPct val="150000"/>
              </a:lnSpc>
            </a:pPr>
            <a:endParaRPr lang="pt-BR"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6842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sp>
        <p:nvSpPr>
          <p:cNvPr id="4" name="Retângulo 3"/>
          <p:cNvSpPr/>
          <p:nvPr/>
        </p:nvSpPr>
        <p:spPr>
          <a:xfrm>
            <a:off x="859809" y="1569494"/>
            <a:ext cx="9895807" cy="3000821"/>
          </a:xfrm>
          <a:prstGeom prst="rect">
            <a:avLst/>
          </a:prstGeom>
        </p:spPr>
        <p:txBody>
          <a:bodyPr wrap="square">
            <a:spAutoFit/>
          </a:bodyPr>
          <a:lstStyle/>
          <a:p>
            <a:pPr>
              <a:lnSpc>
                <a:spcPct val="150000"/>
              </a:lnSpc>
            </a:pPr>
            <a:r>
              <a:rPr lang="pt-BR" b="1" dirty="0"/>
              <a:t>SISTEMAS ESPECIALISTAS NO GERENCIAMENTO DA </a:t>
            </a:r>
            <a:r>
              <a:rPr lang="pt-BR" b="1" dirty="0" smtClean="0"/>
              <a:t>INFORMAÇÃO</a:t>
            </a:r>
          </a:p>
          <a:p>
            <a:pPr>
              <a:lnSpc>
                <a:spcPct val="150000"/>
              </a:lnSpc>
            </a:pPr>
            <a:r>
              <a:rPr lang="pt-BR" dirty="0"/>
              <a:t>A expressão inteligência artificial está associada, geralmente, ao desenvolvimento de sistemas especialistas. Estes sistemas baseados em conhecimento, construídos, principalmente, com regras que reproduzem o conhecimento do perito, são utilizados para solucionar determinados problemas em domínios específicos. A área médica, desde o início das pesquisas, tem sido uma das áreas mais beneficiadas pelos sistemas especialistas, por ser considerada detentora de problemas clássicos possuidores de todas as peculiaridades necessárias, para serem instrumentalizados por tais sistemas </a:t>
            </a:r>
            <a:r>
              <a:rPr lang="pt-BR" dirty="0" smtClean="0"/>
              <a:t>.</a:t>
            </a:r>
            <a:endParaRPr lang="pt-BR"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7149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sp>
        <p:nvSpPr>
          <p:cNvPr id="4" name="Retângulo 3"/>
          <p:cNvSpPr/>
          <p:nvPr/>
        </p:nvSpPr>
        <p:spPr>
          <a:xfrm>
            <a:off x="859809" y="1569494"/>
            <a:ext cx="9895807" cy="3554819"/>
          </a:xfrm>
          <a:prstGeom prst="rect">
            <a:avLst/>
          </a:prstGeom>
        </p:spPr>
        <p:txBody>
          <a:bodyPr wrap="square">
            <a:spAutoFit/>
          </a:bodyPr>
          <a:lstStyle/>
          <a:p>
            <a:r>
              <a:rPr lang="pt-BR" dirty="0"/>
              <a:t>VANTAGENS DA UTILIZAÇÃO DE SISTEMAS ESPECIALISTAS</a:t>
            </a:r>
          </a:p>
          <a:p>
            <a:r>
              <a:rPr lang="pt-BR" dirty="0"/>
              <a:t>Os benefícios advindos da utilização da técnica de sistema especialista são diferentes daqueles obtidos pelos sistemas tradicionais, por tratar-se de sistemas dotados de inteligência e conhecimento. Dentre outras vantagens, podemos destacar:</a:t>
            </a:r>
          </a:p>
          <a:p>
            <a:pPr marL="285750" lvl="0" indent="-285750">
              <a:buFont typeface="Wingdings" pitchFamily="2" charset="2"/>
              <a:buChar char="v"/>
            </a:pPr>
            <a:r>
              <a:rPr lang="pt-BR" dirty="0"/>
              <a:t>Um sistema especialista é capaz de estender as facilidades de tomada de decisão para muitas  pessoas. O conhecimento dos especialistas pode ser distribuído, de forma que possa ser utilizado  por um grande número de pessoas ;</a:t>
            </a:r>
          </a:p>
          <a:p>
            <a:pPr marL="285750" lvl="0" indent="-285750">
              <a:buFont typeface="Wingdings" pitchFamily="2" charset="2"/>
              <a:buChar char="v"/>
            </a:pPr>
            <a:r>
              <a:rPr lang="pt-BR" dirty="0"/>
              <a:t>Um sistema especialista pode melhorar a produtividade e desempenho de seus usuários, considerando que o provê com um vasto conhecimento, que, certamente, em condições normais, demandaria mais tempo para assimilá-lo e , </a:t>
            </a:r>
            <a:r>
              <a:rPr lang="pt-BR" dirty="0" smtClean="0"/>
              <a:t>consequentemente, </a:t>
            </a:r>
            <a:r>
              <a:rPr lang="pt-BR" dirty="0"/>
              <a:t>utilizá-lo em suas tomadas de decisão;</a:t>
            </a:r>
          </a:p>
          <a:p>
            <a:pPr>
              <a:lnSpc>
                <a:spcPct val="150000"/>
              </a:lnSpc>
            </a:pPr>
            <a:endParaRPr lang="pt-BR"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6718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sp>
        <p:nvSpPr>
          <p:cNvPr id="4" name="Retângulo 3"/>
          <p:cNvSpPr/>
          <p:nvPr/>
        </p:nvSpPr>
        <p:spPr>
          <a:xfrm>
            <a:off x="859809" y="1569494"/>
            <a:ext cx="9895807" cy="3139321"/>
          </a:xfrm>
          <a:prstGeom prst="rect">
            <a:avLst/>
          </a:prstGeom>
        </p:spPr>
        <p:txBody>
          <a:bodyPr wrap="square">
            <a:spAutoFit/>
          </a:bodyPr>
          <a:lstStyle/>
          <a:p>
            <a:pPr marL="285750" lvl="0" indent="-285750">
              <a:buFont typeface="Wingdings" pitchFamily="2" charset="2"/>
              <a:buChar char="v"/>
            </a:pPr>
            <a:r>
              <a:rPr lang="pt-BR" dirty="0"/>
              <a:t>Sistemas especialistas reduzem o grau de dependência que as organizações mantêm quando se </a:t>
            </a:r>
            <a:r>
              <a:rPr lang="pt-BR" dirty="0" smtClean="0"/>
              <a:t>veem </a:t>
            </a:r>
            <a:r>
              <a:rPr lang="pt-BR" dirty="0"/>
              <a:t>em situações críticas, inevitáveis, como, por exemplo, a falta de um especialista. As pessoas morrem, ficam doentes, tiram férias e até optam por melhores ofertas de trabalhos; ao assim proceder, tornam as organizações em que trabalham vulneráveis e extremamente dependentes de suas decisões. Ao registrar o conhecimento de empregados nos sistemas especialistas, promove-se uma significativa redução no grau de dependência entre empresa e presença física do empregado;</a:t>
            </a:r>
          </a:p>
          <a:p>
            <a:pPr marL="285750" indent="-285750">
              <a:buFont typeface="Wingdings" pitchFamily="2" charset="2"/>
              <a:buChar char="v"/>
            </a:pPr>
            <a:r>
              <a:rPr lang="pt-BR" dirty="0"/>
              <a:t>Sistemas especialistas são ferramentas adequadas para serem utilizadas em treinamentos de grupos de pessoas, de forma rápida e agradável, podendo servir, após o treinamento, como instrumento para coleta de informações sobre o desempenho </a:t>
            </a:r>
            <a:r>
              <a:rPr lang="pt-BR" dirty="0" smtClean="0"/>
              <a:t>do treinando, </a:t>
            </a:r>
            <a:r>
              <a:rPr lang="pt-BR" dirty="0"/>
              <a:t>obtendo subsídios para reformulação das lições para a obtenção de melhor desempenho, além de prestar suporte imediato para os </a:t>
            </a:r>
            <a:r>
              <a:rPr lang="pt-BR" dirty="0" smtClean="0"/>
              <a:t>treinando </a:t>
            </a:r>
            <a:r>
              <a:rPr lang="pt-BR" dirty="0"/>
              <a:t>durante a utilização dos conhecimentos na realização de suas tarefas diárias.</a:t>
            </a:r>
            <a:endParaRPr lang="pt-BR"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052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sp>
        <p:nvSpPr>
          <p:cNvPr id="4" name="Retângulo 3"/>
          <p:cNvSpPr/>
          <p:nvPr/>
        </p:nvSpPr>
        <p:spPr>
          <a:xfrm>
            <a:off x="859809" y="1569494"/>
            <a:ext cx="9895807" cy="1200329"/>
          </a:xfrm>
          <a:prstGeom prst="rect">
            <a:avLst/>
          </a:prstGeom>
        </p:spPr>
        <p:txBody>
          <a:bodyPr wrap="square">
            <a:spAutoFit/>
          </a:bodyPr>
          <a:lstStyle/>
          <a:p>
            <a:r>
              <a:rPr lang="pt-BR" dirty="0"/>
              <a:t>ESTRUTURA BÁSICA DE UM SISTEMA ESPECIALISTA</a:t>
            </a:r>
          </a:p>
          <a:p>
            <a:r>
              <a:rPr lang="pt-BR" dirty="0"/>
              <a:t>A estrutura básica para um sistema especialista, é constituída por três elementos fundamentais: base de conhecimento, motor de inferência e interface com o usuário, conforme pode ser observado na </a:t>
            </a:r>
            <a:r>
              <a:rPr lang="pt-BR" dirty="0" smtClean="0"/>
              <a:t>figura, </a:t>
            </a:r>
            <a:r>
              <a:rPr lang="pt-BR" dirty="0"/>
              <a:t>a seguir </a:t>
            </a:r>
            <a:r>
              <a:rPr lang="pt-BR" dirty="0" smtClean="0"/>
              <a:t>:</a:t>
            </a:r>
            <a:endParaRPr lang="pt-BR" dirty="0"/>
          </a:p>
        </p:txBody>
      </p:sp>
      <p:pic>
        <p:nvPicPr>
          <p:cNvPr id="12" name="Imagem 11" descr="2619706f1.JPG (47937 bytes)"/>
          <p:cNvPicPr/>
          <p:nvPr/>
        </p:nvPicPr>
        <p:blipFill>
          <a:blip r:embed="rId3">
            <a:extLst>
              <a:ext uri="{28A0092B-C50C-407E-A947-70E740481C1C}">
                <a14:useLocalDpi xmlns:a14="http://schemas.microsoft.com/office/drawing/2010/main" val="0"/>
              </a:ext>
            </a:extLst>
          </a:blip>
          <a:srcRect/>
          <a:stretch>
            <a:fillRect/>
          </a:stretch>
        </p:blipFill>
        <p:spPr bwMode="auto">
          <a:xfrm>
            <a:off x="2184109" y="3134025"/>
            <a:ext cx="7178255" cy="2812220"/>
          </a:xfrm>
          <a:prstGeom prst="rect">
            <a:avLst/>
          </a:prstGeom>
          <a:noFill/>
          <a:ln>
            <a:noFill/>
          </a:ln>
        </p:spPr>
      </p:pic>
    </p:spTree>
    <p:extLst>
      <p:ext uri="{BB962C8B-B14F-4D97-AF65-F5344CB8AC3E}">
        <p14:creationId xmlns:p14="http://schemas.microsoft.com/office/powerpoint/2010/main" val="1398951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sp>
        <p:nvSpPr>
          <p:cNvPr id="4" name="Retângulo 3"/>
          <p:cNvSpPr/>
          <p:nvPr/>
        </p:nvSpPr>
        <p:spPr>
          <a:xfrm>
            <a:off x="859809" y="1569494"/>
            <a:ext cx="9895807" cy="1200329"/>
          </a:xfrm>
          <a:prstGeom prst="rect">
            <a:avLst/>
          </a:prstGeom>
        </p:spPr>
        <p:txBody>
          <a:bodyPr wrap="square">
            <a:spAutoFit/>
          </a:bodyPr>
          <a:lstStyle/>
          <a:p>
            <a:r>
              <a:rPr lang="pt-BR" dirty="0"/>
              <a:t>ARQUITETURA PARA O SISTEMA ESPECIALISTA PARA GERENCIAMENTO DA INFORMAÇÃO (SEGI)</a:t>
            </a:r>
          </a:p>
          <a:p>
            <a:r>
              <a:rPr lang="pt-BR" dirty="0"/>
              <a:t>Um sistema de gerenciamento da informação, </a:t>
            </a:r>
            <a:r>
              <a:rPr lang="pt-BR" dirty="0" smtClean="0"/>
              <a:t>deverá </a:t>
            </a:r>
            <a:r>
              <a:rPr lang="pt-BR" dirty="0"/>
              <a:t>ser construído a partir da integração dos seus elementos básicos: interface com o usuário, base do conhecimento e motor de inferência, que podem ser visualizados no diagrama apresentado, na </a:t>
            </a:r>
            <a:r>
              <a:rPr lang="pt-BR" dirty="0" smtClean="0"/>
              <a:t>figura, </a:t>
            </a:r>
            <a:r>
              <a:rPr lang="pt-BR" dirty="0"/>
              <a:t>a seguir</a:t>
            </a:r>
            <a:r>
              <a:rPr lang="pt-BR" dirty="0" smtClean="0"/>
              <a:t>:</a:t>
            </a:r>
            <a:endParaRPr lang="pt-BR" dirty="0"/>
          </a:p>
        </p:txBody>
      </p:sp>
      <p:pic>
        <p:nvPicPr>
          <p:cNvPr id="12" name="Imagem 11" descr="2619706f3.JPG (60099 bytes)"/>
          <p:cNvPicPr/>
          <p:nvPr/>
        </p:nvPicPr>
        <p:blipFill>
          <a:blip r:embed="rId3">
            <a:extLst>
              <a:ext uri="{28A0092B-C50C-407E-A947-70E740481C1C}">
                <a14:useLocalDpi xmlns:a14="http://schemas.microsoft.com/office/drawing/2010/main" val="0"/>
              </a:ext>
            </a:extLst>
          </a:blip>
          <a:srcRect/>
          <a:stretch>
            <a:fillRect/>
          </a:stretch>
        </p:blipFill>
        <p:spPr bwMode="auto">
          <a:xfrm>
            <a:off x="3168112" y="2866031"/>
            <a:ext cx="5477827" cy="3105100"/>
          </a:xfrm>
          <a:prstGeom prst="rect">
            <a:avLst/>
          </a:prstGeom>
          <a:noFill/>
          <a:ln>
            <a:noFill/>
          </a:ln>
        </p:spPr>
      </p:pic>
    </p:spTree>
    <p:extLst>
      <p:ext uri="{BB962C8B-B14F-4D97-AF65-F5344CB8AC3E}">
        <p14:creationId xmlns:p14="http://schemas.microsoft.com/office/powerpoint/2010/main" val="1425602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sp>
        <p:nvSpPr>
          <p:cNvPr id="4" name="Retângulo 3"/>
          <p:cNvSpPr/>
          <p:nvPr/>
        </p:nvSpPr>
        <p:spPr>
          <a:xfrm>
            <a:off x="859809" y="1569494"/>
            <a:ext cx="9895807" cy="3226524"/>
          </a:xfrm>
          <a:prstGeom prst="rect">
            <a:avLst/>
          </a:prstGeom>
        </p:spPr>
        <p:txBody>
          <a:bodyPr wrap="square">
            <a:spAutoFit/>
          </a:bodyPr>
          <a:lstStyle/>
          <a:p>
            <a:r>
              <a:rPr lang="pt-BR" b="1" dirty="0"/>
              <a:t>Sistema de Apoio à Decisão (SAD)</a:t>
            </a:r>
            <a:endParaRPr lang="pt-BR" b="1" dirty="0"/>
          </a:p>
          <a:p>
            <a:r>
              <a:rPr lang="pt-BR" b="1" dirty="0"/>
              <a:t>Introdução</a:t>
            </a:r>
            <a:endParaRPr lang="pt-BR" b="1" dirty="0"/>
          </a:p>
          <a:p>
            <a:r>
              <a:rPr lang="pt-BR" dirty="0"/>
              <a:t>Os Sistemas de Apoio à Decisão (SAD) cobrem uma grande variedade de sistemas, ferramentas e tecnologias. Há quem pense que o termo SAD está ultrapassado e que foi substituído por um "novo tipo" de sistema chamado </a:t>
            </a:r>
            <a:r>
              <a:rPr lang="pt-BR" i="1" dirty="0"/>
              <a:t>"on-line </a:t>
            </a:r>
            <a:r>
              <a:rPr lang="pt-BR" i="1" dirty="0" err="1"/>
              <a:t>analytical</a:t>
            </a:r>
            <a:r>
              <a:rPr lang="pt-BR" i="1" dirty="0"/>
              <a:t> </a:t>
            </a:r>
            <a:r>
              <a:rPr lang="pt-BR" i="1" dirty="0" err="1"/>
              <a:t>processing</a:t>
            </a:r>
            <a:r>
              <a:rPr lang="pt-BR" i="1" dirty="0"/>
              <a:t>" </a:t>
            </a:r>
            <a:r>
              <a:rPr lang="pt-BR" dirty="0"/>
              <a:t>(OLAP). Outros há que preferem realçar os Sistemas de Apoio à Decisão baseados em conhecimento como o "</a:t>
            </a:r>
            <a:r>
              <a:rPr lang="pt-BR" dirty="0" err="1"/>
              <a:t>state</a:t>
            </a:r>
            <a:r>
              <a:rPr lang="pt-BR" dirty="0"/>
              <a:t> </a:t>
            </a:r>
            <a:r>
              <a:rPr lang="pt-BR" dirty="0" err="1"/>
              <a:t>of</a:t>
            </a:r>
            <a:r>
              <a:rPr lang="pt-BR" dirty="0"/>
              <a:t> </a:t>
            </a:r>
            <a:r>
              <a:rPr lang="pt-BR" dirty="0" err="1"/>
              <a:t>the</a:t>
            </a:r>
            <a:r>
              <a:rPr lang="pt-BR" dirty="0"/>
              <a:t> </a:t>
            </a:r>
            <a:r>
              <a:rPr lang="pt-BR" dirty="0" err="1"/>
              <a:t>art</a:t>
            </a:r>
            <a:r>
              <a:rPr lang="pt-BR" dirty="0"/>
              <a:t>" dos Sistemas de Apoio à Decisão. Os investigadores operacionais focam nos modelos de simulação e optimização como o "verdadeiro" Sistema de Apoio à Decisão. Numa opinião mais generalizada poderemos dizer que os SAD são um termo compreendido em muitos tipos de sistemas de informação que suportam tomadas de decisões.</a:t>
            </a:r>
            <a:endParaRPr lang="pt-BR" b="1" dirty="0"/>
          </a:p>
          <a:p>
            <a:pPr>
              <a:lnSpc>
                <a:spcPct val="150000"/>
              </a:lnSpc>
            </a:pPr>
            <a:endParaRPr lang="pt-BR"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4962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sp>
        <p:nvSpPr>
          <p:cNvPr id="4" name="Retângulo 3"/>
          <p:cNvSpPr/>
          <p:nvPr/>
        </p:nvSpPr>
        <p:spPr>
          <a:xfrm>
            <a:off x="859809" y="1569494"/>
            <a:ext cx="9895807" cy="2308324"/>
          </a:xfrm>
          <a:prstGeom prst="rect">
            <a:avLst/>
          </a:prstGeom>
        </p:spPr>
        <p:txBody>
          <a:bodyPr wrap="square">
            <a:spAutoFit/>
          </a:bodyPr>
          <a:lstStyle/>
          <a:p>
            <a:r>
              <a:rPr lang="pt-BR" b="1" dirty="0"/>
              <a:t>Definições</a:t>
            </a:r>
            <a:endParaRPr lang="pt-BR" b="1" dirty="0"/>
          </a:p>
          <a:p>
            <a:r>
              <a:rPr lang="pt-BR" dirty="0"/>
              <a:t>São todos os intervenientes na tomada de uma decisão, desde a extração de dados, passando pelo armazenamento, uso de modelos, interface e até o próprio utilizador.</a:t>
            </a:r>
            <a:endParaRPr lang="pt-BR" b="1" dirty="0"/>
          </a:p>
          <a:p>
            <a:r>
              <a:rPr lang="pt-BR" dirty="0"/>
              <a:t>Estes sistemas foram criados com o intuito de servir de adjuntos às pessoas que realizam decisões importantes, de maneira a expandir as suas capacidades, mas sem substituir as suas decisões. </a:t>
            </a:r>
            <a:endParaRPr lang="pt-BR" b="1" dirty="0"/>
          </a:p>
          <a:p>
            <a:r>
              <a:rPr lang="pt-BR" dirty="0"/>
              <a:t>Sistemas de Apoio à Decisão são usados em decisões, em que um julgamento é necessário, ou em decisões que não são completamente suportadas por algoritmos, ou seja é sempre necessário um utilizador para usar estes sistemas, em que este representa o papel mais importante.</a:t>
            </a:r>
            <a:endParaRPr lang="pt-BR"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841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sp>
        <p:nvSpPr>
          <p:cNvPr id="4" name="Retângulo 3"/>
          <p:cNvSpPr/>
          <p:nvPr/>
        </p:nvSpPr>
        <p:spPr>
          <a:xfrm>
            <a:off x="859809" y="1569494"/>
            <a:ext cx="9895807" cy="4385816"/>
          </a:xfrm>
          <a:prstGeom prst="rect">
            <a:avLst/>
          </a:prstGeom>
        </p:spPr>
        <p:txBody>
          <a:bodyPr wrap="square">
            <a:spAutoFit/>
          </a:bodyPr>
          <a:lstStyle/>
          <a:p>
            <a:r>
              <a:rPr lang="pt-BR" b="1" dirty="0"/>
              <a:t>Características:</a:t>
            </a:r>
            <a:endParaRPr lang="pt-BR" b="1" dirty="0"/>
          </a:p>
          <a:p>
            <a:r>
              <a:rPr lang="pt-BR" dirty="0"/>
              <a:t>Uma vez que não há ainda nenhuma definição exata do que é um SAD, surgiu um acordo sobre quais as principais características e capacidades de um SAD.</a:t>
            </a:r>
            <a:endParaRPr lang="pt-BR" b="1" dirty="0"/>
          </a:p>
          <a:p>
            <a:pPr fontAlgn="base"/>
            <a:r>
              <a:rPr lang="pt-BR" dirty="0"/>
              <a:t>Os SAD permitem aos </a:t>
            </a:r>
            <a:r>
              <a:rPr lang="pt-BR" dirty="0" err="1"/>
              <a:t>decisores</a:t>
            </a:r>
            <a:r>
              <a:rPr lang="pt-BR" dirty="0"/>
              <a:t> trabalhar com problemas </a:t>
            </a:r>
            <a:r>
              <a:rPr lang="pt-BR" dirty="0" smtClean="0"/>
              <a:t>semiestruturados </a:t>
            </a:r>
            <a:r>
              <a:rPr lang="pt-BR" dirty="0"/>
              <a:t>e não estruturados pois conseguem juntar o pensamento humano e a informação computadorizada.</a:t>
            </a:r>
            <a:endParaRPr lang="pt-BR" b="1" dirty="0"/>
          </a:p>
          <a:p>
            <a:pPr fontAlgn="base"/>
            <a:r>
              <a:rPr lang="pt-BR" dirty="0"/>
              <a:t>Deve ser providenciado suporte a vários níveis, desde executivos a gerentes.</a:t>
            </a:r>
            <a:endParaRPr lang="pt-BR" b="1" dirty="0"/>
          </a:p>
          <a:p>
            <a:pPr fontAlgn="base"/>
            <a:r>
              <a:rPr lang="pt-BR" dirty="0"/>
              <a:t>Deve ser também possível o trabalho individual ou em grupo. Certos problemas menos estruturados podem necessitar do envolvimento de várias pessoas ou departamentos.</a:t>
            </a:r>
            <a:endParaRPr lang="pt-BR" b="1" dirty="0"/>
          </a:p>
          <a:p>
            <a:pPr fontAlgn="base"/>
            <a:r>
              <a:rPr lang="pt-BR" dirty="0"/>
              <a:t>Os SAD devem permitir várias decisões independentes ou sequenciais.</a:t>
            </a:r>
            <a:endParaRPr lang="pt-BR" b="1" dirty="0"/>
          </a:p>
          <a:p>
            <a:pPr fontAlgn="base"/>
            <a:r>
              <a:rPr lang="pt-BR" dirty="0"/>
              <a:t>Devem abranger todas as fases do processo de decisão: identificação, desenho, </a:t>
            </a:r>
            <a:r>
              <a:rPr lang="pt-BR" dirty="0" smtClean="0"/>
              <a:t>seleção </a:t>
            </a:r>
            <a:r>
              <a:rPr lang="pt-BR" dirty="0"/>
              <a:t>e implementação.</a:t>
            </a:r>
            <a:endParaRPr lang="pt-BR" b="1" dirty="0"/>
          </a:p>
          <a:p>
            <a:pPr fontAlgn="base"/>
            <a:r>
              <a:rPr lang="pt-BR" dirty="0"/>
              <a:t>Devem suportar uma variedade de processos de tomada de decisão.</a:t>
            </a:r>
            <a:endParaRPr lang="pt-BR" b="1" dirty="0"/>
          </a:p>
          <a:p>
            <a:pPr fontAlgn="base"/>
            <a:r>
              <a:rPr lang="pt-BR" dirty="0"/>
              <a:t>Devem poder ser adaptativos ao longo do tempo, devem ser flexíveis, para que os seus utilizadores possam acrescentar, eliminar ou mudar certos elementos chave.</a:t>
            </a:r>
            <a:endParaRPr lang="pt-BR" b="1" dirty="0"/>
          </a:p>
          <a:p>
            <a:pPr>
              <a:lnSpc>
                <a:spcPct val="150000"/>
              </a:lnSpc>
            </a:pPr>
            <a:endParaRPr lang="pt-BR"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9191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sp>
        <p:nvSpPr>
          <p:cNvPr id="4" name="Retângulo 3"/>
          <p:cNvSpPr/>
          <p:nvPr/>
        </p:nvSpPr>
        <p:spPr>
          <a:xfrm>
            <a:off x="859809" y="1569494"/>
            <a:ext cx="9895807" cy="3554819"/>
          </a:xfrm>
          <a:prstGeom prst="rect">
            <a:avLst/>
          </a:prstGeom>
        </p:spPr>
        <p:txBody>
          <a:bodyPr wrap="square">
            <a:spAutoFit/>
          </a:bodyPr>
          <a:lstStyle/>
          <a:p>
            <a:pPr fontAlgn="base"/>
            <a:r>
              <a:rPr lang="pt-BR" dirty="0"/>
              <a:t>Devem ser de fácil utilização, com fortes capacidades gráficas e com uma interface utilizador-máquina que possa aumentar a sua eficiência</a:t>
            </a:r>
            <a:endParaRPr lang="pt-BR" b="1" dirty="0"/>
          </a:p>
          <a:p>
            <a:pPr fontAlgn="base"/>
            <a:r>
              <a:rPr lang="pt-BR" dirty="0"/>
              <a:t>Devem tentar melhorar a eficiência das suas decisões (ao nível da qualidade, tempo, </a:t>
            </a:r>
            <a:r>
              <a:rPr lang="pt-BR" dirty="0" smtClean="0"/>
              <a:t>exatidão) </a:t>
            </a:r>
            <a:r>
              <a:rPr lang="pt-BR" dirty="0"/>
              <a:t>em vez de se preocupar com o custo dessas decisões</a:t>
            </a:r>
            <a:endParaRPr lang="pt-BR" b="1" dirty="0"/>
          </a:p>
          <a:p>
            <a:pPr fontAlgn="base"/>
            <a:r>
              <a:rPr lang="pt-BR" dirty="0"/>
              <a:t>O </a:t>
            </a:r>
            <a:r>
              <a:rPr lang="pt-BR" dirty="0" err="1"/>
              <a:t>decisor</a:t>
            </a:r>
            <a:r>
              <a:rPr lang="pt-BR" dirty="0"/>
              <a:t> tem um controlo absoluto sobre todos os passos do processo de tomada de decisão quando está a resolver um problema. O </a:t>
            </a:r>
            <a:r>
              <a:rPr lang="pt-BR" dirty="0" smtClean="0"/>
              <a:t>objetivo </a:t>
            </a:r>
            <a:r>
              <a:rPr lang="pt-BR" dirty="0"/>
              <a:t>do SAD é ajudar e não substituir o </a:t>
            </a:r>
            <a:r>
              <a:rPr lang="pt-BR" dirty="0" err="1"/>
              <a:t>decisor</a:t>
            </a:r>
            <a:r>
              <a:rPr lang="pt-BR" dirty="0"/>
              <a:t>.</a:t>
            </a:r>
            <a:endParaRPr lang="pt-BR" b="1" dirty="0"/>
          </a:p>
          <a:p>
            <a:pPr fontAlgn="base"/>
            <a:r>
              <a:rPr lang="pt-BR" dirty="0"/>
              <a:t>Os utilizadores finais devem ser capazes de construir e modificar sistemas simples. Os sistemas mais complicados devem ser construídos com a ajuda de um especialista.</a:t>
            </a:r>
            <a:endParaRPr lang="pt-BR" b="1" dirty="0"/>
          </a:p>
          <a:p>
            <a:pPr fontAlgn="base"/>
            <a:r>
              <a:rPr lang="pt-BR" dirty="0"/>
              <a:t>Um SAD normalmente utiliza modelos para analisar situações de tomada de decisão. A capacidade de modelização permite experiências com diferentes estratégias sob diferentes configurações.</a:t>
            </a:r>
            <a:endParaRPr lang="pt-BR" b="1" dirty="0"/>
          </a:p>
          <a:p>
            <a:pPr fontAlgn="base"/>
            <a:r>
              <a:rPr lang="pt-BR" dirty="0"/>
              <a:t>Os SAD devem permitir o acesso a várias fontes, tipos e formatos de dados. </a:t>
            </a:r>
          </a:p>
          <a:p>
            <a:pPr>
              <a:lnSpc>
                <a:spcPct val="150000"/>
              </a:lnSpc>
            </a:pPr>
            <a:endParaRPr lang="pt-BR"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287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smtClean="0">
                <a:latin typeface="CaesarSSK" panose="00000400000000000000" pitchFamily="2" charset="0"/>
              </a:rPr>
              <a:t>TIPOS DE SISTEMAS DE INFORMAÇÃO</a:t>
            </a:r>
            <a:endParaRPr lang="pt-BR" sz="3200" dirty="0">
              <a:latin typeface="CaesarSSK" panose="00000400000000000000" pitchFamily="2" charset="0"/>
            </a:endParaRPr>
          </a:p>
        </p:txBody>
      </p:sp>
      <p:sp>
        <p:nvSpPr>
          <p:cNvPr id="4" name="Retângulo 3"/>
          <p:cNvSpPr/>
          <p:nvPr/>
        </p:nvSpPr>
        <p:spPr>
          <a:xfrm>
            <a:off x="859809" y="1569494"/>
            <a:ext cx="9895807" cy="3416320"/>
          </a:xfrm>
          <a:prstGeom prst="rect">
            <a:avLst/>
          </a:prstGeom>
        </p:spPr>
        <p:txBody>
          <a:bodyPr wrap="square">
            <a:spAutoFit/>
          </a:bodyPr>
          <a:lstStyle/>
          <a:p>
            <a:pPr>
              <a:lnSpc>
                <a:spcPct val="150000"/>
              </a:lnSpc>
            </a:pPr>
            <a:r>
              <a:rPr lang="pt-BR" dirty="0">
                <a:solidFill>
                  <a:schemeClr val="tx2">
                    <a:lumMod val="75000"/>
                  </a:schemeClr>
                </a:solidFill>
                <a:latin typeface="Arial" panose="020B0604020202020204" pitchFamily="34" charset="0"/>
                <a:cs typeface="Arial" panose="020B0604020202020204" pitchFamily="34" charset="0"/>
              </a:rPr>
              <a:t>Sistemas de Processamento de Transações (SPT) </a:t>
            </a:r>
          </a:p>
          <a:p>
            <a:pPr>
              <a:lnSpc>
                <a:spcPct val="150000"/>
              </a:lnSpc>
            </a:pPr>
            <a:r>
              <a:rPr lang="pt-BR" dirty="0">
                <a:solidFill>
                  <a:schemeClr val="tx2">
                    <a:lumMod val="75000"/>
                  </a:schemeClr>
                </a:solidFill>
                <a:latin typeface="Arial" panose="020B0604020202020204" pitchFamily="34" charset="0"/>
                <a:cs typeface="Arial" panose="020B0604020202020204" pitchFamily="34" charset="0"/>
              </a:rPr>
              <a:t>Os ​ Sistema de Processamento de Transação (</a:t>
            </a:r>
            <a:r>
              <a:rPr lang="pt-BR" dirty="0" err="1">
                <a:solidFill>
                  <a:schemeClr val="tx2">
                    <a:lumMod val="75000"/>
                  </a:schemeClr>
                </a:solidFill>
                <a:latin typeface="Arial" panose="020B0604020202020204" pitchFamily="34" charset="0"/>
                <a:cs typeface="Arial" panose="020B0604020202020204" pitchFamily="34" charset="0"/>
              </a:rPr>
              <a:t>SPTs</a:t>
            </a:r>
            <a:r>
              <a:rPr lang="pt-BR" dirty="0">
                <a:solidFill>
                  <a:schemeClr val="tx2">
                    <a:lumMod val="75000"/>
                  </a:schemeClr>
                </a:solidFill>
                <a:latin typeface="Arial" panose="020B0604020202020204" pitchFamily="34" charset="0"/>
                <a:cs typeface="Arial" panose="020B0604020202020204" pitchFamily="34" charset="0"/>
              </a:rPr>
              <a:t>), são sistemas de suporte, em nível operacional, às atividades do dia a </a:t>
            </a:r>
            <a:r>
              <a:rPr lang="pt-BR" dirty="0" smtClean="0">
                <a:solidFill>
                  <a:schemeClr val="tx2">
                    <a:lumMod val="75000"/>
                  </a:schemeClr>
                </a:solidFill>
                <a:latin typeface="Arial" panose="020B0604020202020204" pitchFamily="34" charset="0"/>
                <a:cs typeface="Arial" panose="020B0604020202020204" pitchFamily="34" charset="0"/>
              </a:rPr>
              <a:t>dia </a:t>
            </a:r>
            <a:r>
              <a:rPr lang="pt-BR" dirty="0">
                <a:solidFill>
                  <a:schemeClr val="tx2">
                    <a:lumMod val="75000"/>
                  </a:schemeClr>
                </a:solidFill>
                <a:latin typeface="Arial" panose="020B0604020202020204" pitchFamily="34" charset="0"/>
                <a:cs typeface="Arial" panose="020B0604020202020204" pitchFamily="34" charset="0"/>
              </a:rPr>
              <a:t>da organização. São utilizados na automação de tarefas repetitivas e transacionais, como as de controle de estoques, </a:t>
            </a:r>
            <a:r>
              <a:rPr lang="pt-BR" dirty="0" smtClean="0">
                <a:solidFill>
                  <a:schemeClr val="tx2">
                    <a:lumMod val="75000"/>
                  </a:schemeClr>
                </a:solidFill>
                <a:latin typeface="Arial" panose="020B0604020202020204" pitchFamily="34" charset="0"/>
                <a:cs typeface="Arial" panose="020B0604020202020204" pitchFamily="34" charset="0"/>
              </a:rPr>
              <a:t>contabilidade</a:t>
            </a:r>
            <a:r>
              <a:rPr lang="pt-BR" dirty="0">
                <a:solidFill>
                  <a:schemeClr val="tx2">
                    <a:lumMod val="75000"/>
                  </a:schemeClr>
                </a:solidFill>
                <a:latin typeface="Arial" panose="020B0604020202020204" pitchFamily="34" charset="0"/>
                <a:cs typeface="Arial" panose="020B0604020202020204" pitchFamily="34" charset="0"/>
              </a:rPr>
              <a:t>, sistemas de cobrança e pago de contas, folha de pagamento, etc. É o mais antigo tipo de sistema de </a:t>
            </a:r>
            <a:r>
              <a:rPr lang="pt-BR" dirty="0" smtClean="0">
                <a:solidFill>
                  <a:schemeClr val="tx2">
                    <a:lumMod val="75000"/>
                  </a:schemeClr>
                </a:solidFill>
                <a:latin typeface="Arial" panose="020B0604020202020204" pitchFamily="34" charset="0"/>
                <a:cs typeface="Arial" panose="020B0604020202020204" pitchFamily="34" charset="0"/>
              </a:rPr>
              <a:t>informação</a:t>
            </a:r>
            <a:r>
              <a:rPr lang="pt-BR" dirty="0">
                <a:solidFill>
                  <a:schemeClr val="tx2">
                    <a:lumMod val="75000"/>
                  </a:schemeClr>
                </a:solidFill>
                <a:latin typeface="Arial" panose="020B0604020202020204" pitchFamily="34" charset="0"/>
                <a:cs typeface="Arial" panose="020B0604020202020204" pitchFamily="34" charset="0"/>
              </a:rPr>
              <a:t>. Os sistemas deste tipo geralmente são padronizados, isto é, que devem ser operados da mesma forma. Como </a:t>
            </a:r>
            <a:r>
              <a:rPr lang="pt-BR" dirty="0" smtClean="0">
                <a:solidFill>
                  <a:schemeClr val="tx2">
                    <a:lumMod val="75000"/>
                  </a:schemeClr>
                </a:solidFill>
                <a:latin typeface="Arial" panose="020B0604020202020204" pitchFamily="34" charset="0"/>
                <a:cs typeface="Arial" panose="020B0604020202020204" pitchFamily="34" charset="0"/>
              </a:rPr>
              <a:t>eles </a:t>
            </a:r>
            <a:r>
              <a:rPr lang="pt-BR" dirty="0">
                <a:solidFill>
                  <a:schemeClr val="tx2">
                    <a:lumMod val="75000"/>
                  </a:schemeClr>
                </a:solidFill>
                <a:latin typeface="Arial" panose="020B0604020202020204" pitchFamily="34" charset="0"/>
                <a:cs typeface="Arial" panose="020B0604020202020204" pitchFamily="34" charset="0"/>
              </a:rPr>
              <a:t>suportam as operações da empresa, as respostas do sistema devem ser rápidas, o sistema também deve ser </a:t>
            </a:r>
            <a:r>
              <a:rPr lang="pt-BR" dirty="0" smtClean="0">
                <a:solidFill>
                  <a:schemeClr val="tx2">
                    <a:lumMod val="75000"/>
                  </a:schemeClr>
                </a:solidFill>
                <a:latin typeface="Arial" panose="020B0604020202020204" pitchFamily="34" charset="0"/>
                <a:cs typeface="Arial" panose="020B0604020202020204" pitchFamily="34" charset="0"/>
              </a:rPr>
              <a:t>confiável</a:t>
            </a:r>
            <a:r>
              <a:rPr lang="pt-BR" dirty="0">
                <a:solidFill>
                  <a:schemeClr val="tx2">
                    <a:lumMod val="75000"/>
                  </a:schemeClr>
                </a:solidFill>
                <a:latin typeface="Arial" panose="020B0604020202020204" pitchFamily="34" charset="0"/>
                <a:cs typeface="Arial" panose="020B0604020202020204" pitchFamily="34" charset="0"/>
              </a:rPr>
              <a:t>.</a:t>
            </a:r>
            <a:endParaRPr lang="pt-BR"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9612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sp>
        <p:nvSpPr>
          <p:cNvPr id="4" name="Retângulo 3"/>
          <p:cNvSpPr/>
          <p:nvPr/>
        </p:nvSpPr>
        <p:spPr>
          <a:xfrm>
            <a:off x="859809" y="1569494"/>
            <a:ext cx="9895807" cy="2949525"/>
          </a:xfrm>
          <a:prstGeom prst="rect">
            <a:avLst/>
          </a:prstGeom>
        </p:spPr>
        <p:txBody>
          <a:bodyPr wrap="square">
            <a:spAutoFit/>
          </a:bodyPr>
          <a:lstStyle/>
          <a:p>
            <a:r>
              <a:rPr lang="pt-BR" b="1" dirty="0"/>
              <a:t>Vantagens </a:t>
            </a:r>
            <a:endParaRPr lang="pt-BR" b="1" dirty="0"/>
          </a:p>
          <a:p>
            <a:pPr fontAlgn="base"/>
            <a:r>
              <a:rPr lang="pt-BR" dirty="0"/>
              <a:t>Rapidez</a:t>
            </a:r>
            <a:endParaRPr lang="pt-BR" b="1" dirty="0"/>
          </a:p>
          <a:p>
            <a:pPr fontAlgn="base"/>
            <a:r>
              <a:rPr lang="pt-BR" dirty="0"/>
              <a:t>Ultrapassar limites cognitivos (através do computador)</a:t>
            </a:r>
            <a:endParaRPr lang="pt-BR" b="1" dirty="0"/>
          </a:p>
          <a:p>
            <a:pPr fontAlgn="base"/>
            <a:r>
              <a:rPr lang="pt-BR" dirty="0"/>
              <a:t>Redução de custos</a:t>
            </a:r>
            <a:endParaRPr lang="pt-BR" b="1" dirty="0"/>
          </a:p>
          <a:p>
            <a:pPr fontAlgn="base"/>
            <a:r>
              <a:rPr lang="pt-BR" dirty="0"/>
              <a:t>Qualidade (obtenção do valor óptimo mais próximo dos nossos objetivos)</a:t>
            </a:r>
            <a:endParaRPr lang="pt-BR" b="1" dirty="0"/>
          </a:p>
          <a:p>
            <a:pPr fontAlgn="base"/>
            <a:r>
              <a:rPr lang="pt-BR" dirty="0"/>
              <a:t>Decisões mais eficazes</a:t>
            </a:r>
            <a:endParaRPr lang="pt-BR" b="1" dirty="0"/>
          </a:p>
          <a:p>
            <a:pPr fontAlgn="base"/>
            <a:r>
              <a:rPr lang="pt-BR" dirty="0"/>
              <a:t>Decisões mais eficientes</a:t>
            </a:r>
            <a:endParaRPr lang="pt-BR" b="1" dirty="0"/>
          </a:p>
          <a:p>
            <a:pPr fontAlgn="base"/>
            <a:r>
              <a:rPr lang="pt-BR" dirty="0"/>
              <a:t>Melhor comunicação entre os </a:t>
            </a:r>
            <a:r>
              <a:rPr lang="pt-BR" dirty="0" err="1"/>
              <a:t>decisores</a:t>
            </a:r>
            <a:endParaRPr lang="pt-BR" b="1" dirty="0"/>
          </a:p>
          <a:p>
            <a:pPr fontAlgn="base"/>
            <a:r>
              <a:rPr lang="pt-BR" dirty="0"/>
              <a:t>Melhor utilização do processo de aprendizagem</a:t>
            </a:r>
            <a:endParaRPr lang="pt-BR" b="1" dirty="0"/>
          </a:p>
          <a:p>
            <a:pPr>
              <a:lnSpc>
                <a:spcPct val="150000"/>
              </a:lnSpc>
            </a:pPr>
            <a:endParaRPr lang="pt-BR"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9882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sp>
        <p:nvSpPr>
          <p:cNvPr id="4" name="Retângulo 3"/>
          <p:cNvSpPr/>
          <p:nvPr/>
        </p:nvSpPr>
        <p:spPr>
          <a:xfrm>
            <a:off x="859809" y="1569494"/>
            <a:ext cx="9895807" cy="2118529"/>
          </a:xfrm>
          <a:prstGeom prst="rect">
            <a:avLst/>
          </a:prstGeom>
        </p:spPr>
        <p:txBody>
          <a:bodyPr wrap="square">
            <a:spAutoFit/>
          </a:bodyPr>
          <a:lstStyle/>
          <a:p>
            <a:r>
              <a:rPr lang="pt-BR" b="1" dirty="0"/>
              <a:t>Desvantagens </a:t>
            </a:r>
            <a:endParaRPr lang="pt-BR" b="1" dirty="0"/>
          </a:p>
          <a:p>
            <a:pPr fontAlgn="base"/>
            <a:r>
              <a:rPr lang="pt-BR" dirty="0"/>
              <a:t>Problema de ação</a:t>
            </a:r>
            <a:endParaRPr lang="pt-BR" b="1" dirty="0"/>
          </a:p>
          <a:p>
            <a:pPr fontAlgn="base"/>
            <a:r>
              <a:rPr lang="pt-BR" dirty="0"/>
              <a:t>Orientação para escolha</a:t>
            </a:r>
            <a:endParaRPr lang="pt-BR" b="1" dirty="0"/>
          </a:p>
          <a:p>
            <a:pPr fontAlgn="base"/>
            <a:r>
              <a:rPr lang="pt-BR" dirty="0"/>
              <a:t>Suposição da relevância da resposta do sistema</a:t>
            </a:r>
            <a:endParaRPr lang="pt-BR" b="1" dirty="0"/>
          </a:p>
          <a:p>
            <a:pPr fontAlgn="base"/>
            <a:r>
              <a:rPr lang="pt-BR" dirty="0"/>
              <a:t>Transferência de poder ao sistema que não é intencional</a:t>
            </a:r>
            <a:endParaRPr lang="pt-BR" b="1" dirty="0"/>
          </a:p>
          <a:p>
            <a:pPr fontAlgn="base"/>
            <a:r>
              <a:rPr lang="pt-BR" dirty="0"/>
              <a:t>É mais difícil atribuir responsabilidades</a:t>
            </a:r>
            <a:endParaRPr lang="pt-BR" b="1" dirty="0"/>
          </a:p>
          <a:p>
            <a:pPr>
              <a:lnSpc>
                <a:spcPct val="150000"/>
              </a:lnSpc>
            </a:pPr>
            <a:endParaRPr lang="pt-BR"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1114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spTree>
    <p:extLst>
      <p:ext uri="{BB962C8B-B14F-4D97-AF65-F5344CB8AC3E}">
        <p14:creationId xmlns:p14="http://schemas.microsoft.com/office/powerpoint/2010/main" val="1596965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sp>
        <p:nvSpPr>
          <p:cNvPr id="4" name="Retângulo 3"/>
          <p:cNvSpPr/>
          <p:nvPr/>
        </p:nvSpPr>
        <p:spPr>
          <a:xfrm>
            <a:off x="859809" y="1569494"/>
            <a:ext cx="9895807" cy="2169825"/>
          </a:xfrm>
          <a:prstGeom prst="rect">
            <a:avLst/>
          </a:prstGeom>
        </p:spPr>
        <p:txBody>
          <a:bodyPr wrap="square">
            <a:spAutoFit/>
          </a:bodyPr>
          <a:lstStyle/>
          <a:p>
            <a:pPr>
              <a:lnSpc>
                <a:spcPct val="150000"/>
              </a:lnSpc>
            </a:pPr>
            <a:r>
              <a:rPr lang="pt-BR" dirty="0">
                <a:solidFill>
                  <a:schemeClr val="tx2">
                    <a:lumMod val="75000"/>
                  </a:schemeClr>
                </a:solidFill>
                <a:latin typeface="Arial" panose="020B0604020202020204" pitchFamily="34" charset="0"/>
                <a:cs typeface="Arial" panose="020B0604020202020204" pitchFamily="34" charset="0"/>
              </a:rPr>
              <a:t>Características de um Sistema de Processamento de </a:t>
            </a:r>
            <a:r>
              <a:rPr lang="pt-BR" dirty="0" smtClean="0">
                <a:solidFill>
                  <a:schemeClr val="tx2">
                    <a:lumMod val="75000"/>
                  </a:schemeClr>
                </a:solidFill>
                <a:latin typeface="Arial" panose="020B0604020202020204" pitchFamily="34" charset="0"/>
                <a:cs typeface="Arial" panose="020B0604020202020204" pitchFamily="34" charset="0"/>
              </a:rPr>
              <a:t>Transação cada </a:t>
            </a:r>
            <a:r>
              <a:rPr lang="pt-BR" dirty="0">
                <a:solidFill>
                  <a:schemeClr val="tx2">
                    <a:lumMod val="75000"/>
                  </a:schemeClr>
                </a:solidFill>
                <a:latin typeface="Arial" panose="020B0604020202020204" pitchFamily="34" charset="0"/>
                <a:cs typeface="Arial" panose="020B0604020202020204" pitchFamily="34" charset="0"/>
              </a:rPr>
              <a:t>transação do SPT requer:</a:t>
            </a:r>
          </a:p>
          <a:p>
            <a:pPr marL="285750" indent="-285750">
              <a:lnSpc>
                <a:spcPct val="150000"/>
              </a:lnSpc>
              <a:buFont typeface="Wingdings" pitchFamily="2" charset="2"/>
              <a:buChar char="v"/>
            </a:pPr>
            <a:r>
              <a:rPr lang="pt-BR" dirty="0" smtClean="0">
                <a:solidFill>
                  <a:schemeClr val="tx2">
                    <a:lumMod val="75000"/>
                  </a:schemeClr>
                </a:solidFill>
                <a:latin typeface="Arial" panose="020B0604020202020204" pitchFamily="34" charset="0"/>
                <a:cs typeface="Arial" panose="020B0604020202020204" pitchFamily="34" charset="0"/>
              </a:rPr>
              <a:t>Entrada </a:t>
            </a:r>
            <a:r>
              <a:rPr lang="pt-BR" dirty="0">
                <a:solidFill>
                  <a:schemeClr val="tx2">
                    <a:lumMod val="75000"/>
                  </a:schemeClr>
                </a:solidFill>
                <a:latin typeface="Arial" panose="020B0604020202020204" pitchFamily="34" charset="0"/>
                <a:cs typeface="Arial" panose="020B0604020202020204" pitchFamily="34" charset="0"/>
              </a:rPr>
              <a:t>e alimentação de dados</a:t>
            </a:r>
          </a:p>
          <a:p>
            <a:pPr marL="285750" indent="-285750">
              <a:lnSpc>
                <a:spcPct val="150000"/>
              </a:lnSpc>
              <a:buFont typeface="Wingdings" pitchFamily="2" charset="2"/>
              <a:buChar char="v"/>
            </a:pPr>
            <a:r>
              <a:rPr lang="pt-BR" dirty="0" smtClean="0">
                <a:solidFill>
                  <a:schemeClr val="tx2">
                    <a:lumMod val="75000"/>
                  </a:schemeClr>
                </a:solidFill>
                <a:latin typeface="Arial" panose="020B0604020202020204" pitchFamily="34" charset="0"/>
                <a:cs typeface="Arial" panose="020B0604020202020204" pitchFamily="34" charset="0"/>
              </a:rPr>
              <a:t>Processamento </a:t>
            </a:r>
            <a:r>
              <a:rPr lang="pt-BR" dirty="0">
                <a:solidFill>
                  <a:schemeClr val="tx2">
                    <a:lumMod val="75000"/>
                  </a:schemeClr>
                </a:solidFill>
                <a:latin typeface="Arial" panose="020B0604020202020204" pitchFamily="34" charset="0"/>
                <a:cs typeface="Arial" panose="020B0604020202020204" pitchFamily="34" charset="0"/>
              </a:rPr>
              <a:t>e armazenamento</a:t>
            </a:r>
          </a:p>
          <a:p>
            <a:pPr marL="285750" indent="-285750">
              <a:lnSpc>
                <a:spcPct val="150000"/>
              </a:lnSpc>
              <a:buFont typeface="Wingdings" pitchFamily="2" charset="2"/>
              <a:buChar char="v"/>
            </a:pPr>
            <a:r>
              <a:rPr lang="pt-BR" dirty="0" smtClean="0">
                <a:solidFill>
                  <a:schemeClr val="tx2">
                    <a:lumMod val="75000"/>
                  </a:schemeClr>
                </a:solidFill>
                <a:latin typeface="Arial" panose="020B0604020202020204" pitchFamily="34" charset="0"/>
                <a:cs typeface="Arial" panose="020B0604020202020204" pitchFamily="34" charset="0"/>
              </a:rPr>
              <a:t>Geração </a:t>
            </a:r>
            <a:r>
              <a:rPr lang="pt-BR" dirty="0">
                <a:solidFill>
                  <a:schemeClr val="tx2">
                    <a:lumMod val="75000"/>
                  </a:schemeClr>
                </a:solidFill>
                <a:latin typeface="Arial" panose="020B0604020202020204" pitchFamily="34" charset="0"/>
                <a:cs typeface="Arial" panose="020B0604020202020204" pitchFamily="34" charset="0"/>
              </a:rPr>
              <a:t>de documentos e relatórios</a:t>
            </a:r>
            <a:endParaRPr lang="pt-BR"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3547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pic>
        <p:nvPicPr>
          <p:cNvPr id="12" name="Figura1"/>
          <p:cNvPicPr/>
          <p:nvPr/>
        </p:nvPicPr>
        <p:blipFill>
          <a:blip r:embed="rId3">
            <a:lum/>
            <a:alphaModFix/>
          </a:blip>
          <a:srcRect/>
          <a:stretch>
            <a:fillRect/>
          </a:stretch>
        </p:blipFill>
        <p:spPr>
          <a:xfrm>
            <a:off x="1113200" y="1261641"/>
            <a:ext cx="10037020" cy="4684604"/>
          </a:xfrm>
          <a:prstGeom prst="rect">
            <a:avLst/>
          </a:prstGeom>
        </p:spPr>
      </p:pic>
    </p:spTree>
    <p:extLst>
      <p:ext uri="{BB962C8B-B14F-4D97-AF65-F5344CB8AC3E}">
        <p14:creationId xmlns:p14="http://schemas.microsoft.com/office/powerpoint/2010/main" val="1588422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sp>
        <p:nvSpPr>
          <p:cNvPr id="4" name="Retângulo 3"/>
          <p:cNvSpPr/>
          <p:nvPr/>
        </p:nvSpPr>
        <p:spPr>
          <a:xfrm>
            <a:off x="859809" y="1261641"/>
            <a:ext cx="10830620" cy="3000821"/>
          </a:xfrm>
          <a:prstGeom prst="rect">
            <a:avLst/>
          </a:prstGeom>
        </p:spPr>
        <p:txBody>
          <a:bodyPr wrap="square">
            <a:spAutoFit/>
          </a:bodyPr>
          <a:lstStyle/>
          <a:p>
            <a:pPr algn="ctr">
              <a:lnSpc>
                <a:spcPct val="150000"/>
              </a:lnSpc>
            </a:pPr>
            <a:r>
              <a:rPr lang="pt-BR" dirty="0"/>
              <a:t>Tipos de Aplicações do Processamento de </a:t>
            </a:r>
            <a:r>
              <a:rPr lang="pt-BR" dirty="0" smtClean="0"/>
              <a:t>transações</a:t>
            </a:r>
          </a:p>
          <a:p>
            <a:r>
              <a:rPr lang="pt-BR" b="1" dirty="0"/>
              <a:t>Controle de estoque: </a:t>
            </a:r>
            <a:r>
              <a:rPr lang="pt-BR" dirty="0"/>
              <a:t>Responsável por controlar produtos armazenados de uma empresa, também é de sua responsabilidade o controle da movimentação desses produtos (entrada e saída) e outras funcionalidades dependendo do tipo de estoque;</a:t>
            </a:r>
          </a:p>
          <a:p>
            <a:pPr marL="285750" indent="-285750">
              <a:buFont typeface="Wingdings" pitchFamily="2" charset="2"/>
              <a:buChar char="v"/>
            </a:pPr>
            <a:r>
              <a:rPr lang="pt-BR" b="1" dirty="0" smtClean="0"/>
              <a:t>Logística</a:t>
            </a:r>
            <a:r>
              <a:rPr lang="pt-BR" b="1" dirty="0"/>
              <a:t>: </a:t>
            </a:r>
            <a:r>
              <a:rPr lang="pt-BR" dirty="0"/>
              <a:t>O objetivo principal da logística é o de “colocar o produto certo, na hora certa, no local certo e ao menor custo possível” (</a:t>
            </a:r>
            <a:r>
              <a:rPr lang="pt-BR" dirty="0" err="1"/>
              <a:t>Ballou</a:t>
            </a:r>
            <a:r>
              <a:rPr lang="pt-BR" dirty="0"/>
              <a:t>, 2003). Responsável por interligar as atividades logísticas de uma empresa, constituída por quatro níveis de funcionalidade: transações, controle de gestão, análise de decisão e planejamento estratégico;</a:t>
            </a:r>
          </a:p>
          <a:p>
            <a:pPr marL="285750" indent="-285750">
              <a:buFont typeface="Wingdings" pitchFamily="2" charset="2"/>
              <a:buChar char="v"/>
            </a:pPr>
            <a:r>
              <a:rPr lang="pt-BR" b="1" dirty="0" smtClean="0"/>
              <a:t>Financeiro</a:t>
            </a:r>
            <a:r>
              <a:rPr lang="pt-BR" b="1" dirty="0"/>
              <a:t>: </a:t>
            </a:r>
            <a:r>
              <a:rPr lang="pt-BR" dirty="0"/>
              <a:t>Responsável pela gestão de ativos financeiros da empresa, abrangendo categorias de processo como Contas a pagar, Contas a receber, Fatura, Compras, entre outras</a:t>
            </a:r>
            <a:r>
              <a:rPr lang="pt-BR" dirty="0" smtClean="0"/>
              <a:t>;</a:t>
            </a:r>
            <a:endParaRPr lang="pt-BR" dirty="0"/>
          </a:p>
        </p:txBody>
      </p:sp>
    </p:spTree>
    <p:extLst>
      <p:ext uri="{BB962C8B-B14F-4D97-AF65-F5344CB8AC3E}">
        <p14:creationId xmlns:p14="http://schemas.microsoft.com/office/powerpoint/2010/main" val="796647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sp>
        <p:nvSpPr>
          <p:cNvPr id="4" name="Retângulo 3"/>
          <p:cNvSpPr/>
          <p:nvPr/>
        </p:nvSpPr>
        <p:spPr>
          <a:xfrm>
            <a:off x="859809" y="1569494"/>
            <a:ext cx="9895807" cy="2862322"/>
          </a:xfrm>
          <a:prstGeom prst="rect">
            <a:avLst/>
          </a:prstGeom>
        </p:spPr>
        <p:txBody>
          <a:bodyPr wrap="square">
            <a:spAutoFit/>
          </a:bodyPr>
          <a:lstStyle/>
          <a:p>
            <a:pPr marL="285750" indent="-285750">
              <a:buFont typeface="Wingdings" pitchFamily="2" charset="2"/>
              <a:buChar char="v"/>
            </a:pPr>
            <a:r>
              <a:rPr lang="pt-BR" b="1" dirty="0" smtClean="0"/>
              <a:t>Vendas: </a:t>
            </a:r>
            <a:r>
              <a:rPr lang="pt-BR" dirty="0" smtClean="0"/>
              <a:t>A </a:t>
            </a:r>
            <a:r>
              <a:rPr lang="pt-BR" dirty="0"/>
              <a:t>principal característica dessa categoria é obter dados e gerar estatísticas para gerar um melhor planejamento sobre o processo de vendas da empresa. Dessa maneira é possível antecipar tendências econômicas e variações do mercado podendo assim, confrontando dados reais com os planejamentos, antecipar a decisão, auxiliando na melhor medida a ser tomada;</a:t>
            </a:r>
          </a:p>
          <a:p>
            <a:pPr marL="285750" indent="-285750">
              <a:buFont typeface="Wingdings" pitchFamily="2" charset="2"/>
              <a:buChar char="v"/>
            </a:pPr>
            <a:r>
              <a:rPr lang="pt-BR" b="1" dirty="0" smtClean="0"/>
              <a:t>Compras: </a:t>
            </a:r>
            <a:r>
              <a:rPr lang="pt-BR" dirty="0" smtClean="0"/>
              <a:t>O </a:t>
            </a:r>
            <a:r>
              <a:rPr lang="pt-BR" dirty="0"/>
              <a:t>sistema de informação para Compras é relacionado à área de compras da empresa, podendo ser de produtos ou de serviços terceirizados. Através dela é possível analisar dados de mercado para um melhor planejamento de compras em longo prazo.</a:t>
            </a:r>
          </a:p>
          <a:p>
            <a:pPr>
              <a:lnSpc>
                <a:spcPct val="150000"/>
              </a:lnSpc>
            </a:pPr>
            <a:endParaRPr lang="pt-BR" dirty="0">
              <a:solidFill>
                <a:schemeClr val="tx2">
                  <a:lumMod val="75000"/>
                </a:schemeClr>
              </a:solidFill>
              <a:latin typeface="Arial" panose="020B0604020202020204" pitchFamily="34" charset="0"/>
              <a:cs typeface="Arial" panose="020B0604020202020204" pitchFamily="34" charset="0"/>
            </a:endParaRPr>
          </a:p>
          <a:p>
            <a:pPr>
              <a:lnSpc>
                <a:spcPct val="150000"/>
              </a:lnSpc>
            </a:pPr>
            <a:endParaRPr lang="pt-BR"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8713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sp>
        <p:nvSpPr>
          <p:cNvPr id="4" name="Retângulo 3"/>
          <p:cNvSpPr/>
          <p:nvPr/>
        </p:nvSpPr>
        <p:spPr>
          <a:xfrm>
            <a:off x="859809" y="1569494"/>
            <a:ext cx="9895807" cy="2534027"/>
          </a:xfrm>
          <a:prstGeom prst="rect">
            <a:avLst/>
          </a:prstGeom>
        </p:spPr>
        <p:txBody>
          <a:bodyPr wrap="square">
            <a:spAutoFit/>
          </a:bodyPr>
          <a:lstStyle/>
          <a:p>
            <a:pPr>
              <a:lnSpc>
                <a:spcPct val="150000"/>
              </a:lnSpc>
            </a:pPr>
            <a:r>
              <a:rPr lang="pt-BR" b="1" dirty="0"/>
              <a:t>Os Sistemas de informação</a:t>
            </a:r>
            <a:r>
              <a:rPr lang="pt-BR" dirty="0"/>
              <a:t> Gerencial</a:t>
            </a:r>
            <a:r>
              <a:rPr lang="pt-BR" b="1" dirty="0"/>
              <a:t> </a:t>
            </a:r>
            <a:r>
              <a:rPr lang="pt-BR" dirty="0"/>
              <a:t>(</a:t>
            </a:r>
            <a:r>
              <a:rPr lang="pt-BR" b="1" dirty="0"/>
              <a:t>SIG</a:t>
            </a:r>
            <a:r>
              <a:rPr lang="pt-BR" dirty="0"/>
              <a:t>) são sistemas ou </a:t>
            </a:r>
            <a:r>
              <a:rPr lang="pt-BR" dirty="0" smtClean="0"/>
              <a:t>processos </a:t>
            </a:r>
            <a:r>
              <a:rPr lang="pt-BR" dirty="0"/>
              <a:t>que fornecem as informações necessárias para gerenciar com eficácia as organizações. Um SIG gera produtos de informação que apoiam muitas necessidades de tomada de decisão administrativa e são o resultado da interação colaborativa entre pessoas, tecnologias e procedimentos, que ajudam uma organização a atingir as suas metas.</a:t>
            </a:r>
          </a:p>
          <a:p>
            <a:pPr>
              <a:lnSpc>
                <a:spcPct val="150000"/>
              </a:lnSpc>
            </a:pPr>
            <a:endParaRPr lang="pt-BR"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778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sp>
        <p:nvSpPr>
          <p:cNvPr id="4" name="Retângulo 3"/>
          <p:cNvSpPr/>
          <p:nvPr/>
        </p:nvSpPr>
        <p:spPr>
          <a:xfrm>
            <a:off x="859809" y="1569494"/>
            <a:ext cx="9895807" cy="2540567"/>
          </a:xfrm>
          <a:prstGeom prst="rect">
            <a:avLst/>
          </a:prstGeom>
        </p:spPr>
        <p:txBody>
          <a:bodyPr wrap="square">
            <a:spAutoFit/>
          </a:bodyPr>
          <a:lstStyle/>
          <a:p>
            <a:pPr>
              <a:lnSpc>
                <a:spcPct val="150000"/>
              </a:lnSpc>
            </a:pPr>
            <a:r>
              <a:rPr lang="pt-BR" dirty="0"/>
              <a:t>Um SIG pode incluir software que auxilia na tomada de decisão, recursos de dados, tais como bancos de dados, o hardware de um sistemas de recursos, sistemas de apoio decisão, sistemas especialistas, sistemas de informação executivas, gestão de pessoas, gestão de projetos e todos os processos informatizados que permitem que a empresa funcione eficientemente. É um sistema que disponibiliza a informação certa, para a pessoa certa, no lugar certo, na hora certa, da forma correta e com o custo certo.</a:t>
            </a:r>
            <a:endParaRPr lang="pt-BR"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472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 y="67383"/>
            <a:ext cx="4572002" cy="119425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80" y="181109"/>
            <a:ext cx="3734059" cy="973967"/>
          </a:xfrm>
          <a:prstGeom prst="rect">
            <a:avLst/>
          </a:prstGeom>
        </p:spPr>
      </p:pic>
      <p:sp>
        <p:nvSpPr>
          <p:cNvPr id="16" name="Retângulo 15"/>
          <p:cNvSpPr/>
          <p:nvPr/>
        </p:nvSpPr>
        <p:spPr>
          <a:xfrm>
            <a:off x="-1" y="6019800"/>
            <a:ext cx="2499361" cy="83820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Fundamentos de Sistemas de Informação</a:t>
            </a:r>
            <a:endParaRPr lang="pt-BR" sz="1600"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8" name="CaixaDeTexto 27"/>
          <p:cNvSpPr txBox="1"/>
          <p:nvPr/>
        </p:nvSpPr>
        <p:spPr>
          <a:xfrm>
            <a:off x="10420040" y="5946245"/>
            <a:ext cx="1458413" cy="923330"/>
          </a:xfrm>
          <a:prstGeom prst="rect">
            <a:avLst/>
          </a:prstGeom>
          <a:noFill/>
        </p:spPr>
        <p:txBody>
          <a:bodyPr wrap="none" rtlCol="0">
            <a:spAutoFit/>
          </a:bodyPr>
          <a:lstStyle/>
          <a:p>
            <a:r>
              <a:rPr lang="pt-BR" sz="5400" b="1" dirty="0" smtClean="0">
                <a:solidFill>
                  <a:schemeClr val="bg2">
                    <a:lumMod val="75000"/>
                  </a:schemeClr>
                </a:solidFill>
                <a:latin typeface="GeosansLight" panose="02000603020000020003" pitchFamily="2" charset="0"/>
              </a:rPr>
              <a:t>2015</a:t>
            </a:r>
            <a:endParaRPr lang="pt-BR" sz="5400" b="1" dirty="0">
              <a:solidFill>
                <a:schemeClr val="bg2">
                  <a:lumMod val="75000"/>
                </a:schemeClr>
              </a:solidFill>
              <a:latin typeface="GeosansLight" panose="02000603020000020003" pitchFamily="2" charset="0"/>
            </a:endParaRPr>
          </a:p>
        </p:txBody>
      </p:sp>
      <p:sp>
        <p:nvSpPr>
          <p:cNvPr id="2" name="Retângulo 1"/>
          <p:cNvSpPr/>
          <p:nvPr/>
        </p:nvSpPr>
        <p:spPr>
          <a:xfrm>
            <a:off x="2499360" y="6305695"/>
            <a:ext cx="7802880" cy="303450"/>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r"/>
            <a:r>
              <a:rPr lang="pt-BR" sz="1200" dirty="0" smtClean="0"/>
              <a:t>Sistema da Informação – </a:t>
            </a:r>
            <a:r>
              <a:rPr lang="pt-BR" sz="1200" dirty="0" smtClean="0"/>
              <a:t>1º </a:t>
            </a:r>
            <a:r>
              <a:rPr lang="pt-BR" sz="1200" dirty="0" smtClean="0"/>
              <a:t>Período</a:t>
            </a:r>
            <a:endParaRPr lang="pt-BR" sz="1200" dirty="0"/>
          </a:p>
        </p:txBody>
      </p:sp>
      <p:grpSp>
        <p:nvGrpSpPr>
          <p:cNvPr id="3" name="Grupo 2"/>
          <p:cNvGrpSpPr/>
          <p:nvPr/>
        </p:nvGrpSpPr>
        <p:grpSpPr>
          <a:xfrm>
            <a:off x="4368220" y="67383"/>
            <a:ext cx="7510233" cy="1090857"/>
            <a:chOff x="4368220" y="67383"/>
            <a:chExt cx="7510233" cy="1090857"/>
          </a:xfrm>
        </p:grpSpPr>
        <p:sp>
          <p:nvSpPr>
            <p:cNvPr id="23" name="Retângulo 22"/>
            <p:cNvSpPr/>
            <p:nvPr/>
          </p:nvSpPr>
          <p:spPr>
            <a:xfrm flipH="1">
              <a:off x="11690429" y="67383"/>
              <a:ext cx="188024" cy="1087693"/>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4368220" y="983712"/>
              <a:ext cx="7510233" cy="174528"/>
            </a:xfrm>
            <a:prstGeom prst="rect">
              <a:avLst/>
            </a:prstGeom>
            <a:solidFill>
              <a:srgbClr val="8FC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CaixaDeTexto 29"/>
          <p:cNvSpPr txBox="1"/>
          <p:nvPr/>
        </p:nvSpPr>
        <p:spPr>
          <a:xfrm>
            <a:off x="6274867" y="261777"/>
            <a:ext cx="5399235" cy="584775"/>
          </a:xfrm>
          <a:prstGeom prst="rect">
            <a:avLst/>
          </a:prstGeom>
          <a:noFill/>
          <a:effectLst/>
        </p:spPr>
        <p:txBody>
          <a:bodyPr wrap="none" rtlCol="0">
            <a:spAutoFit/>
          </a:bodyPr>
          <a:lstStyle/>
          <a:p>
            <a:r>
              <a:rPr lang="pt-BR" sz="3200" dirty="0">
                <a:latin typeface="CaesarSSK" panose="00000400000000000000" pitchFamily="2" charset="0"/>
              </a:rPr>
              <a:t>TIPOS DE SISTEMAS DE INFORMAÇÃO</a:t>
            </a:r>
            <a:endParaRPr lang="pt-BR" sz="3200" dirty="0">
              <a:latin typeface="CaesarSSK" panose="00000400000000000000" pitchFamily="2" charset="0"/>
            </a:endParaRPr>
          </a:p>
        </p:txBody>
      </p:sp>
      <p:pic>
        <p:nvPicPr>
          <p:cNvPr id="12" name="Figura2"/>
          <p:cNvPicPr/>
          <p:nvPr/>
        </p:nvPicPr>
        <p:blipFill>
          <a:blip r:embed="rId3">
            <a:lum/>
            <a:alphaModFix/>
          </a:blip>
          <a:srcRect/>
          <a:stretch>
            <a:fillRect/>
          </a:stretch>
        </p:blipFill>
        <p:spPr>
          <a:xfrm>
            <a:off x="941700" y="1199185"/>
            <a:ext cx="10263115" cy="4788004"/>
          </a:xfrm>
          <a:prstGeom prst="rect">
            <a:avLst/>
          </a:prstGeom>
        </p:spPr>
      </p:pic>
    </p:spTree>
    <p:extLst>
      <p:ext uri="{BB962C8B-B14F-4D97-AF65-F5344CB8AC3E}">
        <p14:creationId xmlns:p14="http://schemas.microsoft.com/office/powerpoint/2010/main" val="1907009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1384</TotalTime>
  <Words>1938</Words>
  <Application>Microsoft Office PowerPoint</Application>
  <PresentationFormat>Personalizar</PresentationFormat>
  <Paragraphs>159</Paragraphs>
  <Slides>22</Slides>
  <Notes>0</Notes>
  <HiddenSlides>0</HiddenSlides>
  <MMClips>0</MMClips>
  <ScaleCrop>false</ScaleCrop>
  <HeadingPairs>
    <vt:vector size="4" baseType="variant">
      <vt:variant>
        <vt:lpstr>Tema</vt:lpstr>
      </vt:variant>
      <vt:variant>
        <vt:i4>1</vt:i4>
      </vt:variant>
      <vt:variant>
        <vt:lpstr>Títulos de slides</vt:lpstr>
      </vt:variant>
      <vt:variant>
        <vt:i4>22</vt:i4>
      </vt:variant>
    </vt:vector>
  </HeadingPairs>
  <TitlesOfParts>
    <vt:vector size="23"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Marcio Sales Costa Junior</dc:creator>
  <cp:lastModifiedBy>Pedro Henry</cp:lastModifiedBy>
  <cp:revision>56</cp:revision>
  <dcterms:created xsi:type="dcterms:W3CDTF">2015-02-04T01:03:06Z</dcterms:created>
  <dcterms:modified xsi:type="dcterms:W3CDTF">2015-04-05T20:06:32Z</dcterms:modified>
</cp:coreProperties>
</file>