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619" r:id="rId2"/>
    <p:sldId id="800" r:id="rId3"/>
    <p:sldId id="682" r:id="rId4"/>
    <p:sldId id="889" r:id="rId5"/>
    <p:sldId id="887" r:id="rId6"/>
    <p:sldId id="891" r:id="rId7"/>
    <p:sldId id="868" r:id="rId8"/>
    <p:sldId id="890" r:id="rId9"/>
    <p:sldId id="892" r:id="rId10"/>
    <p:sldId id="886" r:id="rId11"/>
    <p:sldId id="876" r:id="rId12"/>
    <p:sldId id="860" r:id="rId13"/>
    <p:sldId id="802" r:id="rId14"/>
    <p:sldId id="850" r:id="rId15"/>
  </p:sldIdLst>
  <p:sldSz cx="9144000" cy="6858000" type="screen4x3"/>
  <p:notesSz cx="6858000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&amp;D" initials="L" lastIdx="1" clrIdx="0"/>
  <p:cmAuthor id="1" name="..." initials="." lastIdx="55" clrIdx="1"/>
  <p:cmAuthor id="2" name="lucimar" initials="l" lastIdx="48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27"/>
    <a:srgbClr val="003399"/>
    <a:srgbClr val="FF9900"/>
    <a:srgbClr val="663300"/>
    <a:srgbClr val="CC9900"/>
    <a:srgbClr val="006600"/>
    <a:srgbClr val="800000"/>
    <a:srgbClr val="CCC700"/>
    <a:srgbClr val="FFFF00"/>
    <a:srgbClr val="EB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3238" autoAdjust="0"/>
  </p:normalViewPr>
  <p:slideViewPr>
    <p:cSldViewPr>
      <p:cViewPr>
        <p:scale>
          <a:sx n="60" d="100"/>
          <a:sy n="60" d="100"/>
        </p:scale>
        <p:origin x="-1560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162"/>
            <a:ext cx="2971800" cy="45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162"/>
            <a:ext cx="2971800" cy="45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6F36852-68DA-47E4-A21D-51B1FB087F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89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657600" cy="45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42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6125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581"/>
            <a:ext cx="5029200" cy="410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1536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162"/>
            <a:ext cx="2971800" cy="45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36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61162"/>
            <a:ext cx="2971800" cy="45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526EAB-BD5F-4699-A910-E00ECF3660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10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526EAB-BD5F-4699-A910-E00ECF366048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064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54B354-B884-44E5-982F-806F950D9B12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54B354-B884-44E5-982F-806F950D9B12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54B354-B884-44E5-982F-806F950D9B12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54B354-B884-44E5-982F-806F950D9B12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54B354-B884-44E5-982F-806F950D9B12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54B354-B884-44E5-982F-806F950D9B12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54B354-B884-44E5-982F-806F950D9B12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54B354-B884-44E5-982F-806F950D9B12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54B354-B884-44E5-982F-806F950D9B12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54B354-B884-44E5-982F-806F950D9B12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54B354-B884-44E5-982F-806F950D9B12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54B354-B884-44E5-982F-806F950D9B12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54B354-B884-44E5-982F-806F950D9B12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Arc 3"/>
          <p:cNvSpPr>
            <a:spLocks/>
          </p:cNvSpPr>
          <p:nvPr/>
        </p:nvSpPr>
        <p:spPr bwMode="auto">
          <a:xfrm>
            <a:off x="0" y="842963"/>
            <a:ext cx="2897188" cy="60150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eaLnBrk="1" hangingPunct="1">
              <a:defRPr/>
            </a:pPr>
            <a:endParaRPr kumimoji="1" lang="pt-BR" sz="24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743200" y="427038"/>
            <a:ext cx="6399213" cy="1706562"/>
          </a:xfrm>
        </p:spPr>
        <p:txBody>
          <a:bodyPr anchor="b"/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91000" y="2286000"/>
            <a:ext cx="45720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pt-BR"/>
              <a:t>Clique para editar o estilo do subtítulo mestre</a:t>
            </a:r>
          </a:p>
          <a:p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91025-A7A3-4003-8789-574455255802}" type="datetime1">
              <a:rPr lang="pt-BR" smtClean="0"/>
              <a:t>21/02/2014</a:t>
            </a:fld>
            <a:endParaRPr lang="pt-B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Arquitetura de Sistemas Operacionais</a:t>
            </a:r>
            <a:endParaRPr lang="pt-BR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4D973-E310-4421-B66D-5244FC90EF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E75D8-C7AF-43F4-A3C9-5FE95EFFA12C}" type="datetime1">
              <a:rPr lang="pt-BR" smtClean="0"/>
              <a:t>21/02/2014</a:t>
            </a:fld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Arquitetura de Sistemas Operacionais</a:t>
            </a:r>
            <a:endParaRPr lang="pt-B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84F2C-9C4D-4FC8-BE0D-2F38E32DDB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96150" y="304800"/>
            <a:ext cx="1619250" cy="57150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438400" y="304800"/>
            <a:ext cx="4705350" cy="57150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A51F4-7E6D-4C95-98D4-7BC07A7FFD5E}" type="datetime1">
              <a:rPr lang="pt-BR" smtClean="0"/>
              <a:t>21/02/2014</a:t>
            </a:fld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Arquitetura de Sistemas Operacionais</a:t>
            </a:r>
            <a:endParaRPr lang="pt-B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772DC-C7DC-4E64-9133-655BB6D366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ítulo, clip-art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8400" y="304800"/>
            <a:ext cx="6477000" cy="16002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lip-art 2"/>
          <p:cNvSpPr>
            <a:spLocks noGrp="1"/>
          </p:cNvSpPr>
          <p:nvPr>
            <p:ph type="clipArt" sz="half" idx="1"/>
          </p:nvPr>
        </p:nvSpPr>
        <p:spPr>
          <a:xfrm>
            <a:off x="2514600" y="2057400"/>
            <a:ext cx="3124200" cy="3962400"/>
          </a:xfrm>
        </p:spPr>
        <p:txBody>
          <a:bodyPr/>
          <a:lstStyle/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91200" y="2057400"/>
            <a:ext cx="3124200" cy="39624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13B44-A21B-4D65-AC65-B7C10F5BF000}" type="datetime1">
              <a:rPr lang="pt-BR" smtClean="0"/>
              <a:t>21/02/2014</a:t>
            </a:fld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Arquitetura de Sistemas Operacionais</a:t>
            </a:r>
            <a:endParaRPr lang="pt-B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3F202-9648-4EC4-B7CC-564E0E7446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2438400" y="304800"/>
            <a:ext cx="6477000" cy="5715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3D57B-E17C-4826-AAA9-BF3F8DF66203}" type="datetime1">
              <a:rPr lang="pt-BR" smtClean="0"/>
              <a:t>21/02/2014</a:t>
            </a:fld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Arquitetura de Sistemas Operacionais</a:t>
            </a:r>
            <a:endParaRPr lang="pt-B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B8B48-3702-4A8E-B11A-B91F1B9014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262CE-145C-4DDC-966E-454990660276}" type="datetime1">
              <a:rPr lang="pt-BR" smtClean="0"/>
              <a:t>21/02/2014</a:t>
            </a:fld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Arquitetura de Sistemas Operacionais</a:t>
            </a:r>
            <a:endParaRPr lang="pt-B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BCEB-B992-4B08-BFAE-A04E0280FE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37E53-EECE-432D-A878-71A44EB83AA0}" type="datetime1">
              <a:rPr lang="pt-BR" smtClean="0"/>
              <a:t>21/02/2014</a:t>
            </a:fld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Arquitetura de Sistemas Operacionais</a:t>
            </a:r>
            <a:endParaRPr lang="pt-B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8FF44-3151-4A34-96A0-9324D4F74A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14600" y="2057400"/>
            <a:ext cx="31242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791200" y="2057400"/>
            <a:ext cx="31242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0D9BB-11A8-420F-800A-0C653F5A51CD}" type="datetime1">
              <a:rPr lang="pt-BR" smtClean="0"/>
              <a:t>21/02/2014</a:t>
            </a:fld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Arquitetura de Sistemas Operacionais</a:t>
            </a:r>
            <a:endParaRPr lang="pt-B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F66D9-23F3-471D-B045-2C6D101255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4B17C-89C3-4023-95BD-24E3DD28BE06}" type="datetime1">
              <a:rPr lang="pt-BR" smtClean="0"/>
              <a:t>21/02/2014</a:t>
            </a:fld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Arquitetura de Sistemas Operacionais</a:t>
            </a:r>
            <a:endParaRPr lang="pt-BR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4C8A6-3989-4F5C-8DAE-1908ECABB5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5B9CE-CE95-4F82-98E7-FF23AA4459E6}" type="datetime1">
              <a:rPr lang="pt-BR" smtClean="0"/>
              <a:t>21/02/2014</a:t>
            </a:fld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Arquitetura de Sistemas Operacionais</a:t>
            </a:r>
            <a:endParaRPr lang="pt-B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80488-519B-4AC5-9CDA-802A048D7A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F476D-4D8C-4BC2-AFCA-D585D76D9DC1}" type="datetime1">
              <a:rPr lang="pt-BR" smtClean="0"/>
              <a:t>21/02/2014</a:t>
            </a:fld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Arquitetura de Sistemas Operacionais</a:t>
            </a:r>
            <a:endParaRPr lang="pt-BR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1FB83-4704-400E-A513-032AF8C66D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482A0-2F8C-48BE-8324-49229E74411D}" type="datetime1">
              <a:rPr lang="pt-BR" smtClean="0"/>
              <a:t>21/02/2014</a:t>
            </a:fld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Arquitetura de Sistemas Operacionais</a:t>
            </a:r>
            <a:endParaRPr lang="pt-B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3F07-B97A-4640-9F5F-D668746206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EBE9A-ECA8-4B18-ACCB-8BA336CA89E5}" type="datetime1">
              <a:rPr lang="pt-BR" smtClean="0"/>
              <a:t>21/02/2014</a:t>
            </a:fld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Arquitetura de Sistemas Operacionais</a:t>
            </a:r>
            <a:endParaRPr lang="pt-B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9F8E6-E9C2-4508-981E-17F22CE8790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rc 2"/>
          <p:cNvSpPr>
            <a:spLocks/>
          </p:cNvSpPr>
          <p:nvPr/>
        </p:nvSpPr>
        <p:spPr bwMode="auto">
          <a:xfrm>
            <a:off x="0" y="842963"/>
            <a:ext cx="2897188" cy="60150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eaLnBrk="1" hangingPunct="1">
              <a:defRPr/>
            </a:pPr>
            <a:endParaRPr kumimoji="1" lang="pt-BR" sz="24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304800"/>
            <a:ext cx="6477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600" y="2057400"/>
            <a:ext cx="6400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096000"/>
            <a:ext cx="1905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64A7768D-6DA6-4D10-ABE9-F036DD7845E5}" type="datetime1">
              <a:rPr lang="pt-BR" smtClean="0"/>
              <a:t>21/02/2014</a:t>
            </a:fld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096000"/>
            <a:ext cx="289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pt-BR" smtClean="0"/>
              <a:t>Arquitetura de Sistemas Operacionais</a:t>
            </a:r>
            <a:endParaRPr lang="pt-BR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59209084-7084-4749-B66C-38AA20B7ACD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21" r:id="rId1"/>
    <p:sldLayoutId id="2147484522" r:id="rId2"/>
    <p:sldLayoutId id="2147484523" r:id="rId3"/>
    <p:sldLayoutId id="2147484524" r:id="rId4"/>
    <p:sldLayoutId id="2147484525" r:id="rId5"/>
    <p:sldLayoutId id="2147484526" r:id="rId6"/>
    <p:sldLayoutId id="2147484527" r:id="rId7"/>
    <p:sldLayoutId id="2147484528" r:id="rId8"/>
    <p:sldLayoutId id="2147484529" r:id="rId9"/>
    <p:sldLayoutId id="2147484530" r:id="rId10"/>
    <p:sldLayoutId id="2147484531" r:id="rId11"/>
    <p:sldLayoutId id="2147484532" r:id="rId12"/>
    <p:sldLayoutId id="2147484533" r:id="rId13"/>
  </p:sldLayoutIdLst>
  <p:hf hd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 Narrow" pitchFamily="34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 Narrow" pitchFamily="34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 Narrow" pitchFamily="34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 Narrow" pitchFamily="34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u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«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 txBox="1">
            <a:spLocks noChangeArrowheads="1"/>
          </p:cNvSpPr>
          <p:nvPr/>
        </p:nvSpPr>
        <p:spPr bwMode="auto">
          <a:xfrm>
            <a:off x="-36512" y="-27384"/>
            <a:ext cx="9180512" cy="140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pt-BR" sz="8000" i="0" u="none" strike="noStrike" kern="0" cap="none" spc="0" normalizeH="0" baseline="0" noProof="0" dirty="0" smtClean="0">
                <a:ln>
                  <a:noFill/>
                </a:ln>
                <a:solidFill>
                  <a:srgbClr val="FF7F2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Sejam </a:t>
            </a:r>
            <a:r>
              <a:rPr lang="pt-BR" sz="8000" kern="0" dirty="0" smtClean="0">
                <a:solidFill>
                  <a:srgbClr val="FF7F27"/>
                </a:solidFill>
                <a:latin typeface="+mn-lt"/>
              </a:rPr>
              <a:t>b</a:t>
            </a:r>
            <a:r>
              <a:rPr kumimoji="0" lang="pt-BR" sz="8000" i="0" u="none" strike="noStrike" kern="0" cap="none" spc="0" normalizeH="0" baseline="0" noProof="0" dirty="0" smtClean="0">
                <a:ln>
                  <a:noFill/>
                </a:ln>
                <a:solidFill>
                  <a:srgbClr val="FF7F2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 vindos!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 bwMode="auto">
          <a:xfrm>
            <a:off x="0" y="5191980"/>
            <a:ext cx="9180512" cy="140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pt-BR" sz="5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skerville Old Face" panose="02020602080505020303" pitchFamily="18" charset="0"/>
              </a:rPr>
              <a:t>Arquitetura de Sistemas Operacionais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670"/>
            <a:ext cx="9144000" cy="338865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5"/>
          <p:cNvSpPr>
            <a:spLocks noChangeArrowheads="1"/>
          </p:cNvSpPr>
          <p:nvPr/>
        </p:nvSpPr>
        <p:spPr bwMode="auto">
          <a:xfrm>
            <a:off x="714348" y="77723"/>
            <a:ext cx="84296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3399"/>
                </a:solidFill>
                <a:latin typeface="+mn-lt"/>
                <a:ea typeface="Calibri" pitchFamily="34" charset="0"/>
                <a:cs typeface="Times New Roman" pitchFamily="18" charset="0"/>
              </a:rPr>
              <a:t>TAREFA</a:t>
            </a:r>
            <a:endParaRPr lang="en-US" sz="4800" b="1" dirty="0">
              <a:solidFill>
                <a:srgbClr val="003399"/>
              </a:solidFill>
              <a:latin typeface="+mn-lt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899592" y="1196752"/>
            <a:ext cx="82444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2800" dirty="0" smtClean="0">
                <a:solidFill>
                  <a:schemeClr val="bg1"/>
                </a:solidFill>
                <a:latin typeface="+mn-lt"/>
              </a:rPr>
              <a:t>T6: Qual a diferença entre um:</a:t>
            </a:r>
          </a:p>
          <a:p>
            <a:pPr lvl="0"/>
            <a:r>
              <a:rPr lang="pt-BR" sz="2800" dirty="0" smtClean="0">
                <a:solidFill>
                  <a:schemeClr val="bg1"/>
                </a:solidFill>
                <a:latin typeface="+mn-lt"/>
              </a:rPr>
              <a:t>(30 linhas)</a:t>
            </a:r>
          </a:p>
          <a:p>
            <a:pPr lvl="0"/>
            <a:r>
              <a:rPr lang="pt-BR" sz="2800" dirty="0" smtClean="0">
                <a:solidFill>
                  <a:schemeClr val="bg1"/>
                </a:solidFill>
                <a:latin typeface="+mn-lt"/>
              </a:rPr>
              <a:t> </a:t>
            </a:r>
            <a:endParaRPr lang="pt-BR" sz="2800" dirty="0">
              <a:solidFill>
                <a:schemeClr val="bg1"/>
              </a:solidFill>
              <a:latin typeface="+mn-lt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chemeClr val="bg1"/>
                </a:solidFill>
                <a:latin typeface="+mn-lt"/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+mn-lt"/>
              </a:rPr>
              <a:t>Compilador e um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chemeClr val="bg1"/>
                </a:solidFill>
                <a:latin typeface="+mn-lt"/>
              </a:rPr>
              <a:t>Tradutor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+mn-lt"/>
            </a:endParaRPr>
          </a:p>
          <a:p>
            <a:pPr lvl="0" algn="ctr"/>
            <a:r>
              <a:rPr lang="pt-BR" sz="2800" dirty="0" smtClean="0">
                <a:solidFill>
                  <a:schemeClr val="bg1"/>
                </a:solidFill>
                <a:latin typeface="+mn-lt"/>
              </a:rPr>
              <a:t>Individual e manuscrito</a:t>
            </a:r>
            <a:endParaRPr lang="pt-BR" sz="2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BBCEB-B992-4B08-BFAE-A04E0280FEC1}" type="slidenum">
              <a:rPr lang="pt-BR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581400" y="6347792"/>
            <a:ext cx="2895600" cy="609600"/>
          </a:xfrm>
        </p:spPr>
        <p:txBody>
          <a:bodyPr/>
          <a:lstStyle/>
          <a:p>
            <a:pPr>
              <a:defRPr/>
            </a:pPr>
            <a:r>
              <a:rPr lang="pt-BR" smtClean="0">
                <a:solidFill>
                  <a:schemeClr val="bg1"/>
                </a:solidFill>
              </a:rPr>
              <a:t>Arquitetura de Sistemas Operacionais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"/>
            <a:ext cx="611560" cy="688538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 rot="16200000">
            <a:off x="-2112983" y="3129209"/>
            <a:ext cx="496855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900" dirty="0">
                <a:latin typeface="+mn-lt"/>
              </a:rPr>
              <a:t>Vale do Silício Treinamentos</a:t>
            </a:r>
          </a:p>
          <a:p>
            <a:endParaRPr lang="pt-BR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60648"/>
            <a:ext cx="611560" cy="47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611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5"/>
          <p:cNvSpPr>
            <a:spLocks noChangeArrowheads="1"/>
          </p:cNvSpPr>
          <p:nvPr/>
        </p:nvSpPr>
        <p:spPr bwMode="auto">
          <a:xfrm>
            <a:off x="714348" y="77723"/>
            <a:ext cx="84296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3399"/>
                </a:solidFill>
                <a:latin typeface="+mn-lt"/>
                <a:ea typeface="Calibri" pitchFamily="34" charset="0"/>
                <a:cs typeface="Times New Roman" pitchFamily="18" charset="0"/>
              </a:rPr>
              <a:t>PRÓXIMA AULA</a:t>
            </a:r>
            <a:endParaRPr lang="en-US" sz="4800" b="1" dirty="0">
              <a:solidFill>
                <a:srgbClr val="003399"/>
              </a:solidFill>
              <a:latin typeface="+mn-lt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899592" y="1196752"/>
            <a:ext cx="824440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chemeClr val="bg1"/>
                </a:solidFill>
                <a:latin typeface="+mn-lt"/>
              </a:rPr>
              <a:t> Tradutores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pt-BR" sz="2800" dirty="0" smtClean="0">
              <a:solidFill>
                <a:schemeClr val="bg1"/>
              </a:solidFill>
              <a:latin typeface="+mn-lt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chemeClr val="bg1"/>
                </a:solidFill>
                <a:latin typeface="+mn-lt"/>
              </a:rPr>
              <a:t> Interpretadores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pt-BR" sz="2800" dirty="0" smtClean="0">
              <a:solidFill>
                <a:schemeClr val="bg1"/>
              </a:solidFill>
              <a:latin typeface="+mn-lt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chemeClr val="bg1"/>
                </a:solidFill>
                <a:latin typeface="+mn-lt"/>
              </a:rPr>
              <a:t>Shell de </a:t>
            </a:r>
            <a:r>
              <a:rPr lang="pt-BR" sz="2800" dirty="0" smtClean="0">
                <a:solidFill>
                  <a:schemeClr val="bg1"/>
                </a:solidFill>
                <a:latin typeface="+mn-lt"/>
              </a:rPr>
              <a:t>Comandos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+mn-lt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chemeClr val="bg1"/>
                </a:solidFill>
                <a:latin typeface="+mn-lt"/>
              </a:rPr>
              <a:t>Ativação e Desativação do Sistema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BBCEB-B992-4B08-BFAE-A04E0280FEC1}" type="slidenum">
              <a:rPr lang="pt-BR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581400" y="6347792"/>
            <a:ext cx="2895600" cy="609600"/>
          </a:xfrm>
        </p:spPr>
        <p:txBody>
          <a:bodyPr/>
          <a:lstStyle/>
          <a:p>
            <a:pPr>
              <a:defRPr/>
            </a:pPr>
            <a:r>
              <a:rPr lang="pt-BR" smtClean="0">
                <a:solidFill>
                  <a:schemeClr val="bg1"/>
                </a:solidFill>
              </a:rPr>
              <a:t>Arquitetura de Sistemas Operacionais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"/>
            <a:ext cx="611560" cy="688538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 rot="16200000">
            <a:off x="-2112983" y="3129209"/>
            <a:ext cx="496855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900" dirty="0">
                <a:latin typeface="+mn-lt"/>
              </a:rPr>
              <a:t>Vale do Silício Treinamentos</a:t>
            </a:r>
          </a:p>
          <a:p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60648"/>
            <a:ext cx="611560" cy="47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099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5"/>
          <p:cNvSpPr>
            <a:spLocks noChangeArrowheads="1"/>
          </p:cNvSpPr>
          <p:nvPr/>
        </p:nvSpPr>
        <p:spPr bwMode="auto">
          <a:xfrm>
            <a:off x="714348" y="77723"/>
            <a:ext cx="84296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3399"/>
                </a:solidFill>
                <a:latin typeface="+mn-lt"/>
                <a:ea typeface="Calibri" pitchFamily="34" charset="0"/>
                <a:cs typeface="Times New Roman" pitchFamily="18" charset="0"/>
              </a:rPr>
              <a:t>CONTATO</a:t>
            </a:r>
            <a:endParaRPr lang="en-US" sz="4800" b="1" dirty="0">
              <a:solidFill>
                <a:srgbClr val="003399"/>
              </a:solidFill>
              <a:latin typeface="+mn-lt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14348" y="1844824"/>
            <a:ext cx="824440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pt-BR" sz="2800" dirty="0">
                <a:solidFill>
                  <a:schemeClr val="bg1"/>
                </a:solidFill>
                <a:latin typeface="+mn-lt"/>
              </a:rPr>
              <a:t>valedosilicio.net.br </a:t>
            </a:r>
            <a:r>
              <a:rPr lang="pt-BR" sz="2800" dirty="0" smtClean="0">
                <a:solidFill>
                  <a:schemeClr val="bg1"/>
                </a:solidFill>
                <a:latin typeface="+mn-lt"/>
              </a:rPr>
              <a:t>       </a:t>
            </a:r>
          </a:p>
          <a:p>
            <a:pPr lvl="0" algn="ctr"/>
            <a:endParaRPr lang="pt-BR" sz="2800" dirty="0" smtClean="0">
              <a:solidFill>
                <a:schemeClr val="bg1"/>
              </a:solidFill>
              <a:latin typeface="+mn-lt"/>
            </a:endParaRPr>
          </a:p>
          <a:p>
            <a:pPr lvl="0" algn="ctr"/>
            <a:r>
              <a:rPr lang="pt-BR" sz="2800" dirty="0" smtClean="0">
                <a:solidFill>
                  <a:schemeClr val="bg1"/>
                </a:solidFill>
                <a:latin typeface="+mn-lt"/>
              </a:rPr>
              <a:t>contato@valedosilicio.net.br</a:t>
            </a:r>
          </a:p>
          <a:p>
            <a:pPr lvl="0" algn="ctr"/>
            <a:endParaRPr lang="pt-BR" sz="2800" dirty="0" smtClean="0">
              <a:solidFill>
                <a:schemeClr val="bg1"/>
              </a:solidFill>
              <a:latin typeface="+mn-lt"/>
            </a:endParaRPr>
          </a:p>
          <a:p>
            <a:pPr lvl="0" algn="ctr"/>
            <a:r>
              <a:rPr lang="pt-BR" sz="2800" dirty="0" smtClean="0">
                <a:solidFill>
                  <a:schemeClr val="bg1"/>
                </a:solidFill>
                <a:latin typeface="+mn-lt"/>
              </a:rPr>
              <a:t>(17) 3014-2394</a:t>
            </a:r>
            <a:endParaRPr lang="pt-BR" sz="2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BBCEB-B992-4B08-BFAE-A04E0280FEC1}" type="slidenum">
              <a:rPr lang="pt-BR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581400" y="6347792"/>
            <a:ext cx="2895600" cy="609600"/>
          </a:xfrm>
        </p:spPr>
        <p:txBody>
          <a:bodyPr/>
          <a:lstStyle/>
          <a:p>
            <a:pPr>
              <a:defRPr/>
            </a:pPr>
            <a:r>
              <a:rPr lang="pt-BR" smtClean="0">
                <a:solidFill>
                  <a:schemeClr val="bg1"/>
                </a:solidFill>
              </a:rPr>
              <a:t>Arquitetura de Sistemas Operacionais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"/>
            <a:ext cx="611560" cy="688538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 rot="16200000">
            <a:off x="-2112983" y="3129209"/>
            <a:ext cx="496855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900" dirty="0">
                <a:latin typeface="+mn-lt"/>
              </a:rPr>
              <a:t>Vale do Silício Treinamentos</a:t>
            </a:r>
          </a:p>
          <a:p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60648"/>
            <a:ext cx="611560" cy="47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4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5"/>
          <p:cNvSpPr>
            <a:spLocks noChangeArrowheads="1"/>
          </p:cNvSpPr>
          <p:nvPr/>
        </p:nvSpPr>
        <p:spPr bwMode="auto">
          <a:xfrm>
            <a:off x="2103208" y="77723"/>
            <a:ext cx="611213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3399"/>
                </a:solidFill>
                <a:latin typeface="+mn-lt"/>
                <a:ea typeface="Calibri" pitchFamily="34" charset="0"/>
                <a:cs typeface="Times New Roman" pitchFamily="18" charset="0"/>
              </a:rPr>
              <a:t>CONCLUSÃO</a:t>
            </a:r>
            <a:endParaRPr lang="en-US" sz="4800" b="1" dirty="0">
              <a:solidFill>
                <a:srgbClr val="003399"/>
              </a:solidFill>
              <a:latin typeface="+mn-lt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28662" y="1542271"/>
            <a:ext cx="80358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chemeClr val="bg1"/>
                </a:solidFill>
                <a:latin typeface="+mn-lt"/>
              </a:rPr>
              <a:t>O que você aprendeu na aula de hoje?</a:t>
            </a: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endParaRPr lang="pt-BR" sz="2800" dirty="0" smtClean="0">
              <a:solidFill>
                <a:schemeClr val="bg1"/>
              </a:solidFill>
              <a:latin typeface="+mn-lt"/>
            </a:endParaRP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+mn-lt"/>
            </a:endParaRP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chemeClr val="bg1"/>
                </a:solidFill>
                <a:latin typeface="+mn-lt"/>
              </a:rPr>
              <a:t>Por que valeu a pena a aula de hoje?</a:t>
            </a: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endParaRPr lang="pt-BR" sz="28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BBCEB-B992-4B08-BFAE-A04E0280FEC1}" type="slidenum">
              <a:rPr lang="pt-BR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>
                <a:solidFill>
                  <a:schemeClr val="bg1"/>
                </a:solidFill>
              </a:rPr>
              <a:t>Arquitetura de Sistemas Operacionais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"/>
            <a:ext cx="611560" cy="688538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 rot="16200000">
            <a:off x="-2112983" y="3129209"/>
            <a:ext cx="496855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900" dirty="0">
                <a:latin typeface="+mn-lt"/>
              </a:rPr>
              <a:t>Vale do Silício Treinamentos</a:t>
            </a:r>
          </a:p>
          <a:p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60648"/>
            <a:ext cx="611560" cy="47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548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5"/>
          <p:cNvSpPr>
            <a:spLocks noChangeArrowheads="1"/>
          </p:cNvSpPr>
          <p:nvPr/>
        </p:nvSpPr>
        <p:spPr bwMode="auto">
          <a:xfrm>
            <a:off x="1340190" y="1772816"/>
            <a:ext cx="712024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003399"/>
                </a:solidFill>
                <a:latin typeface="+mn-lt"/>
                <a:ea typeface="Calibri" pitchFamily="34" charset="0"/>
                <a:cs typeface="Times New Roman" pitchFamily="18" charset="0"/>
              </a:rPr>
              <a:t>MUITO OBRIGADO!</a:t>
            </a:r>
            <a:endParaRPr lang="en-US" sz="8000" b="1" dirty="0">
              <a:solidFill>
                <a:srgbClr val="003399"/>
              </a:solidFill>
              <a:latin typeface="+mn-lt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BBCEB-B992-4B08-BFAE-A04E0280FEC1}" type="slidenum">
              <a:rPr lang="pt-BR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>
                <a:solidFill>
                  <a:schemeClr val="bg1"/>
                </a:solidFill>
              </a:rPr>
              <a:t>Arquitetura de Sistemas Operacionais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"/>
            <a:ext cx="611560" cy="688538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 rot="16200000">
            <a:off x="-2112983" y="3129209"/>
            <a:ext cx="496855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900" dirty="0">
                <a:latin typeface="+mn-lt"/>
              </a:rPr>
              <a:t>Vale do Silício Treinamentos</a:t>
            </a:r>
          </a:p>
          <a:p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60648"/>
            <a:ext cx="611560" cy="47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04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5"/>
          <p:cNvSpPr>
            <a:spLocks noChangeArrowheads="1"/>
          </p:cNvSpPr>
          <p:nvPr/>
        </p:nvSpPr>
        <p:spPr bwMode="auto">
          <a:xfrm>
            <a:off x="714348" y="77723"/>
            <a:ext cx="84296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3399"/>
                </a:solidFill>
                <a:latin typeface="+mn-lt"/>
                <a:ea typeface="Calibri" pitchFamily="34" charset="0"/>
                <a:cs typeface="Times New Roman" pitchFamily="18" charset="0"/>
              </a:rPr>
              <a:t>ACOMPANHAMENTO</a:t>
            </a:r>
            <a:endParaRPr lang="en-US" sz="4800" b="1" dirty="0">
              <a:solidFill>
                <a:srgbClr val="003399"/>
              </a:solidFill>
              <a:latin typeface="+mn-lt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32667" y="1754813"/>
            <a:ext cx="82598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pt-BR" sz="2800" dirty="0" smtClean="0">
                <a:solidFill>
                  <a:schemeClr val="bg1"/>
                </a:solidFill>
                <a:latin typeface="+mn-lt"/>
              </a:rPr>
              <a:t>O que você aprendeu e concluiu entre nossa última aula e o dia de hoje?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BBCEB-B992-4B08-BFAE-A04E0280FEC1}" type="slidenum">
              <a:rPr lang="pt-BR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581400" y="6275784"/>
            <a:ext cx="2895600" cy="609600"/>
          </a:xfrm>
        </p:spPr>
        <p:txBody>
          <a:bodyPr/>
          <a:lstStyle/>
          <a:p>
            <a:pPr>
              <a:defRPr/>
            </a:pPr>
            <a:r>
              <a:rPr lang="pt-BR" smtClean="0">
                <a:solidFill>
                  <a:schemeClr val="bg1"/>
                </a:solidFill>
              </a:rPr>
              <a:t>Arquitetura de Sistemas Operacionais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"/>
            <a:ext cx="611560" cy="688538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 rot="16200000">
            <a:off x="-2112983" y="3129209"/>
            <a:ext cx="496855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900" dirty="0">
                <a:latin typeface="+mn-lt"/>
              </a:rPr>
              <a:t>Vale do Silício Treinamentos</a:t>
            </a:r>
          </a:p>
          <a:p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60648"/>
            <a:ext cx="611560" cy="47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591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5"/>
          <p:cNvSpPr>
            <a:spLocks noChangeArrowheads="1"/>
          </p:cNvSpPr>
          <p:nvPr/>
        </p:nvSpPr>
        <p:spPr bwMode="auto">
          <a:xfrm>
            <a:off x="714348" y="77723"/>
            <a:ext cx="84296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3399"/>
                </a:solidFill>
                <a:latin typeface="+mn-lt"/>
                <a:ea typeface="Calibri" pitchFamily="34" charset="0"/>
                <a:cs typeface="Times New Roman" pitchFamily="18" charset="0"/>
              </a:rPr>
              <a:t>AULA DE HOJE</a:t>
            </a:r>
            <a:endParaRPr lang="en-US" sz="4800" b="1" dirty="0">
              <a:solidFill>
                <a:srgbClr val="003399"/>
              </a:solidFill>
              <a:latin typeface="+mn-lt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71600" y="1254239"/>
            <a:ext cx="79208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chemeClr val="bg1"/>
                </a:solidFill>
                <a:latin typeface="+mn-lt"/>
              </a:rPr>
              <a:t>Entrega da TAREFA 5</a:t>
            </a: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+mn-lt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chemeClr val="bg1"/>
                </a:solidFill>
                <a:latin typeface="+mn-lt"/>
              </a:rPr>
              <a:t>Arquiteturas de processadores CISC e RISC</a:t>
            </a: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endParaRPr lang="pt-BR" sz="2800" dirty="0" smtClean="0">
              <a:solidFill>
                <a:schemeClr val="bg1"/>
              </a:solidFill>
              <a:latin typeface="+mn-lt"/>
            </a:endParaRPr>
          </a:p>
          <a:p>
            <a:pPr lvl="0" algn="just"/>
            <a:endParaRPr lang="pt-BR" sz="2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BBCEB-B992-4B08-BFAE-A04E0280FEC1}" type="slidenum">
              <a:rPr lang="pt-BR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>
                <a:solidFill>
                  <a:schemeClr val="bg1"/>
                </a:solidFill>
              </a:rPr>
              <a:t>Arquitetura de Sistemas Operacionais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"/>
            <a:ext cx="611560" cy="688538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 rot="16200000">
            <a:off x="-2112983" y="3129209"/>
            <a:ext cx="496855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900" dirty="0">
                <a:latin typeface="+mn-lt"/>
              </a:rPr>
              <a:t>Vale do Silício Treinamentos</a:t>
            </a:r>
          </a:p>
          <a:p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60648"/>
            <a:ext cx="611560" cy="47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3476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5"/>
          <p:cNvSpPr>
            <a:spLocks noChangeArrowheads="1"/>
          </p:cNvSpPr>
          <p:nvPr/>
        </p:nvSpPr>
        <p:spPr bwMode="auto">
          <a:xfrm>
            <a:off x="714348" y="77723"/>
            <a:ext cx="84296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3399"/>
                </a:solidFill>
                <a:latin typeface="+mn-lt"/>
                <a:ea typeface="Calibri" pitchFamily="34" charset="0"/>
                <a:cs typeface="Times New Roman" pitchFamily="18" charset="0"/>
              </a:rPr>
              <a:t>RISC</a:t>
            </a:r>
            <a:endParaRPr lang="en-US" sz="4800" b="1" dirty="0">
              <a:solidFill>
                <a:srgbClr val="003399"/>
              </a:solidFill>
              <a:latin typeface="+mn-lt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71600" y="1196752"/>
            <a:ext cx="792088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pt-BR" sz="2800" dirty="0" err="1" smtClean="0">
                <a:solidFill>
                  <a:schemeClr val="bg1"/>
                </a:solidFill>
                <a:latin typeface="+mn-lt"/>
              </a:rPr>
              <a:t>Reduced</a:t>
            </a:r>
            <a:r>
              <a:rPr lang="pt-BR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+mn-lt"/>
              </a:rPr>
              <a:t>Instruction</a:t>
            </a:r>
            <a:r>
              <a:rPr lang="pt-BR" sz="2800" dirty="0" smtClean="0">
                <a:solidFill>
                  <a:schemeClr val="bg1"/>
                </a:solidFill>
                <a:latin typeface="+mn-lt"/>
              </a:rPr>
              <a:t> Set Computer</a:t>
            </a: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endParaRPr lang="pt-BR" sz="2800" dirty="0" smtClean="0">
              <a:solidFill>
                <a:schemeClr val="bg1"/>
              </a:solidFill>
              <a:latin typeface="+mn-lt"/>
            </a:endParaRP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chemeClr val="bg1"/>
                </a:solidFill>
                <a:latin typeface="+mn-lt"/>
              </a:rPr>
              <a:t>Poucas instruções simples (50 a 150)</a:t>
            </a: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endParaRPr lang="pt-BR" sz="2800" dirty="0" smtClean="0">
              <a:solidFill>
                <a:schemeClr val="bg1"/>
              </a:solidFill>
              <a:latin typeface="+mn-lt"/>
            </a:endParaRP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chemeClr val="bg1"/>
                </a:solidFill>
                <a:latin typeface="+mn-lt"/>
              </a:rPr>
              <a:t>Tamanho fixo do endereço das instruções</a:t>
            </a: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endParaRPr lang="pt-BR" sz="2800" dirty="0" smtClean="0">
              <a:solidFill>
                <a:schemeClr val="bg1"/>
              </a:solidFill>
              <a:latin typeface="+mn-lt"/>
            </a:endParaRP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chemeClr val="bg1"/>
                </a:solidFill>
                <a:latin typeface="+mn-lt"/>
              </a:rPr>
              <a:t>Possui e utiliza muitos registradores</a:t>
            </a: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endParaRPr lang="pt-BR" sz="2800" dirty="0" smtClean="0">
              <a:solidFill>
                <a:schemeClr val="bg1"/>
              </a:solidFill>
              <a:latin typeface="+mn-lt"/>
            </a:endParaRP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chemeClr val="bg1"/>
                </a:solidFill>
                <a:latin typeface="+mn-lt"/>
              </a:rPr>
              <a:t>Facilita o uso de </a:t>
            </a:r>
            <a:r>
              <a:rPr lang="pt-BR" sz="2800" dirty="0" err="1" smtClean="0">
                <a:solidFill>
                  <a:schemeClr val="bg1"/>
                </a:solidFill>
                <a:latin typeface="+mn-lt"/>
              </a:rPr>
              <a:t>pipelining</a:t>
            </a:r>
            <a:endParaRPr lang="pt-BR" sz="2800" dirty="0" smtClean="0">
              <a:solidFill>
                <a:schemeClr val="bg1"/>
              </a:solidFill>
              <a:latin typeface="+mn-lt"/>
            </a:endParaRP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+mn-lt"/>
            </a:endParaRP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chemeClr val="bg1"/>
                </a:solidFill>
                <a:latin typeface="+mn-lt"/>
              </a:rPr>
              <a:t>Dificulta o trabalho do programador</a:t>
            </a:r>
            <a:endParaRPr lang="pt-BR" sz="2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BBCEB-B992-4B08-BFAE-A04E0280FEC1}" type="slidenum">
              <a:rPr lang="pt-BR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>
                <a:solidFill>
                  <a:schemeClr val="bg1"/>
                </a:solidFill>
              </a:rPr>
              <a:t>Arquitetura de Sistemas Operacionais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"/>
            <a:ext cx="611560" cy="688538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 rot="16200000">
            <a:off x="-2112983" y="3129209"/>
            <a:ext cx="496855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900" dirty="0">
                <a:latin typeface="+mn-lt"/>
              </a:rPr>
              <a:t>Vale do Silício Treinamentos</a:t>
            </a:r>
          </a:p>
          <a:p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60648"/>
            <a:ext cx="611560" cy="47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290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5"/>
          <p:cNvSpPr>
            <a:spLocks noChangeArrowheads="1"/>
          </p:cNvSpPr>
          <p:nvPr/>
        </p:nvSpPr>
        <p:spPr bwMode="auto">
          <a:xfrm>
            <a:off x="750860" y="77723"/>
            <a:ext cx="84296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3399"/>
                </a:solidFill>
                <a:latin typeface="+mn-lt"/>
                <a:ea typeface="Calibri" pitchFamily="34" charset="0"/>
                <a:cs typeface="Times New Roman" pitchFamily="18" charset="0"/>
              </a:rPr>
              <a:t>EXEMPLOS</a:t>
            </a:r>
            <a:endParaRPr lang="en-US" sz="4800" b="1" dirty="0">
              <a:solidFill>
                <a:srgbClr val="003399"/>
              </a:solidFill>
              <a:latin typeface="+mn-lt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BBCEB-B992-4B08-BFAE-A04E0280FEC1}" type="slidenum">
              <a:rPr lang="pt-BR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>
                <a:solidFill>
                  <a:schemeClr val="bg1"/>
                </a:solidFill>
              </a:rPr>
              <a:t>Arquitetura de Sistemas Operacionais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"/>
            <a:ext cx="611560" cy="688538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 rot="16200000">
            <a:off x="-2112983" y="3129209"/>
            <a:ext cx="496855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900" dirty="0">
                <a:latin typeface="+mn-lt"/>
              </a:rPr>
              <a:t>Vale do Silício Treinamentos</a:t>
            </a:r>
          </a:p>
          <a:p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60648"/>
            <a:ext cx="611560" cy="47905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16823">
            <a:off x="905160" y="633030"/>
            <a:ext cx="2701630" cy="202361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4554719"/>
            <a:ext cx="1584176" cy="156314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4730">
            <a:off x="6155090" y="3756076"/>
            <a:ext cx="2459335" cy="2700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288" y="2132856"/>
            <a:ext cx="2795928" cy="209424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4901">
            <a:off x="6601749" y="410118"/>
            <a:ext cx="2124075" cy="215265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67617">
            <a:off x="863337" y="4146136"/>
            <a:ext cx="3068270" cy="229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9383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5"/>
          <p:cNvSpPr>
            <a:spLocks noChangeArrowheads="1"/>
          </p:cNvSpPr>
          <p:nvPr/>
        </p:nvSpPr>
        <p:spPr bwMode="auto">
          <a:xfrm>
            <a:off x="714348" y="77723"/>
            <a:ext cx="84296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3399"/>
                </a:solidFill>
                <a:latin typeface="+mn-lt"/>
                <a:ea typeface="Calibri" pitchFamily="34" charset="0"/>
                <a:cs typeface="Times New Roman" pitchFamily="18" charset="0"/>
              </a:rPr>
              <a:t>C</a:t>
            </a:r>
            <a:r>
              <a:rPr lang="en-US" sz="4800" b="1" dirty="0" smtClean="0">
                <a:solidFill>
                  <a:srgbClr val="003399"/>
                </a:solidFill>
                <a:latin typeface="+mn-lt"/>
                <a:ea typeface="Calibri" pitchFamily="34" charset="0"/>
                <a:cs typeface="Times New Roman" pitchFamily="18" charset="0"/>
              </a:rPr>
              <a:t>ISC</a:t>
            </a:r>
            <a:endParaRPr lang="en-US" sz="4800" b="1" dirty="0">
              <a:solidFill>
                <a:srgbClr val="003399"/>
              </a:solidFill>
              <a:latin typeface="+mn-lt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71600" y="1196752"/>
            <a:ext cx="792088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pt-BR" sz="2800" dirty="0" err="1" smtClean="0">
                <a:solidFill>
                  <a:schemeClr val="bg1"/>
                </a:solidFill>
                <a:latin typeface="+mn-lt"/>
              </a:rPr>
              <a:t>Complex</a:t>
            </a:r>
            <a:r>
              <a:rPr lang="pt-BR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+mn-lt"/>
              </a:rPr>
              <a:t>Instruction</a:t>
            </a:r>
            <a:r>
              <a:rPr lang="pt-BR" sz="2800" dirty="0" smtClean="0">
                <a:solidFill>
                  <a:schemeClr val="bg1"/>
                </a:solidFill>
                <a:latin typeface="+mn-lt"/>
              </a:rPr>
              <a:t> Set Computer</a:t>
            </a: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endParaRPr lang="pt-BR" sz="2800" dirty="0" smtClean="0">
              <a:solidFill>
                <a:schemeClr val="bg1"/>
              </a:solidFill>
              <a:latin typeface="+mn-lt"/>
            </a:endParaRP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chemeClr val="bg1"/>
                </a:solidFill>
                <a:latin typeface="+mn-lt"/>
              </a:rPr>
              <a:t>Muitas instruções complexas (mais de 150)</a:t>
            </a: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endParaRPr lang="pt-BR" sz="2800" dirty="0" smtClean="0">
              <a:solidFill>
                <a:schemeClr val="bg1"/>
              </a:solidFill>
              <a:latin typeface="+mn-lt"/>
            </a:endParaRP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chemeClr val="bg1"/>
                </a:solidFill>
                <a:latin typeface="+mn-lt"/>
              </a:rPr>
              <a:t>Tamanho variável do endereço das instruções</a:t>
            </a: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endParaRPr lang="pt-BR" sz="2800" dirty="0" smtClean="0">
              <a:solidFill>
                <a:schemeClr val="bg1"/>
              </a:solidFill>
              <a:latin typeface="+mn-lt"/>
            </a:endParaRP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chemeClr val="bg1"/>
                </a:solidFill>
                <a:latin typeface="+mn-lt"/>
              </a:rPr>
              <a:t>Possui e utiliza poucos registradores</a:t>
            </a: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endParaRPr lang="pt-BR" sz="2800" dirty="0" smtClean="0">
              <a:solidFill>
                <a:schemeClr val="bg1"/>
              </a:solidFill>
              <a:latin typeface="+mn-lt"/>
            </a:endParaRP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chemeClr val="bg1"/>
                </a:solidFill>
                <a:latin typeface="+mn-lt"/>
              </a:rPr>
              <a:t>Dificulta o uso de </a:t>
            </a:r>
            <a:r>
              <a:rPr lang="pt-BR" sz="2800" dirty="0" err="1" smtClean="0">
                <a:solidFill>
                  <a:schemeClr val="bg1"/>
                </a:solidFill>
                <a:latin typeface="+mn-lt"/>
              </a:rPr>
              <a:t>pipelining</a:t>
            </a:r>
            <a:endParaRPr lang="pt-BR" sz="2800" dirty="0" smtClean="0">
              <a:solidFill>
                <a:schemeClr val="bg1"/>
              </a:solidFill>
              <a:latin typeface="+mn-lt"/>
            </a:endParaRP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+mn-lt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chemeClr val="bg1"/>
                </a:solidFill>
                <a:latin typeface="+mn-lt"/>
              </a:rPr>
              <a:t>Diminui a </a:t>
            </a:r>
            <a:r>
              <a:rPr lang="pt-BR" sz="2800" dirty="0">
                <a:solidFill>
                  <a:schemeClr val="bg1"/>
                </a:solidFill>
                <a:latin typeface="+mn-lt"/>
              </a:rPr>
              <a:t>carga de trabalho do programador</a:t>
            </a: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endParaRPr lang="pt-BR" sz="2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BBCEB-B992-4B08-BFAE-A04E0280FEC1}" type="slidenum">
              <a:rPr lang="pt-BR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>
                <a:solidFill>
                  <a:schemeClr val="bg1"/>
                </a:solidFill>
              </a:rPr>
              <a:t>Arquitetura de Sistemas Operacionais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"/>
            <a:ext cx="611560" cy="688538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 rot="16200000">
            <a:off x="-2112983" y="3129209"/>
            <a:ext cx="496855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900" dirty="0">
                <a:latin typeface="+mn-lt"/>
              </a:rPr>
              <a:t>Vale do Silício Treinamentos</a:t>
            </a:r>
          </a:p>
          <a:p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60648"/>
            <a:ext cx="611560" cy="47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1457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5"/>
          <p:cNvSpPr>
            <a:spLocks noChangeArrowheads="1"/>
          </p:cNvSpPr>
          <p:nvPr/>
        </p:nvSpPr>
        <p:spPr bwMode="auto">
          <a:xfrm>
            <a:off x="714348" y="77723"/>
            <a:ext cx="84296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3399"/>
                </a:solidFill>
                <a:latin typeface="+mn-lt"/>
                <a:ea typeface="Calibri" pitchFamily="34" charset="0"/>
                <a:cs typeface="Times New Roman" pitchFamily="18" charset="0"/>
              </a:rPr>
              <a:t>CISC</a:t>
            </a:r>
            <a:endParaRPr lang="en-US" sz="4800" b="1" dirty="0">
              <a:solidFill>
                <a:srgbClr val="003399"/>
              </a:solidFill>
              <a:latin typeface="+mn-lt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BBCEB-B992-4B08-BFAE-A04E0280FEC1}" type="slidenum">
              <a:rPr lang="pt-BR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>
                <a:solidFill>
                  <a:schemeClr val="bg1"/>
                </a:solidFill>
              </a:rPr>
              <a:t>Arquitetura de Sistemas Operacionais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"/>
            <a:ext cx="611560" cy="688538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 rot="16200000">
            <a:off x="-2112983" y="3129209"/>
            <a:ext cx="496855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900" dirty="0">
                <a:latin typeface="+mn-lt"/>
              </a:rPr>
              <a:t>Vale do Silício Treinamentos</a:t>
            </a:r>
          </a:p>
          <a:p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60648"/>
            <a:ext cx="611560" cy="479055"/>
          </a:xfrm>
          <a:prstGeom prst="rect">
            <a:avLst/>
          </a:prstGeom>
        </p:spPr>
      </p:pic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700825"/>
              </p:ext>
            </p:extLst>
          </p:nvPr>
        </p:nvGraphicFramePr>
        <p:xfrm>
          <a:off x="3276600" y="1484784"/>
          <a:ext cx="286702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CorelDRAW" r:id="rId6" imgW="1704975" imgH="2676525" progId="CorelDRAW.Graphic.10">
                  <p:embed/>
                </p:oleObj>
              </mc:Choice>
              <mc:Fallback>
                <p:oleObj name="CorelDRAW" r:id="rId6" imgW="1704975" imgH="2676525" progId="CorelDRAW.Graphic.1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84784"/>
                        <a:ext cx="2867025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xaDeTexto 4"/>
          <p:cNvSpPr txBox="1"/>
          <p:nvPr/>
        </p:nvSpPr>
        <p:spPr>
          <a:xfrm rot="16200000">
            <a:off x="2956466" y="4540478"/>
            <a:ext cx="10081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+mn-lt"/>
              </a:rPr>
              <a:t>CISC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00775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5"/>
          <p:cNvSpPr>
            <a:spLocks noChangeArrowheads="1"/>
          </p:cNvSpPr>
          <p:nvPr/>
        </p:nvSpPr>
        <p:spPr bwMode="auto">
          <a:xfrm>
            <a:off x="714348" y="77723"/>
            <a:ext cx="84296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3399"/>
                </a:solidFill>
                <a:latin typeface="+mn-lt"/>
                <a:ea typeface="Calibri" pitchFamily="34" charset="0"/>
                <a:cs typeface="Times New Roman" pitchFamily="18" charset="0"/>
              </a:rPr>
              <a:t>EXEMPLOS</a:t>
            </a:r>
            <a:endParaRPr lang="en-US" sz="4800" b="1" dirty="0">
              <a:solidFill>
                <a:srgbClr val="003399"/>
              </a:solidFill>
              <a:latin typeface="+mn-lt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BBCEB-B992-4B08-BFAE-A04E0280FEC1}" type="slidenum">
              <a:rPr lang="pt-BR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>
                <a:solidFill>
                  <a:schemeClr val="bg1"/>
                </a:solidFill>
              </a:rPr>
              <a:t>Arquitetura de Sistemas Operacionais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"/>
            <a:ext cx="611560" cy="688538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 rot="16200000">
            <a:off x="-2112983" y="3129209"/>
            <a:ext cx="496855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900" dirty="0">
                <a:latin typeface="+mn-lt"/>
              </a:rPr>
              <a:t>Vale do Silício Treinamentos</a:t>
            </a:r>
          </a:p>
          <a:p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60648"/>
            <a:ext cx="611560" cy="47905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437" y="1628800"/>
            <a:ext cx="3853813" cy="331236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22921"/>
            <a:ext cx="3636847" cy="27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325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5"/>
          <p:cNvSpPr>
            <a:spLocks noChangeArrowheads="1"/>
          </p:cNvSpPr>
          <p:nvPr/>
        </p:nvSpPr>
        <p:spPr bwMode="auto">
          <a:xfrm>
            <a:off x="714348" y="77723"/>
            <a:ext cx="84296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3399"/>
                </a:solidFill>
                <a:latin typeface="+mn-lt"/>
                <a:ea typeface="Calibri" pitchFamily="34" charset="0"/>
                <a:cs typeface="Times New Roman" pitchFamily="18" charset="0"/>
              </a:rPr>
              <a:t>CONCLUINDO</a:t>
            </a:r>
            <a:endParaRPr lang="en-US" sz="4800" b="1" dirty="0">
              <a:solidFill>
                <a:srgbClr val="003399"/>
              </a:solidFill>
              <a:latin typeface="+mn-lt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55576" y="1398255"/>
            <a:ext cx="79208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chemeClr val="bg1"/>
                </a:solidFill>
                <a:latin typeface="+mn-lt"/>
              </a:rPr>
              <a:t>Sistemas atuais são híbridos</a:t>
            </a:r>
          </a:p>
          <a:p>
            <a:pPr lvl="0" algn="just"/>
            <a:endParaRPr lang="pt-BR" sz="2800" dirty="0" smtClean="0">
              <a:solidFill>
                <a:schemeClr val="bg1"/>
              </a:solidFill>
              <a:latin typeface="+mn-lt"/>
            </a:endParaRP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chemeClr val="bg1"/>
                </a:solidFill>
                <a:latin typeface="+mn-lt"/>
              </a:rPr>
              <a:t>“O melhor” depende da aplicação</a:t>
            </a:r>
            <a:endParaRPr lang="pt-BR" sz="2800" dirty="0">
              <a:solidFill>
                <a:schemeClr val="bg1"/>
              </a:solidFill>
              <a:latin typeface="+mn-lt"/>
            </a:endParaRP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endParaRPr lang="pt-BR" sz="2800" dirty="0" smtClean="0">
              <a:solidFill>
                <a:schemeClr val="bg1"/>
              </a:solidFill>
              <a:latin typeface="+mn-lt"/>
            </a:endParaRPr>
          </a:p>
          <a:p>
            <a:pPr lvl="0" algn="just"/>
            <a:endParaRPr lang="pt-BR" sz="2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BBCEB-B992-4B08-BFAE-A04E0280FEC1}" type="slidenum">
              <a:rPr lang="pt-BR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>
                <a:solidFill>
                  <a:schemeClr val="bg1"/>
                </a:solidFill>
              </a:rPr>
              <a:t>Arquitetura de Sistemas Operacionais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"/>
            <a:ext cx="611560" cy="688538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 rot="16200000">
            <a:off x="-2112983" y="3129209"/>
            <a:ext cx="496855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900" dirty="0">
                <a:latin typeface="+mn-lt"/>
              </a:rPr>
              <a:t>Vale do Silício Treinamentos</a:t>
            </a:r>
          </a:p>
          <a:p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60648"/>
            <a:ext cx="611560" cy="47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151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theme/theme1.xml><?xml version="1.0" encoding="utf-8"?>
<a:theme xmlns:a="http://schemas.openxmlformats.org/drawingml/2006/main" name="Genérico">
  <a:themeElements>
    <a:clrScheme name="Genérico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érico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enérico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érico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érico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Genérico</Template>
  <TotalTime>17316</TotalTime>
  <Words>321</Words>
  <Application>Microsoft Office PowerPoint</Application>
  <PresentationFormat>Apresentação na tela (4:3)</PresentationFormat>
  <Paragraphs>121</Paragraphs>
  <Slides>14</Slides>
  <Notes>14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>Genérico</vt:lpstr>
      <vt:lpstr>CorelDRAW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lucimar</dc:creator>
  <cp:lastModifiedBy>lucimar</cp:lastModifiedBy>
  <cp:revision>1505</cp:revision>
  <cp:lastPrinted>1601-01-01T00:00:00Z</cp:lastPrinted>
  <dcterms:created xsi:type="dcterms:W3CDTF">1601-01-01T00:00:00Z</dcterms:created>
  <dcterms:modified xsi:type="dcterms:W3CDTF">2014-02-22T01:02:06Z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LCID">
    <vt:i4>1046</vt:i4>
  </property>
</Properties>
</file>