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86" r:id="rId14"/>
    <p:sldId id="280" r:id="rId15"/>
    <p:sldId id="281" r:id="rId16"/>
    <p:sldId id="282" r:id="rId17"/>
    <p:sldId id="283" r:id="rId18"/>
    <p:sldId id="284" r:id="rId19"/>
    <p:sldId id="285" r:id="rId20"/>
    <p:sldId id="295" r:id="rId21"/>
    <p:sldId id="296" r:id="rId22"/>
    <p:sldId id="290" r:id="rId23"/>
    <p:sldId id="288" r:id="rId24"/>
    <p:sldId id="297" r:id="rId25"/>
    <p:sldId id="289" r:id="rId26"/>
    <p:sldId id="291" r:id="rId27"/>
    <p:sldId id="298" r:id="rId28"/>
    <p:sldId id="292" r:id="rId29"/>
    <p:sldId id="294" r:id="rId30"/>
    <p:sldId id="299" r:id="rId31"/>
    <p:sldId id="29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60" autoAdjust="0"/>
  </p:normalViewPr>
  <p:slideViewPr>
    <p:cSldViewPr>
      <p:cViewPr varScale="1">
        <p:scale>
          <a:sx n="60" d="100"/>
          <a:sy n="6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32DAB-84E9-4182-A22E-D602A5908CF6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74C7-FF8A-4DCA-B6E4-ECFB47CE10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tópico sobre modelos mentais está relacionado diretamente ao entendimento sobre o uso de metáforas em interfaces e têm implicações diretas em questões de usabilidade dessas interfaces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74C7-FF8A-4DCA-B6E4-ECFB47CE10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9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movimento não é contínuo como parece, mas uma série de </a:t>
            </a:r>
            <a:r>
              <a:rPr lang="pt-BR" dirty="0" err="1" smtClean="0"/>
              <a:t>micro-movimentos</a:t>
            </a:r>
            <a:r>
              <a:rPr lang="pt-BR" dirty="0" smtClean="0"/>
              <a:t> discretos, cada um requerendo um ciclo do processador motor definido no MPIH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74C7-FF8A-4DCA-B6E4-ECFB47CE10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7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pt-BR" altLang="ja-JP" smtClean="0"/>
              <a:t>Clique para editar o estilo do subtítulo mestre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pt-BR" altLang="ja-JP" smtClean="0"/>
              <a:t>Clique para editar o estilo do subtítulo mestre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pt-BR" altLang="ja-JP" smtClean="0"/>
              <a:t>Clique para editar o título mestre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pt-BR" altLang="ja-JP" smtClean="0"/>
              <a:t>Clique para editar o título mestre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pt-BR" altLang="ja-JP" smtClean="0"/>
              <a:t>Clique no ícone para adicionar uma imagem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pt-BR" altLang="ja-JP" smtClean="0"/>
              <a:t>Clique para editar o texto mestre</a:t>
            </a:r>
          </a:p>
          <a:p>
            <a:pPr lvl="1"/>
            <a:r>
              <a:rPr kumimoji="1" lang="pt-BR" altLang="ja-JP" smtClean="0"/>
              <a:t>Segundo nível</a:t>
            </a:r>
          </a:p>
          <a:p>
            <a:pPr lvl="2"/>
            <a:r>
              <a:rPr kumimoji="1" lang="pt-BR" altLang="ja-JP" smtClean="0"/>
              <a:t>Terceiro nível</a:t>
            </a:r>
          </a:p>
          <a:p>
            <a:pPr lvl="3"/>
            <a:r>
              <a:rPr kumimoji="1" lang="pt-BR" altLang="ja-JP" smtClean="0"/>
              <a:t>Quarto nível</a:t>
            </a:r>
          </a:p>
          <a:p>
            <a:pPr lvl="4"/>
            <a:r>
              <a:rPr kumimoji="1" lang="pt-BR" altLang="ja-JP" smtClean="0"/>
              <a:t>Quinto nível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B982D5DF-EB88-42B9-A6A4-C4AF5DF95307}" type="datetimeFigureOut">
              <a:rPr lang="pt-BR" smtClean="0"/>
              <a:t>03/04/2011</a:t>
            </a:fld>
            <a:endParaRPr lang="pt-BR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3AC7BE2-B936-4EBC-AC4F-324CD3E98E0A}" type="slidenum">
              <a:rPr lang="pt-BR" smtClean="0"/>
              <a:t>‹nº›</a:t>
            </a:fld>
            <a:endParaRPr lang="pt-BR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FUNDAMENTOS DE FATORES HUMANOS EM IHC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Jean </a:t>
            </a:r>
            <a:r>
              <a:rPr lang="pt-BR" dirty="0" err="1" smtClean="0"/>
              <a:t>Miler</a:t>
            </a:r>
            <a:r>
              <a:rPr lang="pt-BR" dirty="0" smtClean="0"/>
              <a:t> </a:t>
            </a:r>
            <a:r>
              <a:rPr lang="pt-BR" dirty="0" err="1" smtClean="0"/>
              <a:t>Scatena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01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Psicologia da Interação Humano-Computador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Indiferente  das áreas de atuação, o IHC esta correlacionado diretamente com a Ciência da Computação e a Psicologia.</a:t>
            </a:r>
          </a:p>
          <a:p>
            <a:r>
              <a:rPr lang="pt-BR" dirty="0" smtClean="0"/>
              <a:t>Isso se deve pelo fato da psicologia conhecer o como e porque “interagimos” e nos “comunicamos” e a ciência da computação tem a habilidade de conceber um modelo de usuário de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31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facilidade com que palavras da linguagem de interface podem ser </a:t>
            </a:r>
            <a:r>
              <a:rPr lang="pt-BR" dirty="0" smtClean="0"/>
              <a:t>lembradas, como </a:t>
            </a:r>
            <a:r>
              <a:rPr lang="pt-BR" dirty="0"/>
              <a:t>o tipo de fontes de caracteres afetam a legibilidade, e a velocidade com </a:t>
            </a:r>
            <a:r>
              <a:rPr lang="pt-BR" dirty="0" smtClean="0"/>
              <a:t>que lemos </a:t>
            </a:r>
            <a:r>
              <a:rPr lang="pt-BR" dirty="0"/>
              <a:t>informação na tela, são exemplos simples de como nossa interação </a:t>
            </a:r>
            <a:r>
              <a:rPr lang="pt-BR" dirty="0" smtClean="0"/>
              <a:t>com computadores </a:t>
            </a:r>
            <a:r>
              <a:rPr lang="pt-BR" dirty="0"/>
              <a:t>pode ser afetada pelo funcionamento de nossos </a:t>
            </a:r>
            <a:r>
              <a:rPr lang="pt-BR" dirty="0" smtClean="0"/>
              <a:t>mecanismos perceptuais</a:t>
            </a:r>
            <a:r>
              <a:rPr lang="pt-BR" dirty="0"/>
              <a:t>, motores e de memória</a:t>
            </a:r>
          </a:p>
        </p:txBody>
      </p:sp>
    </p:spTree>
    <p:extLst>
      <p:ext uri="{BB962C8B-B14F-4D97-AF65-F5344CB8AC3E}">
        <p14:creationId xmlns:p14="http://schemas.microsoft.com/office/powerpoint/2010/main" val="187411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Assim como o engenheiro de computação descreve um sistema de processamento </a:t>
            </a:r>
            <a:r>
              <a:rPr lang="pt-BR" dirty="0" smtClean="0"/>
              <a:t>de informações </a:t>
            </a:r>
            <a:r>
              <a:rPr lang="pt-BR" dirty="0"/>
              <a:t>em termos de memórias, processadores, seus parâmetros </a:t>
            </a:r>
            <a:r>
              <a:rPr lang="pt-BR" dirty="0" smtClean="0"/>
              <a:t>e interconexões, o Modelo </a:t>
            </a:r>
            <a:r>
              <a:rPr lang="pt-BR" dirty="0"/>
              <a:t>do Processador de </a:t>
            </a:r>
            <a:r>
              <a:rPr lang="pt-BR" dirty="0" smtClean="0"/>
              <a:t>Informação Humano </a:t>
            </a:r>
            <a:r>
              <a:rPr lang="pt-BR" dirty="0"/>
              <a:t>(MPIH</a:t>
            </a:r>
            <a:r>
              <a:rPr lang="pt-BR" dirty="0" smtClean="0"/>
              <a:t>) é uma </a:t>
            </a:r>
            <a:r>
              <a:rPr lang="pt-BR" dirty="0"/>
              <a:t>descrição aproximada para ajudar a prever a </a:t>
            </a:r>
            <a:r>
              <a:rPr lang="pt-BR" dirty="0" smtClean="0"/>
              <a:t>interação usuário-computador</a:t>
            </a:r>
            <a:r>
              <a:rPr lang="pt-BR" dirty="0"/>
              <a:t>, com relação a comportamentos.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697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Três subsistemas fazem parte e interagem no MPIH: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Sistema Perceptual (SP),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Sistema Motor (</a:t>
            </a:r>
            <a:r>
              <a:rPr lang="pt-BR" dirty="0" smtClean="0"/>
              <a:t>SM) e</a:t>
            </a:r>
          </a:p>
          <a:p>
            <a:pPr lvl="1"/>
            <a:r>
              <a:rPr lang="pt-BR" dirty="0" smtClean="0"/>
              <a:t>Sistema </a:t>
            </a:r>
            <a:r>
              <a:rPr lang="pt-BR" dirty="0"/>
              <a:t>Cognitivo (SC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72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7" t="13187" r="29723" b="1970"/>
          <a:stretch/>
        </p:blipFill>
        <p:spPr bwMode="auto">
          <a:xfrm>
            <a:off x="2051720" y="1700809"/>
            <a:ext cx="5148064" cy="477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57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Conforme </a:t>
            </a:r>
            <a:r>
              <a:rPr lang="pt-BR" dirty="0" smtClean="0"/>
              <a:t>foi </a:t>
            </a:r>
            <a:r>
              <a:rPr lang="pt-BR" dirty="0"/>
              <a:t>observado na </a:t>
            </a:r>
            <a:r>
              <a:rPr lang="pt-BR" dirty="0" smtClean="0"/>
              <a:t>figura a </a:t>
            </a:r>
            <a:r>
              <a:rPr lang="pt-BR" dirty="0"/>
              <a:t>informação sensorial captada </a:t>
            </a:r>
            <a:r>
              <a:rPr lang="pt-BR" dirty="0" smtClean="0"/>
              <a:t>pelos órgãos </a:t>
            </a:r>
            <a:r>
              <a:rPr lang="pt-BR" dirty="0"/>
              <a:t>dos sentidos – no caso específico pela visão e audição, flui para a Memória </a:t>
            </a:r>
            <a:r>
              <a:rPr lang="pt-BR" dirty="0" smtClean="0"/>
              <a:t>de Trabalho </a:t>
            </a:r>
            <a:r>
              <a:rPr lang="pt-BR" dirty="0"/>
              <a:t>(MT), também chamada Memória de Curta Duração (MCD), através </a:t>
            </a:r>
            <a:r>
              <a:rPr lang="pt-BR" dirty="0" smtClean="0"/>
              <a:t>do Processador </a:t>
            </a:r>
            <a:r>
              <a:rPr lang="pt-BR" dirty="0"/>
              <a:t>Perceptual (PP).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Memória de Trabalho consiste da ativação de </a:t>
            </a:r>
            <a:r>
              <a:rPr lang="pt-BR" dirty="0" smtClean="0"/>
              <a:t>partes da </a:t>
            </a:r>
            <a:r>
              <a:rPr lang="pt-BR" dirty="0"/>
              <a:t>Memória de Longa Duração (MLD), que os autores chamam de </a:t>
            </a:r>
            <a:r>
              <a:rPr lang="pt-BR" i="1" dirty="0" err="1"/>
              <a:t>chunks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princípio </a:t>
            </a:r>
            <a:r>
              <a:rPr lang="pt-BR" dirty="0"/>
              <a:t>básico de operação do MPIH é o ciclo Reconhece-Age do </a:t>
            </a:r>
            <a:r>
              <a:rPr lang="pt-BR" dirty="0" smtClean="0"/>
              <a:t>Processador Cognitivo </a:t>
            </a:r>
            <a:r>
              <a:rPr lang="pt-BR" dirty="0"/>
              <a:t>(PC).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80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Uma Teoria Clássica para o Processamento de Informação no Homem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Processador Motor (PM) é acionado pela ativação de certos </a:t>
            </a:r>
            <a:r>
              <a:rPr lang="pt-BR" i="1" dirty="0" err="1"/>
              <a:t>chunks</a:t>
            </a:r>
            <a:r>
              <a:rPr lang="pt-BR" i="1" dirty="0"/>
              <a:t> </a:t>
            </a:r>
            <a:r>
              <a:rPr lang="pt-BR" dirty="0"/>
              <a:t>da Memória de Trabalho, colocando em ação conjuntos de músculos que concretizam fisicamente determinada ação.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Sistema Perceptual (SP) possui sensores e </a:t>
            </a:r>
            <a:r>
              <a:rPr lang="pt-BR" i="1" dirty="0"/>
              <a:t>buffers </a:t>
            </a:r>
            <a:r>
              <a:rPr lang="pt-BR" dirty="0"/>
              <a:t>associados, chamados </a:t>
            </a:r>
            <a:r>
              <a:rPr lang="pt-BR" dirty="0" smtClean="0"/>
              <a:t>Memória da </a:t>
            </a:r>
            <a:r>
              <a:rPr lang="pt-BR" dirty="0"/>
              <a:t>Imagem Visual (MIV) e Memória da Imagem Auditiva (MIA), que guardam </a:t>
            </a:r>
            <a:r>
              <a:rPr lang="pt-BR" dirty="0" smtClean="0"/>
              <a:t>a saída </a:t>
            </a:r>
            <a:r>
              <a:rPr lang="pt-BR" dirty="0"/>
              <a:t>do sistema sensorial enquanto ela está sendo codificada simbolicamente.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Sistema </a:t>
            </a:r>
            <a:r>
              <a:rPr lang="pt-BR" dirty="0"/>
              <a:t>Cognitivo recebe informação codificada simbolicamente na MCD e </a:t>
            </a:r>
            <a:r>
              <a:rPr lang="pt-BR" dirty="0" smtClean="0"/>
              <a:t>usa informação </a:t>
            </a:r>
            <a:r>
              <a:rPr lang="pt-BR" dirty="0"/>
              <a:t>armazenada previamente na MLD para tomar decisões de </a:t>
            </a:r>
            <a:r>
              <a:rPr lang="pt-BR" dirty="0" smtClean="0"/>
              <a:t>como responder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Sistema Motor viabiliza a resposta.</a:t>
            </a:r>
          </a:p>
        </p:txBody>
      </p:sp>
    </p:spTree>
    <p:extLst>
      <p:ext uri="{BB962C8B-B14F-4D97-AF65-F5344CB8AC3E}">
        <p14:creationId xmlns:p14="http://schemas.microsoft.com/office/powerpoint/2010/main" val="26705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Perceptual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Perceptual transporta sensações do mundo físico, detectadas por sistemas</a:t>
            </a:r>
          </a:p>
          <a:p>
            <a:r>
              <a:rPr lang="pt-BR" dirty="0"/>
              <a:t>sensoriais do corpo e os transforma em representações </a:t>
            </a:r>
            <a:r>
              <a:rPr lang="pt-BR" dirty="0" smtClean="0"/>
              <a:t>internas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A 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10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Motor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Após </a:t>
            </a:r>
            <a:r>
              <a:rPr lang="pt-BR" dirty="0"/>
              <a:t>processamento </a:t>
            </a:r>
            <a:r>
              <a:rPr lang="pt-BR" dirty="0" smtClean="0"/>
              <a:t>perceptual e </a:t>
            </a:r>
            <a:r>
              <a:rPr lang="pt-BR" dirty="0"/>
              <a:t>cognitivo, </a:t>
            </a:r>
            <a:r>
              <a:rPr lang="pt-BR" dirty="0" smtClean="0"/>
              <a:t>o pensamento </a:t>
            </a:r>
            <a:r>
              <a:rPr lang="pt-BR" dirty="0"/>
              <a:t>é finalmente traduzido em ação pela ativação de padrões </a:t>
            </a:r>
            <a:r>
              <a:rPr lang="pt-BR" dirty="0" smtClean="0"/>
              <a:t>de músculos </a:t>
            </a:r>
            <a:r>
              <a:rPr lang="pt-BR" dirty="0"/>
              <a:t>voluntários que são arranjados em pares </a:t>
            </a:r>
            <a:r>
              <a:rPr lang="pt-BR" dirty="0" smtClean="0"/>
              <a:t>que são </a:t>
            </a:r>
            <a:r>
              <a:rPr lang="pt-BR" dirty="0"/>
              <a:t>disparados um após </a:t>
            </a:r>
            <a:r>
              <a:rPr lang="pt-BR" dirty="0" smtClean="0"/>
              <a:t>o outro </a:t>
            </a:r>
            <a:r>
              <a:rPr lang="pt-BR" dirty="0"/>
              <a:t>em </a:t>
            </a:r>
            <a:r>
              <a:rPr lang="pt-BR" dirty="0" smtClean="0"/>
              <a:t>sequência. </a:t>
            </a:r>
          </a:p>
          <a:p>
            <a:r>
              <a:rPr lang="pt-BR" dirty="0" smtClean="0"/>
              <a:t>Para </a:t>
            </a:r>
            <a:r>
              <a:rPr lang="pt-BR" dirty="0"/>
              <a:t>usuários de computador, os sistemas braço-mão-dedo </a:t>
            </a:r>
            <a:r>
              <a:rPr lang="pt-BR" dirty="0" smtClean="0"/>
              <a:t>e </a:t>
            </a:r>
            <a:r>
              <a:rPr lang="pt-BR" dirty="0" err="1" smtClean="0"/>
              <a:t>cabeça-olho</a:t>
            </a:r>
            <a:r>
              <a:rPr lang="pt-BR" dirty="0" smtClean="0"/>
              <a:t> </a:t>
            </a:r>
            <a:r>
              <a:rPr lang="pt-BR" dirty="0"/>
              <a:t>são exemplos de conjuntos desses músculos capazes de responder </a:t>
            </a:r>
            <a:r>
              <a:rPr lang="pt-BR" dirty="0" smtClean="0"/>
              <a:t>a impulso </a:t>
            </a:r>
            <a:r>
              <a:rPr lang="pt-BR" dirty="0"/>
              <a:t>nervoso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32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Cognitivo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/>
              <a:t>Sistema Cognitivo (SC) serve meramente para </a:t>
            </a:r>
            <a:r>
              <a:rPr lang="pt-BR" dirty="0" smtClean="0"/>
              <a:t>conectar as entradas </a:t>
            </a:r>
            <a:r>
              <a:rPr lang="pt-BR" dirty="0"/>
              <a:t>do Sistema Perceptual para saídas corretas do Sistema Motor. </a:t>
            </a:r>
            <a:endParaRPr lang="pt-BR" dirty="0" smtClean="0"/>
          </a:p>
          <a:p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a maioria </a:t>
            </a:r>
            <a:r>
              <a:rPr lang="pt-BR" dirty="0"/>
              <a:t>das tarefas realizadas pelo humano envolve de forma complexa </a:t>
            </a:r>
            <a:r>
              <a:rPr lang="pt-BR" dirty="0" smtClean="0"/>
              <a:t>aprendizado, recuperação </a:t>
            </a:r>
            <a:r>
              <a:rPr lang="pt-BR" dirty="0"/>
              <a:t>de fatos e resolução de problemas. </a:t>
            </a:r>
            <a:endParaRPr lang="pt-BR" dirty="0" smtClean="0"/>
          </a:p>
          <a:p>
            <a:r>
              <a:rPr lang="pt-BR" dirty="0" smtClean="0"/>
              <a:t>Para realizar essas tarefas temos </a:t>
            </a:r>
            <a:r>
              <a:rPr lang="pt-BR" dirty="0"/>
              <a:t>duas memórias </a:t>
            </a:r>
            <a:r>
              <a:rPr lang="pt-BR" dirty="0" smtClean="0"/>
              <a:t> </a:t>
            </a:r>
            <a:r>
              <a:rPr lang="pt-BR" dirty="0"/>
              <a:t>que formam as bases para o entendimento de estratégias e </a:t>
            </a:r>
            <a:r>
              <a:rPr lang="pt-BR" dirty="0" smtClean="0"/>
              <a:t>teorias em IHC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2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Estudo da Interação </a:t>
            </a:r>
            <a:r>
              <a:rPr lang="pt-BR" dirty="0" smtClean="0"/>
              <a:t>Humano-Computador envolve </a:t>
            </a:r>
            <a:r>
              <a:rPr lang="pt-BR" dirty="0"/>
              <a:t>conhecimento sobre o Humano por um lado, sobre a tecnologia por outro </a:t>
            </a:r>
            <a:r>
              <a:rPr lang="pt-BR" dirty="0" smtClean="0"/>
              <a:t>e sobre </a:t>
            </a:r>
            <a:r>
              <a:rPr lang="pt-BR" dirty="0"/>
              <a:t>as maneiras como um influencia e é influenciado pelo </a:t>
            </a:r>
            <a:r>
              <a:rPr lang="pt-BR" dirty="0" smtClean="0"/>
              <a:t>outro.</a:t>
            </a:r>
          </a:p>
          <a:p>
            <a:r>
              <a:rPr lang="pt-BR" dirty="0"/>
              <a:t>O comportamento humano e os processos mentais subjacentes têm sido </a:t>
            </a:r>
            <a:r>
              <a:rPr lang="pt-BR" dirty="0" smtClean="0"/>
              <a:t>estudados pela </a:t>
            </a:r>
            <a:r>
              <a:rPr lang="pt-BR" dirty="0"/>
              <a:t>Psicologia Cognitiva que adotou o modelo de processamento de </a:t>
            </a:r>
            <a:r>
              <a:rPr lang="pt-BR" dirty="0" smtClean="0"/>
              <a:t>informação para </a:t>
            </a:r>
            <a:r>
              <a:rPr lang="pt-BR" dirty="0"/>
              <a:t>estudar esse comportamento</a:t>
            </a:r>
          </a:p>
        </p:txBody>
      </p:sp>
    </p:spTree>
    <p:extLst>
      <p:ext uri="{BB962C8B-B14F-4D97-AF65-F5344CB8AC3E}">
        <p14:creationId xmlns:p14="http://schemas.microsoft.com/office/powerpoint/2010/main" val="355016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Cognitivo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memórias do Sistema Cognitivo são:</a:t>
            </a:r>
          </a:p>
          <a:p>
            <a:pPr lvl="1"/>
            <a:r>
              <a:rPr lang="pt-BR" dirty="0" smtClean="0"/>
              <a:t>Memória </a:t>
            </a:r>
            <a:r>
              <a:rPr lang="pt-BR" dirty="0"/>
              <a:t>de Curta-Duração (MCD</a:t>
            </a:r>
            <a:r>
              <a:rPr lang="pt-BR" dirty="0" smtClean="0"/>
              <a:t>): usada </a:t>
            </a:r>
            <a:r>
              <a:rPr lang="pt-BR" dirty="0"/>
              <a:t>para armazenar informação </a:t>
            </a:r>
            <a:r>
              <a:rPr lang="pt-BR" dirty="0" smtClean="0"/>
              <a:t>sob consideração </a:t>
            </a:r>
            <a:r>
              <a:rPr lang="pt-BR" dirty="0"/>
              <a:t>no momento de determinada atividade</a:t>
            </a:r>
            <a:endParaRPr lang="pt-BR" dirty="0" smtClean="0"/>
          </a:p>
          <a:p>
            <a:pPr lvl="1"/>
            <a:r>
              <a:rPr lang="pt-BR" dirty="0" smtClean="0"/>
              <a:t>Memória </a:t>
            </a:r>
            <a:r>
              <a:rPr lang="pt-BR" dirty="0"/>
              <a:t>de Longa </a:t>
            </a:r>
            <a:r>
              <a:rPr lang="pt-BR" dirty="0" smtClean="0"/>
              <a:t>Duração(MLD): é usada para armazenar </a:t>
            </a:r>
            <a:r>
              <a:rPr lang="pt-BR" dirty="0"/>
              <a:t>informação a ser acessada em longo </a:t>
            </a:r>
            <a:r>
              <a:rPr lang="pt-BR" dirty="0" smtClean="0"/>
              <a:t>prazo.</a:t>
            </a:r>
          </a:p>
          <a:p>
            <a:r>
              <a:rPr lang="pt-BR" dirty="0" smtClean="0"/>
              <a:t>A </a:t>
            </a:r>
            <a:r>
              <a:rPr lang="pt-BR" dirty="0"/>
              <a:t>Memória de Curta </a:t>
            </a:r>
            <a:r>
              <a:rPr lang="pt-BR" dirty="0" smtClean="0"/>
              <a:t>Duração armazena </a:t>
            </a:r>
            <a:r>
              <a:rPr lang="pt-BR" dirty="0"/>
              <a:t>os </a:t>
            </a:r>
            <a:r>
              <a:rPr lang="pt-BR" dirty="0" smtClean="0"/>
              <a:t>produtos intermediários </a:t>
            </a:r>
            <a:r>
              <a:rPr lang="pt-BR" dirty="0"/>
              <a:t>do pensamento e as representações produzidas pelo </a:t>
            </a:r>
            <a:r>
              <a:rPr lang="pt-BR" dirty="0" smtClean="0"/>
              <a:t>Sistema Perceptual</a:t>
            </a:r>
            <a:r>
              <a:rPr lang="pt-BR" dirty="0"/>
              <a:t>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437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Sistema Cognitivo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Estruturalmente consiste de um subconjunto de elementos da Memória de Longa Duração que se tornaram ativados. </a:t>
            </a:r>
            <a:endParaRPr lang="pt-BR" sz="3000" dirty="0" smtClean="0"/>
          </a:p>
          <a:p>
            <a:r>
              <a:rPr lang="pt-BR" sz="3000" dirty="0" smtClean="0"/>
              <a:t>Funcionalmente </a:t>
            </a:r>
            <a:r>
              <a:rPr lang="pt-BR" sz="3000" dirty="0"/>
              <a:t>é onde as operações mentais obtém seus operandos, e deixam seus resultados intermediários.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37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Mecanismos da Percepção Humana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que o ser humano consiga utilizar seus sistemas (perceptivo, cognitivo e motor), o </a:t>
            </a:r>
            <a:r>
              <a:rPr lang="pt-BR" dirty="0"/>
              <a:t>usuário deve “perceber” a informação apresentada na interface através dos </a:t>
            </a:r>
            <a:r>
              <a:rPr lang="pt-BR" dirty="0" smtClean="0"/>
              <a:t>sinais que </a:t>
            </a:r>
            <a:r>
              <a:rPr lang="pt-BR" dirty="0"/>
              <a:t>a constituem.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Principalmente </a:t>
            </a:r>
            <a:r>
              <a:rPr lang="pt-BR" dirty="0"/>
              <a:t>quando consideramos sistemas </a:t>
            </a:r>
            <a:r>
              <a:rPr lang="pt-BR" dirty="0" smtClean="0"/>
              <a:t>computacionais baseados </a:t>
            </a:r>
            <a:r>
              <a:rPr lang="pt-BR" dirty="0"/>
              <a:t>em multimídia ou em realidade virtual, torna-se clara a necessidade </a:t>
            </a:r>
            <a:r>
              <a:rPr lang="pt-BR" dirty="0" smtClean="0"/>
              <a:t>de entendimento </a:t>
            </a:r>
            <a:r>
              <a:rPr lang="pt-BR" dirty="0"/>
              <a:t>de outras modalidades perceptuais, além do “ver” propriamente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5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Mecanismos da Percepção Humana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73998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Ficaremos impressionados se pensarmos no número de fenômenos que não somos capazes de perceber: a trajetória de uma bala atirada de uma arma, a luz infravermelha, o crescimento de uma planta, etc.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Nosso objetivo neste tópico é explorar os mecanismos da percepção humana para entender sua influência no design de interfaces.</a:t>
            </a:r>
          </a:p>
          <a:p>
            <a:endParaRPr lang="pt-BR" dirty="0" smtClean="0"/>
          </a:p>
          <a:p>
            <a:r>
              <a:rPr lang="pt-BR" dirty="0" smtClean="0"/>
              <a:t>Várias </a:t>
            </a:r>
            <a:r>
              <a:rPr lang="pt-BR" dirty="0"/>
              <a:t>teorias tentam explicar a maneira como percebemos; as </a:t>
            </a:r>
            <a:r>
              <a:rPr lang="pt-BR" dirty="0" smtClean="0"/>
              <a:t>construtivistas que acreditam </a:t>
            </a:r>
            <a:r>
              <a:rPr lang="pt-BR" dirty="0"/>
              <a:t>que nossa visão de mundo é construída de forma ativa por </a:t>
            </a:r>
            <a:r>
              <a:rPr lang="pt-BR" dirty="0" smtClean="0"/>
              <a:t>informação obtida </a:t>
            </a:r>
            <a:r>
              <a:rPr lang="pt-BR" dirty="0"/>
              <a:t>do ambiente somada ao conhecimento previamente armazenado.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336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Mecanismos da Percepção Humana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73998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Nas teorias construtivistas a informação que captamos é construída, envolve processos cognitivos.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paradigma construtivista explora a maneira como reconhecemos determinado objeto e fazemos sentido de determinada cena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Em outra linha de teorias, denominadas </a:t>
            </a:r>
            <a:r>
              <a:rPr lang="pt-BR" dirty="0" smtClean="0"/>
              <a:t>ecologistas, a percepção é um </a:t>
            </a:r>
            <a:r>
              <a:rPr lang="pt-BR" dirty="0"/>
              <a:t>processo direto que envolve a detecção de informação do ambiente e não </a:t>
            </a:r>
            <a:r>
              <a:rPr lang="pt-BR" dirty="0" smtClean="0"/>
              <a:t>requer quaisquer </a:t>
            </a:r>
            <a:r>
              <a:rPr lang="pt-BR" dirty="0"/>
              <a:t>processos de construção ou elaboração</a:t>
            </a:r>
          </a:p>
        </p:txBody>
      </p:sp>
    </p:spTree>
    <p:extLst>
      <p:ext uri="{BB962C8B-B14F-4D97-AF65-F5344CB8AC3E}">
        <p14:creationId xmlns:p14="http://schemas.microsoft.com/office/powerpoint/2010/main" val="203880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No intuito de agregar todas as características analisadas anteriormente o modelo GOMS visa fornecer </a:t>
            </a:r>
            <a:r>
              <a:rPr lang="pt-BR" dirty="0"/>
              <a:t>um modelo de engenharia para </a:t>
            </a:r>
            <a:r>
              <a:rPr lang="pt-BR" dirty="0" smtClean="0"/>
              <a:t>a performance </a:t>
            </a:r>
            <a:r>
              <a:rPr lang="pt-BR" dirty="0"/>
              <a:t>humana, capaz de produzir predições quantitativas a priori ou em </a:t>
            </a:r>
            <a:r>
              <a:rPr lang="pt-BR" dirty="0" smtClean="0"/>
              <a:t>um estágio </a:t>
            </a:r>
            <a:r>
              <a:rPr lang="pt-BR" dirty="0"/>
              <a:t>anterior ao desenvolvimento de protótipos e teste com usuários.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Ele prevê tempo </a:t>
            </a:r>
            <a:r>
              <a:rPr lang="pt-BR" dirty="0"/>
              <a:t>de execução, tempo de aprendizado, erros, etc. identificando </a:t>
            </a:r>
            <a:r>
              <a:rPr lang="pt-BR"/>
              <a:t>partes </a:t>
            </a:r>
            <a:r>
              <a:rPr lang="pt-BR" smtClean="0"/>
              <a:t>da interface </a:t>
            </a:r>
            <a:r>
              <a:rPr lang="pt-BR" dirty="0"/>
              <a:t>associadas a essas previsões, de forma a orientar o </a:t>
            </a:r>
            <a:r>
              <a:rPr lang="pt-BR" dirty="0" err="1"/>
              <a:t>re-design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92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Modelo GOMS </a:t>
            </a:r>
            <a:r>
              <a:rPr lang="pt-BR" dirty="0"/>
              <a:t>baseia-se na premissa de que nosso entendimento sobre o </a:t>
            </a:r>
            <a:r>
              <a:rPr lang="pt-BR" dirty="0" smtClean="0"/>
              <a:t>desenvolvimento de </a:t>
            </a:r>
            <a:r>
              <a:rPr lang="pt-BR" dirty="0"/>
              <a:t>sistemas pode ser melhorado se levarmos em conta as atividades cognitivas e </a:t>
            </a:r>
            <a:r>
              <a:rPr lang="pt-BR" dirty="0" smtClean="0"/>
              <a:t>de processamento </a:t>
            </a:r>
            <a:r>
              <a:rPr lang="pt-BR" dirty="0"/>
              <a:t>da informação do </a:t>
            </a:r>
            <a:r>
              <a:rPr lang="pt-BR" dirty="0" smtClean="0"/>
              <a:t>usuário.</a:t>
            </a:r>
          </a:p>
          <a:p>
            <a:r>
              <a:rPr lang="pt-BR" dirty="0" smtClean="0"/>
              <a:t>O </a:t>
            </a:r>
            <a:r>
              <a:rPr lang="pt-BR" dirty="0"/>
              <a:t>acrônimo GOMS representa os componentes de um </a:t>
            </a:r>
            <a:r>
              <a:rPr lang="pt-BR" dirty="0" smtClean="0"/>
              <a:t>modelo GOMS</a:t>
            </a:r>
            <a:r>
              <a:rPr lang="pt-BR" dirty="0"/>
              <a:t>: metas (G), operadores (O), métodos (M) e regras de seleção (S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78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 base na premissa de que “os usuários agem racionalmente para conseguirem alcançar as metas”, quatro componentes básicos compõem, portanto, o modelo: </a:t>
            </a:r>
          </a:p>
          <a:p>
            <a:pPr lvl="1"/>
            <a:r>
              <a:rPr lang="pt-BR" dirty="0"/>
              <a:t>(1) um conjunto de metas, </a:t>
            </a:r>
          </a:p>
          <a:p>
            <a:pPr lvl="1"/>
            <a:r>
              <a:rPr lang="pt-BR" dirty="0"/>
              <a:t>(2) um conjunto de operadores, </a:t>
            </a:r>
          </a:p>
          <a:p>
            <a:pPr lvl="1"/>
            <a:r>
              <a:rPr lang="pt-BR" dirty="0"/>
              <a:t>(3) um conjunto de métodos para alcançar as </a:t>
            </a:r>
            <a:r>
              <a:rPr lang="pt-BR" dirty="0" smtClean="0"/>
              <a:t>metas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(4) um conjunto de regras para seleção dos métodos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2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As Metas </a:t>
            </a:r>
            <a:r>
              <a:rPr lang="pt-BR" dirty="0"/>
              <a:t>constituem uma estrutura simbólica que define o estado de coisas a </a:t>
            </a:r>
            <a:r>
              <a:rPr lang="pt-BR" dirty="0" smtClean="0"/>
              <a:t>serem alcançadas </a:t>
            </a:r>
            <a:r>
              <a:rPr lang="pt-BR" dirty="0"/>
              <a:t>e determina o conjunto de métodos possíveis.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A função </a:t>
            </a:r>
            <a:r>
              <a:rPr lang="pt-BR" dirty="0" smtClean="0"/>
              <a:t>da </a:t>
            </a:r>
            <a:r>
              <a:rPr lang="pt-BR" dirty="0"/>
              <a:t>meta é prover um “ponto de memória” para o qual o sistema pode retornar no caso de falha ou erro. Além disso, as metas carregam informação sobre o que é desejado, métodos disponíveis, o que já foi tentado, etc.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Metas </a:t>
            </a:r>
            <a:r>
              <a:rPr lang="pt-BR" dirty="0"/>
              <a:t>expressam o que o usuário deseja realizar com o software. Normalmente as metas formam uma hierarquia de submetas.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1521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Operadores </a:t>
            </a:r>
            <a:r>
              <a:rPr lang="pt-BR" dirty="0"/>
              <a:t>são atos elementares – perceptuais, cognitivos e motores - cuja execução é necessária para mudar aspectos do estado mental do usuário ou afetar o ambiente da tarefa.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Operadores </a:t>
            </a:r>
            <a:r>
              <a:rPr lang="pt-BR" dirty="0"/>
              <a:t>são as ações que o software possibilita ao usuário realizar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Embora </a:t>
            </a:r>
            <a:r>
              <a:rPr lang="pt-BR" dirty="0"/>
              <a:t>possam ser definidos em diferentes níveis de abstração, os modelos </a:t>
            </a:r>
            <a:r>
              <a:rPr lang="pt-BR" dirty="0" smtClean="0"/>
              <a:t>GOMS os </a:t>
            </a:r>
            <a:r>
              <a:rPr lang="pt-BR" dirty="0"/>
              <a:t>definem em termos concretos como o pressionar de um botão, o selecionar de </a:t>
            </a:r>
            <a:r>
              <a:rPr lang="pt-BR" dirty="0" smtClean="0"/>
              <a:t>um item </a:t>
            </a:r>
            <a:r>
              <a:rPr lang="pt-BR" dirty="0"/>
              <a:t>de menu, etc</a:t>
            </a:r>
            <a:r>
              <a:rPr lang="pt-BR" dirty="0" smtClean="0"/>
              <a:t>. 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0680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modelo analisado é o modelo GOMS (</a:t>
            </a:r>
            <a:r>
              <a:rPr lang="pt-BR" i="1" dirty="0" err="1" smtClean="0"/>
              <a:t>Goals</a:t>
            </a:r>
            <a:r>
              <a:rPr lang="pt-BR" i="1" dirty="0"/>
              <a:t>, </a:t>
            </a:r>
            <a:r>
              <a:rPr lang="pt-BR" i="1" dirty="0" err="1"/>
              <a:t>Operations</a:t>
            </a:r>
            <a:r>
              <a:rPr lang="pt-BR" i="1" dirty="0"/>
              <a:t>, </a:t>
            </a:r>
            <a:r>
              <a:rPr lang="pt-BR" i="1" dirty="0" err="1"/>
              <a:t>Methods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Selection</a:t>
            </a:r>
            <a:r>
              <a:rPr lang="pt-BR" i="1" dirty="0"/>
              <a:t> </a:t>
            </a:r>
            <a:r>
              <a:rPr lang="pt-BR" i="1" dirty="0" err="1" smtClean="0"/>
              <a:t>Rules</a:t>
            </a:r>
            <a:r>
              <a:rPr lang="pt-BR" dirty="0" smtClean="0"/>
              <a:t>), sendo esse modelo uma </a:t>
            </a:r>
            <a:r>
              <a:rPr lang="pt-BR" dirty="0"/>
              <a:t>abstração para uma família de modelos que tentam caracterizar os </a:t>
            </a:r>
            <a:r>
              <a:rPr lang="pt-BR" dirty="0" smtClean="0"/>
              <a:t>vários processos </a:t>
            </a:r>
            <a:r>
              <a:rPr lang="pt-BR" dirty="0"/>
              <a:t>cognitivos subjacentes à realização de determinada tarefa. </a:t>
            </a:r>
            <a:endParaRPr lang="pt-BR" dirty="0" smtClean="0"/>
          </a:p>
          <a:p>
            <a:r>
              <a:rPr lang="pt-BR" dirty="0"/>
              <a:t>O modelo possibilita várias predições qualitativas e quantitativas a respeito da performance humana em interação com computadores.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1740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Métodos são procedimentos necessários para conseguir realizar a meta.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Métodos </a:t>
            </a:r>
            <a:r>
              <a:rPr lang="pt-BR" dirty="0"/>
              <a:t>são </a:t>
            </a:r>
            <a:r>
              <a:rPr lang="pt-BR" dirty="0" smtClean="0"/>
              <a:t>sequências </a:t>
            </a:r>
            <a:r>
              <a:rPr lang="pt-BR" dirty="0"/>
              <a:t>bem aprendidas de submetas </a:t>
            </a:r>
            <a:r>
              <a:rPr lang="pt-BR" dirty="0" smtClean="0"/>
              <a:t>e operadores </a:t>
            </a:r>
            <a:r>
              <a:rPr lang="pt-BR" dirty="0"/>
              <a:t>que permitem realizar a tarefa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Regras </a:t>
            </a:r>
            <a:r>
              <a:rPr lang="pt-BR" dirty="0"/>
              <a:t>de seleção são requeridas quando há mais de um método disponível para </a:t>
            </a:r>
            <a:r>
              <a:rPr lang="pt-BR" dirty="0" smtClean="0"/>
              <a:t>a realização </a:t>
            </a:r>
            <a:r>
              <a:rPr lang="pt-BR" dirty="0"/>
              <a:t>da mesma meta.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01643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GOMS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Seleção refere-se à estrutura de controle usada </a:t>
            </a:r>
            <a:r>
              <a:rPr lang="pt-BR" dirty="0" smtClean="0"/>
              <a:t>no processo</a:t>
            </a:r>
            <a:r>
              <a:rPr lang="pt-BR" dirty="0"/>
              <a:t>, em geral regras </a:t>
            </a:r>
            <a:r>
              <a:rPr lang="pt-BR" i="1" dirty="0" err="1"/>
              <a:t>se-então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São </a:t>
            </a:r>
            <a:r>
              <a:rPr lang="pt-BR" dirty="0"/>
              <a:t>as regras pessoais que o usuário </a:t>
            </a:r>
            <a:r>
              <a:rPr lang="pt-BR" dirty="0" smtClean="0"/>
              <a:t>escolhe para </a:t>
            </a:r>
            <a:r>
              <a:rPr lang="pt-BR" dirty="0"/>
              <a:t>decidir que método usar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Juntos</a:t>
            </a:r>
            <a:r>
              <a:rPr lang="pt-BR" dirty="0"/>
              <a:t>, os componentes do modelo GOMS descrevem o </a:t>
            </a:r>
            <a:r>
              <a:rPr lang="pt-BR" dirty="0" smtClean="0"/>
              <a:t>conhecimento procedimental </a:t>
            </a:r>
            <a:r>
              <a:rPr lang="pt-BR" dirty="0"/>
              <a:t>que um usuário requer para realização de determinada tarefa </a:t>
            </a:r>
            <a:r>
              <a:rPr lang="pt-BR" dirty="0" smtClean="0"/>
              <a:t>no computador</a:t>
            </a:r>
            <a:r>
              <a:rPr lang="pt-BR" dirty="0"/>
              <a:t>.</a:t>
            </a:r>
            <a:endParaRPr lang="pt-BR" u="sng" dirty="0"/>
          </a:p>
          <a:p>
            <a:endParaRPr lang="pt-BR" u="sng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3499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Embora muitos desses fatores </a:t>
            </a:r>
            <a:r>
              <a:rPr lang="pt-BR" dirty="0"/>
              <a:t>humanos sejam relacionados a questões ergonômicas do ambiente de trabalho como, por exemplo, os efeitos de design de determinado periférico sobre a sua eficiência de uso, estendemos nossa apresentação a questões relacionadas a ergonomia </a:t>
            </a:r>
            <a:r>
              <a:rPr lang="pt-BR" dirty="0" smtClean="0"/>
              <a:t>cognitiva, isto é, </a:t>
            </a:r>
            <a:r>
              <a:rPr lang="pt-BR" dirty="0"/>
              <a:t>à adequação de interfaces aos mecanismos e modelos mentais humanos.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3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tópico sobre modelos mentais está relacionado diretamente ao entendimento </a:t>
            </a:r>
            <a:r>
              <a:rPr lang="pt-BR" dirty="0" smtClean="0"/>
              <a:t>sobre o </a:t>
            </a:r>
            <a:r>
              <a:rPr lang="pt-BR" dirty="0"/>
              <a:t>uso de metáforas em interfaces e têm implicações diretas em questões </a:t>
            </a:r>
            <a:r>
              <a:rPr lang="pt-BR" dirty="0" smtClean="0"/>
              <a:t>de usabilidade </a:t>
            </a:r>
            <a:r>
              <a:rPr lang="pt-BR" dirty="0"/>
              <a:t>dessas interfaces</a:t>
            </a:r>
          </a:p>
        </p:txBody>
      </p:sp>
    </p:spTree>
    <p:extLst>
      <p:ext uri="{BB962C8B-B14F-4D97-AF65-F5344CB8AC3E}">
        <p14:creationId xmlns:p14="http://schemas.microsoft.com/office/powerpoint/2010/main" val="41880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Psicologia da Interação Humano-Computador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conceito de interface tem evoluído na mesma proporção em que se conhece </a:t>
            </a:r>
            <a:r>
              <a:rPr lang="pt-BR" dirty="0" smtClean="0"/>
              <a:t>mais sobre </a:t>
            </a:r>
            <a:r>
              <a:rPr lang="pt-BR" dirty="0"/>
              <a:t>a tecnologia dos computadores por um lado e sobre a natureza humana, </a:t>
            </a:r>
            <a:r>
              <a:rPr lang="pt-BR" dirty="0" smtClean="0"/>
              <a:t>por outro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verdade há uma relação dialética entre o nosso conhecimento sobre </a:t>
            </a:r>
            <a:r>
              <a:rPr lang="pt-BR" dirty="0" smtClean="0"/>
              <a:t>o Homem </a:t>
            </a:r>
            <a:r>
              <a:rPr lang="pt-BR" dirty="0"/>
              <a:t>e os artefatos que ele cria, em especial os tecnológicos. </a:t>
            </a:r>
          </a:p>
          <a:p>
            <a:r>
              <a:rPr lang="pt-BR" dirty="0" smtClean="0"/>
              <a:t>O design de ambientes baseados no computador, portanto, reflete e ao mesmo tempo é influenciado pelo conhecimento científico sobre a natureza humana. </a:t>
            </a:r>
          </a:p>
        </p:txBody>
      </p:sp>
    </p:spTree>
    <p:extLst>
      <p:ext uri="{BB962C8B-B14F-4D97-AF65-F5344CB8AC3E}">
        <p14:creationId xmlns:p14="http://schemas.microsoft.com/office/powerpoint/2010/main" val="59875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Psicologia da Interação Humano-Computador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própria relação com o computador tem sido nomeada diferentemente ao longo da história ainda recente desse artefato de nossa cultura: da relação de operação da máquina computador até conceituações mais recentes de comunicação com e/ou através de computadores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8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Psicologia da Interação Humano-Computador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8119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conceito de interface tem evoluído na mesma proporção em que se conhece </a:t>
            </a:r>
            <a:r>
              <a:rPr lang="pt-BR" dirty="0" smtClean="0"/>
              <a:t>mais sobre </a:t>
            </a:r>
            <a:r>
              <a:rPr lang="pt-BR" dirty="0"/>
              <a:t>a tecnologia dos computadores por um lado e </a:t>
            </a:r>
            <a:r>
              <a:rPr lang="pt-BR" dirty="0" smtClean="0"/>
              <a:t>sobre </a:t>
            </a:r>
            <a:r>
              <a:rPr lang="pt-BR" dirty="0"/>
              <a:t>a natureza humana, </a:t>
            </a:r>
            <a:r>
              <a:rPr lang="pt-BR" dirty="0" smtClean="0"/>
              <a:t>por outro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design </a:t>
            </a:r>
            <a:r>
              <a:rPr lang="pt-BR" dirty="0" smtClean="0"/>
              <a:t>de ambientes </a:t>
            </a:r>
            <a:r>
              <a:rPr lang="pt-BR" dirty="0"/>
              <a:t>baseados no computador, portanto, reflete e ao mesmo tempo </a:t>
            </a:r>
            <a:r>
              <a:rPr lang="pt-BR" dirty="0" smtClean="0"/>
              <a:t>é influenciado </a:t>
            </a:r>
            <a:r>
              <a:rPr lang="pt-BR" dirty="0"/>
              <a:t>pelo conhecimento científico sobre a natureza humana</a:t>
            </a:r>
          </a:p>
        </p:txBody>
      </p:sp>
    </p:spTree>
    <p:extLst>
      <p:ext uri="{BB962C8B-B14F-4D97-AF65-F5344CB8AC3E}">
        <p14:creationId xmlns:p14="http://schemas.microsoft.com/office/powerpoint/2010/main" val="33514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Psicologia da Interação Humano-Computador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conhecimento sobre o ser humano enquanto sistema tem alimentado teorias </a:t>
            </a:r>
            <a:r>
              <a:rPr lang="pt-BR" dirty="0" smtClean="0"/>
              <a:t>em várias </a:t>
            </a:r>
            <a:r>
              <a:rPr lang="pt-BR" dirty="0"/>
              <a:t>áreas do conhecimento; ao mesmo tempo usamos da analogia para refletir </a:t>
            </a:r>
            <a:r>
              <a:rPr lang="pt-BR" dirty="0" smtClean="0"/>
              <a:t>e construir </a:t>
            </a:r>
            <a:r>
              <a:rPr lang="pt-BR" dirty="0"/>
              <a:t>conhecimento sobre o Homem. </a:t>
            </a:r>
            <a:endParaRPr lang="pt-BR" dirty="0" smtClean="0"/>
          </a:p>
          <a:p>
            <a:r>
              <a:rPr lang="pt-BR" dirty="0" smtClean="0"/>
              <a:t>Algumas </a:t>
            </a:r>
            <a:r>
              <a:rPr lang="pt-BR" dirty="0"/>
              <a:t>áreas de ciência </a:t>
            </a:r>
            <a:r>
              <a:rPr lang="pt-BR" dirty="0" smtClean="0"/>
              <a:t>e tecnologia </a:t>
            </a:r>
            <a:r>
              <a:rPr lang="pt-BR" dirty="0"/>
              <a:t>em que essa relação dialética se estabelece, a Inteligência Artificial, </a:t>
            </a:r>
            <a:r>
              <a:rPr lang="pt-BR" dirty="0" smtClean="0"/>
              <a:t>as Redes </a:t>
            </a:r>
            <a:r>
              <a:rPr lang="pt-BR" dirty="0"/>
              <a:t>Neurais, a Cibernética, a Teoria da Informação, a Engenharia Genética, </a:t>
            </a:r>
            <a:r>
              <a:rPr lang="pt-BR" dirty="0" smtClean="0"/>
              <a:t>são exemplos </a:t>
            </a:r>
            <a:r>
              <a:rPr lang="pt-BR" dirty="0"/>
              <a:t>contundentes</a:t>
            </a:r>
          </a:p>
        </p:txBody>
      </p:sp>
    </p:spTree>
    <p:extLst>
      <p:ext uri="{BB962C8B-B14F-4D97-AF65-F5344CB8AC3E}">
        <p14:creationId xmlns:p14="http://schemas.microsoft.com/office/powerpoint/2010/main" val="254389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TC010219410[[fn=Tema Regato]]</Template>
  <TotalTime>199</TotalTime>
  <Words>1951</Words>
  <Application>Microsoft Office PowerPoint</Application>
  <PresentationFormat>Apresentação na tela (4:3)</PresentationFormat>
  <Paragraphs>126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Brooklet</vt:lpstr>
      <vt:lpstr>FUNDAMENTOS DE FATORES HUMANOS EM IHC</vt:lpstr>
      <vt:lpstr>Introdução</vt:lpstr>
      <vt:lpstr>Introdução</vt:lpstr>
      <vt:lpstr>Introdução</vt:lpstr>
      <vt:lpstr>Introdução</vt:lpstr>
      <vt:lpstr>A Psicologia da Interação Humano-Computador</vt:lpstr>
      <vt:lpstr>A Psicologia da Interação Humano-Computador</vt:lpstr>
      <vt:lpstr>A Psicologia da Interação Humano-Computador</vt:lpstr>
      <vt:lpstr>A Psicologia da Interação Humano-Computador</vt:lpstr>
      <vt:lpstr>A Psicologia da Interação Humano-Computador</vt:lpstr>
      <vt:lpstr>Uma Teoria Clássica para o Processamento de Informação no Homem</vt:lpstr>
      <vt:lpstr>Uma Teoria Clássica para o Processamento de Informação no Homem</vt:lpstr>
      <vt:lpstr>Uma Teoria Clássica para o Processamento de Informação no Homem</vt:lpstr>
      <vt:lpstr>Uma Teoria Clássica para o Processamento de Informação no Homem</vt:lpstr>
      <vt:lpstr>Uma Teoria Clássica para o Processamento de Informação no Homem</vt:lpstr>
      <vt:lpstr>Uma Teoria Clássica para o Processamento de Informação no Homem</vt:lpstr>
      <vt:lpstr>Sistema Perceptual</vt:lpstr>
      <vt:lpstr>Sistema Motor</vt:lpstr>
      <vt:lpstr>Sistema Cognitivo</vt:lpstr>
      <vt:lpstr>Sistema Cognitivo</vt:lpstr>
      <vt:lpstr>Sistema Cognitivo</vt:lpstr>
      <vt:lpstr>Mecanismos da Percepção Humana</vt:lpstr>
      <vt:lpstr>Mecanismos da Percepção Humana</vt:lpstr>
      <vt:lpstr>Mecanismos da Percepção Humana</vt:lpstr>
      <vt:lpstr>Modelo GOMS</vt:lpstr>
      <vt:lpstr>Modelo GOMS</vt:lpstr>
      <vt:lpstr>Modelo GOMS</vt:lpstr>
      <vt:lpstr>Modelo GOMS</vt:lpstr>
      <vt:lpstr>Modelo GOMS</vt:lpstr>
      <vt:lpstr>Modelo GOMS</vt:lpstr>
      <vt:lpstr>Modelo GOMS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FATORES HUMANOS EM IHC</dc:title>
  <dc:creator>k3r63r0s</dc:creator>
  <cp:lastModifiedBy>k3r63r0s</cp:lastModifiedBy>
  <cp:revision>52</cp:revision>
  <dcterms:created xsi:type="dcterms:W3CDTF">2011-03-13T18:59:39Z</dcterms:created>
  <dcterms:modified xsi:type="dcterms:W3CDTF">2011-04-03T19:06:45Z</dcterms:modified>
</cp:coreProperties>
</file>