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858000" cy="9144000"/>
  <p:embeddedFontLst>
    <p:embeddedFont>
      <p:font typeface="Raleway"/>
      <p:regular r:id="rId33"/>
      <p:bold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As imagens possuem efeitos na medida em que clicamos com a seta para a direita, elas ilustrarão a linha de racionício do Vitalino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Apenas um ponta pé inicial sobre este tópico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Versão obsoleta da licença. A importância dela para a apresentação é somente para dar base para o próximo slide...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Neste momento, deverá ser minimizado o slide e clicar no link.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Tradução realizada pelo pessoal da FGV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Existem milhares de outras versões, este tópico é somente para deixar claro que variações do BSD existem!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Neste experimento, somente três ferramentas sob licença BSD foram encontradas no Windows 7: finger.exe, ftp.exe e nslookup.exe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Alguns componentes do Kernel Linux que possuem código sob a licença BSD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Apesar da ficar ficar muito ruim no projetor, o objetivo aqui é somente provar que boa parte dos componenetes base do Mac OS X está sob licença BSD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F5F1E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1880400" y="2382450"/>
            <a:ext cx="5383198" cy="2093100"/>
          </a:xfrm>
          <a:prstGeom prst="rect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"/>
              <a:buNone/>
              <a:defRPr b="0" i="0" sz="3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863150"/>
            <a:ext cx="3994500" cy="4704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Char char="◉"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4692273" y="1863150"/>
            <a:ext cx="3994500" cy="4704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Char char="◉"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x="100" y="0"/>
            <a:ext cx="9144000" cy="1062298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1810200" y="743350"/>
            <a:ext cx="5523598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light">
    <p:bg>
      <p:bgPr>
        <a:solidFill>
          <a:srgbClr val="F5F1E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450900" y="438000"/>
            <a:ext cx="8242200" cy="5981999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648150" y="2830500"/>
            <a:ext cx="7847700" cy="1196998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"/>
              <a:buNone/>
              <a:defRPr b="0" i="0" sz="24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Font typeface="Merriweather"/>
              <a:buNone/>
              <a:defRPr b="0" i="1" sz="18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Font typeface="Merriweather"/>
              <a:buNone/>
              <a:defRPr b="0" i="1" sz="18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Font typeface="Merriweather"/>
              <a:buNone/>
              <a:defRPr b="0" i="1" sz="18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Font typeface="Merriweather"/>
              <a:buNone/>
              <a:defRPr b="0" i="1" sz="16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Font typeface="Merriweather"/>
              <a:buNone/>
              <a:defRPr b="0" i="1" sz="16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Font typeface="Merriweather"/>
              <a:buNone/>
              <a:defRPr b="0" i="1" sz="16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Font typeface="Merriweather"/>
              <a:buNone/>
              <a:defRPr b="0" i="1" sz="16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Font typeface="Merriweather"/>
              <a:buNone/>
              <a:defRPr b="0" i="1" sz="16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Font typeface="Merriweather"/>
              <a:buNone/>
              <a:defRPr b="0" i="1" sz="16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solidFill>
          <a:srgbClr val="22222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100" y="0"/>
            <a:ext cx="9144000" cy="2188199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4073400" y="1696213"/>
            <a:ext cx="997198" cy="997198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4135950" y="1758763"/>
            <a:ext cx="872098" cy="872098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568100" y="2882400"/>
            <a:ext cx="6007799" cy="109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erriweather"/>
              <a:buChar char="◉"/>
              <a:defRPr b="0" i="1" sz="2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"/>
              <a:buNone/>
              <a:defRPr b="0" i="1" sz="20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"/>
              <a:buNone/>
              <a:defRPr b="0" i="1" sz="20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"/>
              <a:buNone/>
              <a:defRPr b="0" i="1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"/>
              <a:buNone/>
              <a:defRPr b="0" i="1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"/>
              <a:buNone/>
              <a:defRPr b="0" i="1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"/>
              <a:buNone/>
              <a:defRPr b="0" i="1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"/>
              <a:buNone/>
              <a:defRPr b="0" i="1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"/>
              <a:buNone/>
              <a:defRPr b="0" i="1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1" name="Shape 31"/>
          <p:cNvSpPr txBox="1"/>
          <p:nvPr/>
        </p:nvSpPr>
        <p:spPr>
          <a:xfrm>
            <a:off x="3593400" y="1727625"/>
            <a:ext cx="1957200" cy="871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rPr b="0" i="0" lang="en" sz="9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100" y="0"/>
            <a:ext cx="9144000" cy="1062298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1810200" y="743350"/>
            <a:ext cx="5523598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Char char="◉"/>
              <a:defRPr b="0" i="0" sz="2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950375"/>
            <a:ext cx="2631900" cy="461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Char char="◉"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223963" y="1950375"/>
            <a:ext cx="2631900" cy="461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Char char="◉"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990726" y="1950375"/>
            <a:ext cx="2631900" cy="461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Char char="◉"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100" y="0"/>
            <a:ext cx="9144000" cy="1062298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810200" y="743350"/>
            <a:ext cx="5523598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00" y="0"/>
            <a:ext cx="9144000" cy="1062298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810200" y="743350"/>
            <a:ext cx="5523598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dark">
    <p:bg>
      <p:bgPr>
        <a:solidFill>
          <a:srgbClr val="22222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0900" y="438000"/>
            <a:ext cx="8242200" cy="5981999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00" y="5795700"/>
            <a:ext cx="9144000" cy="1062298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5795700"/>
            <a:ext cx="8229600" cy="1062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8122A"/>
              </a:buClr>
              <a:buFont typeface="Merriweather"/>
              <a:buNone/>
              <a:defRPr b="0" i="1" sz="14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810300" y="742400"/>
            <a:ext cx="5523598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Char char="◉"/>
              <a:defRPr b="0" i="0" sz="2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1.jp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oc.dl.playstation.net/doc/content/dam/corporate/eula/psp-oss/pspnet.txt" TargetMode="External"/><Relationship Id="rId4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isc.org/downloads/software-support-policy/isc-license/" TargetMode="External"/><Relationship Id="rId4" Type="http://schemas.openxmlformats.org/officeDocument/2006/relationships/hyperlink" Target="http://www.netbsd.org/about/redistribution.html" TargetMode="External"/><Relationship Id="rId5" Type="http://schemas.openxmlformats.org/officeDocument/2006/relationships/hyperlink" Target="https://www.freebsd.org/copyright/freebsd-licens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jpg"/><Relationship Id="rId4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/>
              <a:t>Licença </a:t>
            </a:r>
            <a:r>
              <a:rPr b="1" lang="en"/>
              <a:t>BSD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1898425" y="4996425"/>
            <a:ext cx="5890500" cy="120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Danielle Almeida Gomes</a:t>
            </a:r>
            <a:b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João Manoel Leite Ribeiro Nogueira</a:t>
            </a:r>
            <a:b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Vitalino Victor Vargas Borges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810300" y="742400"/>
            <a:ext cx="5523598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About this template</a:t>
            </a: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810200" y="743350"/>
            <a:ext cx="5523598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Licença BSD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268700" y="2115412"/>
            <a:ext cx="6606599" cy="27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ct val="25000"/>
              <a:buFont typeface="Raleway"/>
              <a:buNone/>
            </a:pPr>
            <a:r>
              <a:rPr b="1" lang="en" sz="2000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TÓPICOS ABORDADOS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Conceitos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Histórico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A licença BSD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Variações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Vantagens e desvantagens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Softwares sob a licença BSD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00" y="5444400"/>
            <a:ext cx="3915521" cy="10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810200" y="743350"/>
            <a:ext cx="5523598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Merriweather"/>
              <a:buNone/>
            </a:pPr>
            <a:r>
              <a:rPr lang="en" sz="2400">
                <a:solidFill>
                  <a:schemeClr val="lt1"/>
                </a:solidFill>
              </a:rPr>
              <a:t>Histórico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-694" l="16842" r="14301" t="0"/>
          <a:stretch/>
        </p:blipFill>
        <p:spPr>
          <a:xfrm>
            <a:off x="4866750" y="1860075"/>
            <a:ext cx="3969599" cy="3969599"/>
          </a:xfrm>
          <a:prstGeom prst="diamond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0" l="0" r="12701" t="0"/>
          <a:stretch/>
        </p:blipFill>
        <p:spPr>
          <a:xfrm>
            <a:off x="3885375" y="3101025"/>
            <a:ext cx="3026100" cy="30261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" type="body"/>
          </p:nvPr>
        </p:nvSpPr>
        <p:spPr>
          <a:xfrm>
            <a:off x="264650" y="1617925"/>
            <a:ext cx="5362200" cy="28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7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◉"/>
            </a:pPr>
            <a:r>
              <a:rPr lang="en" sz="1800">
                <a:solidFill>
                  <a:srgbClr val="000000"/>
                </a:solidFill>
              </a:rPr>
              <a:t>Universidade da Califórnia em Berkeley, desde 1868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1778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Raleway"/>
              <a:buChar char="◉"/>
            </a:pPr>
            <a:r>
              <a:rPr lang="en" sz="1800">
                <a:solidFill>
                  <a:srgbClr val="000000"/>
                </a:solidFill>
              </a:rPr>
              <a:t>Fundado o Grupo de Pesquisas de Ciências Computacionais (</a:t>
            </a:r>
            <a:r>
              <a:rPr b="1" lang="en" sz="1800">
                <a:solidFill>
                  <a:srgbClr val="000000"/>
                </a:solidFill>
              </a:rPr>
              <a:t>CSRG</a:t>
            </a:r>
            <a:r>
              <a:rPr lang="en" sz="1800">
                <a:solidFill>
                  <a:srgbClr val="000000"/>
                </a:solidFill>
              </a:rPr>
              <a:t>), na década de 70</a:t>
            </a:r>
          </a:p>
          <a:p>
            <a:pPr indent="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177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Char char="◉"/>
            </a:pPr>
            <a:r>
              <a:rPr lang="en" sz="1800"/>
              <a:t>Distribuição de cópias de seus </a:t>
            </a:r>
            <a:br>
              <a:rPr lang="en" sz="1800"/>
            </a:br>
            <a:r>
              <a:rPr lang="en" sz="1800"/>
              <a:t>softwares em fitas magnéticas </a:t>
            </a:r>
            <a:br>
              <a:rPr lang="en" sz="1800"/>
            </a:br>
            <a:r>
              <a:rPr lang="en" sz="1800"/>
              <a:t>desde 1976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 sz="1800"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5">
            <a:alphaModFix/>
          </a:blip>
          <a:srcRect b="-14298" l="-5738" r="1583" t="-14285"/>
          <a:stretch/>
        </p:blipFill>
        <p:spPr>
          <a:xfrm>
            <a:off x="6079200" y="4003900"/>
            <a:ext cx="2607000" cy="2607000"/>
          </a:xfrm>
          <a:prstGeom prst="diamond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7950" y="4161725"/>
            <a:ext cx="4278400" cy="83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3937" y="5671962"/>
            <a:ext cx="72485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8708" y="5284850"/>
            <a:ext cx="7375579" cy="14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A licença BSD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74812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Características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Primeira licença de código aberto escrita;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Permite redistribuição da versão binária sem fornecer o    código-fonte;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 b="0" i="0" sz="26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700" y="3969025"/>
            <a:ext cx="5654600" cy="235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A licença BSD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Primeira versão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 b="0" i="0" sz="26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23960"/>
          <a:stretch/>
        </p:blipFill>
        <p:spPr>
          <a:xfrm>
            <a:off x="742325" y="2717625"/>
            <a:ext cx="7335675" cy="351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A licença BSD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Problema da terceira cláusula: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Exemplo: </a:t>
            </a:r>
            <a:br>
              <a:rPr lang="en"/>
            </a:br>
            <a:br>
              <a:rPr lang="en"/>
            </a:br>
            <a:r>
              <a:rPr lang="en" sz="2400" u="sng">
                <a:solidFill>
                  <a:schemeClr val="hlink"/>
                </a:solidFill>
                <a:hlinkClick r:id="rId3"/>
              </a:rPr>
              <a:t>http://doc.dl.playstation.net/doc/content/dam/corporate/eula/psp-oss/pspnet.txt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 b="0" i="0" sz="26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18111" l="0" r="0" t="65450"/>
          <a:stretch/>
        </p:blipFill>
        <p:spPr>
          <a:xfrm>
            <a:off x="904150" y="2819974"/>
            <a:ext cx="7335675" cy="75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A licença BSD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19250" y="2089800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Segunda versão: Licença BSD de duas cláusulas, BSD Simplificada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 b="0" i="0" sz="26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24" y="3352150"/>
            <a:ext cx="8229600" cy="234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A licença BSD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2161200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Terceira versão: BSD Revisada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 b="0" i="0" sz="26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75" y="2942150"/>
            <a:ext cx="7508099" cy="29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A licença BSD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704000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Terceira versão: BSD Revisada (Tradução)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 b="0" i="0" sz="26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349" y="2386950"/>
            <a:ext cx="6871299" cy="41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-5700" y="0"/>
            <a:ext cx="9155400" cy="685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 amt="40000"/>
          </a:blip>
          <a:srcRect b="0" l="1634" r="1625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2367000" y="1224000"/>
            <a:ext cx="4410000" cy="4410000"/>
          </a:xfrm>
          <a:prstGeom prst="diamond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aleway"/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Vantagens e Desvantagens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Vantagens e Desvantagens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201862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rPr i="1" lang="en"/>
              <a:t>Vantagens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 i="1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Simplicidade (linguagem acessível)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Ampla adesão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 i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rPr i="1" lang="en"/>
              <a:t>Desvantagens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 i="1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Muitas variantes existentes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Termos vagos e não necessariamente condizentes com o vocabulário jurídico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4294967295" type="ctrTitle"/>
          </p:nvPr>
        </p:nvSpPr>
        <p:spPr>
          <a:xfrm>
            <a:off x="-81900" y="3635125"/>
            <a:ext cx="94085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b="1" lang="en" sz="6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Variações </a:t>
            </a:r>
            <a:br>
              <a:rPr b="1" lang="en" sz="6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6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 aplicações</a:t>
            </a:r>
          </a:p>
        </p:txBody>
      </p:sp>
      <p:sp>
        <p:nvSpPr>
          <p:cNvPr id="198" name="Shape 198"/>
          <p:cNvSpPr/>
          <p:nvPr/>
        </p:nvSpPr>
        <p:spPr>
          <a:xfrm>
            <a:off x="3125100" y="259400"/>
            <a:ext cx="2893800" cy="2893800"/>
          </a:xfrm>
          <a:prstGeom prst="diamond">
            <a:avLst/>
          </a:prstGeom>
          <a:solidFill>
            <a:srgbClr val="222222"/>
          </a:solidFill>
          <a:ln cap="flat" cmpd="sng" w="38100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845" r="835" t="0"/>
          <a:stretch/>
        </p:blipFill>
        <p:spPr>
          <a:xfrm>
            <a:off x="3591900" y="726200"/>
            <a:ext cx="1888749" cy="18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4294967295" type="ctrTitle"/>
          </p:nvPr>
        </p:nvSpPr>
        <p:spPr>
          <a:xfrm>
            <a:off x="-81900" y="3635125"/>
            <a:ext cx="94085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b="1" lang="en" sz="6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Conceitos</a:t>
            </a:r>
          </a:p>
        </p:txBody>
      </p:sp>
      <p:sp>
        <p:nvSpPr>
          <p:cNvPr id="73" name="Shape 73"/>
          <p:cNvSpPr/>
          <p:nvPr/>
        </p:nvSpPr>
        <p:spPr>
          <a:xfrm>
            <a:off x="3125100" y="259400"/>
            <a:ext cx="2893800" cy="2893800"/>
          </a:xfrm>
          <a:prstGeom prst="diamond">
            <a:avLst/>
          </a:prstGeom>
          <a:solidFill>
            <a:srgbClr val="222222"/>
          </a:solidFill>
          <a:ln cap="flat" cmpd="sng" w="38100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169" l="0" r="0" t="169"/>
          <a:stretch/>
        </p:blipFill>
        <p:spPr>
          <a:xfrm>
            <a:off x="3739550" y="873850"/>
            <a:ext cx="1817299" cy="18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-5700" y="0"/>
            <a:ext cx="9155400" cy="685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 amt="40000"/>
          </a:blip>
          <a:srcRect b="0" l="1634" r="1625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2367000" y="1224000"/>
            <a:ext cx="4410000" cy="4410000"/>
          </a:xfrm>
          <a:prstGeom prst="diamond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aleway"/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Variações da licença BSD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Variações da licença BSD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2161200"/>
            <a:ext cx="8229600" cy="4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Char char="◉"/>
            </a:pPr>
            <a:r>
              <a:rPr lang="en"/>
              <a:t>As cláusulas originais da licença BSD não impedem a alteração do texto-base para a criação de outras licenças</a:t>
            </a:r>
            <a:br>
              <a:rPr lang="en"/>
            </a:b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Char char="◉"/>
            </a:pPr>
            <a:r>
              <a:rPr lang="en"/>
              <a:t>Alguns exemplos de licenças “estilo-BSD”:</a:t>
            </a:r>
            <a:br>
              <a:rPr lang="en"/>
            </a:br>
            <a:r>
              <a:rPr lang="en"/>
              <a:t>- ISC License [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]</a:t>
            </a:r>
            <a:br>
              <a:rPr lang="en"/>
            </a:br>
            <a:r>
              <a:rPr lang="en"/>
              <a:t>- NetBSD License [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]</a:t>
            </a:r>
            <a:br>
              <a:rPr lang="en"/>
            </a:br>
            <a:r>
              <a:rPr lang="en"/>
              <a:t>- FreeBSD License [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/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 b="0" i="0" sz="26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-5700" y="0"/>
            <a:ext cx="9155400" cy="685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 amt="40000"/>
          </a:blip>
          <a:srcRect b="0" l="1634" r="1625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2367000" y="1224000"/>
            <a:ext cx="4410000" cy="4410000"/>
          </a:xfrm>
          <a:prstGeom prst="diamond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aleway"/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Softwares sob a licença BSD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789550" y="743350"/>
            <a:ext cx="55442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S</a:t>
            </a:r>
            <a:r>
              <a:rPr lang="en" sz="2400">
                <a:solidFill>
                  <a:srgbClr val="FFFFFF"/>
                </a:solidFill>
              </a:rPr>
              <a:t>oftwares sob a licença BSD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2029500"/>
            <a:ext cx="82296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37" y="2887087"/>
            <a:ext cx="85058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789550" y="743350"/>
            <a:ext cx="55442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S</a:t>
            </a:r>
            <a:r>
              <a:rPr lang="en" sz="2400">
                <a:solidFill>
                  <a:srgbClr val="FFFFFF"/>
                </a:solidFill>
              </a:rPr>
              <a:t>oftwares sob a licença BSD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202072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Kernel Linux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7" y="2854925"/>
            <a:ext cx="8406075" cy="32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789550" y="743350"/>
            <a:ext cx="55442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S</a:t>
            </a:r>
            <a:r>
              <a:rPr lang="en" sz="2400">
                <a:solidFill>
                  <a:srgbClr val="FFFFFF"/>
                </a:solidFill>
              </a:rPr>
              <a:t>oftwares sob a licença BSD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94212" y="1588350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Mac OS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199" y="2222225"/>
            <a:ext cx="6921623" cy="445564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x="2837775" y="6248400"/>
            <a:ext cx="681900" cy="3137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789550" y="743350"/>
            <a:ext cx="55442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S</a:t>
            </a:r>
            <a:r>
              <a:rPr lang="en" sz="2400">
                <a:solidFill>
                  <a:srgbClr val="FFFFFF"/>
                </a:solidFill>
              </a:rPr>
              <a:t>oftwares sob a licença BSD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202072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Soluções embarcadas de redes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298" y="2854398"/>
            <a:ext cx="5375574" cy="285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549" y="5957474"/>
            <a:ext cx="2259024" cy="56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4294967295" type="ctrTitle"/>
          </p:nvPr>
        </p:nvSpPr>
        <p:spPr>
          <a:xfrm>
            <a:off x="685800" y="3880498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>
                <a:solidFill>
                  <a:srgbClr val="A8122A"/>
                </a:solidFill>
              </a:rPr>
              <a:t>Fim!</a:t>
            </a:r>
          </a:p>
        </p:txBody>
      </p:sp>
      <p:sp>
        <p:nvSpPr>
          <p:cNvPr id="255" name="Shape 255"/>
          <p:cNvSpPr txBox="1"/>
          <p:nvPr>
            <p:ph idx="4294967295" type="subTitle"/>
          </p:nvPr>
        </p:nvSpPr>
        <p:spPr>
          <a:xfrm>
            <a:off x="1275150" y="2133600"/>
            <a:ext cx="6593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</a:p>
        </p:txBody>
      </p:sp>
      <p:sp>
        <p:nvSpPr>
          <p:cNvPr id="256" name="Shape 256"/>
          <p:cNvSpPr txBox="1"/>
          <p:nvPr>
            <p:ph idx="4294967295" type="body"/>
          </p:nvPr>
        </p:nvSpPr>
        <p:spPr>
          <a:xfrm>
            <a:off x="1275150" y="4093725"/>
            <a:ext cx="6593700" cy="17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/>
          </a:p>
        </p:txBody>
      </p:sp>
      <p:cxnSp>
        <p:nvCxnSpPr>
          <p:cNvPr id="257" name="Shape 257"/>
          <p:cNvCxnSpPr/>
          <p:nvPr/>
        </p:nvCxnSpPr>
        <p:spPr>
          <a:xfrm>
            <a:off x="3927600" y="3429000"/>
            <a:ext cx="1288800" cy="0"/>
          </a:xfrm>
          <a:prstGeom prst="straightConnector1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Shape 258"/>
          <p:cNvSpPr/>
          <p:nvPr/>
        </p:nvSpPr>
        <p:spPr>
          <a:xfrm>
            <a:off x="4529400" y="3386400"/>
            <a:ext cx="85200" cy="85200"/>
          </a:xfrm>
          <a:prstGeom prst="diamond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810200" y="743350"/>
            <a:ext cx="5523598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Conceitos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159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Raleway"/>
              <a:buChar char="◉"/>
            </a:pPr>
            <a:r>
              <a:rPr lang="en" sz="2400"/>
              <a:t>O que é uma licença de software?</a:t>
            </a:r>
          </a:p>
          <a:p>
            <a:pPr indent="-2159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Raleway"/>
              <a:buChar char="◉"/>
            </a:pPr>
            <a:r>
              <a:rPr lang="en" sz="2400"/>
              <a:t>O que é Software Livre?</a:t>
            </a:r>
          </a:p>
          <a:p>
            <a:pPr indent="-2159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Raleway"/>
              <a:buChar char="◉"/>
            </a:pPr>
            <a:r>
              <a:rPr lang="en" sz="2400"/>
              <a:t>Qual a diferença entre copyright e copyleft?</a:t>
            </a:r>
          </a:p>
          <a:p>
            <a:pPr indent="-2159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Raleway"/>
              <a:buChar char="◉"/>
            </a:pPr>
            <a:r>
              <a:rPr lang="en" sz="2400"/>
              <a:t>O que é Open Source?</a:t>
            </a:r>
          </a:p>
          <a:p>
            <a:pPr indent="-215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Char char="◉"/>
            </a:pPr>
            <a:r>
              <a:rPr lang="en" sz="2400"/>
              <a:t>Tipos de licenças livres existentes.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325" y="4483850"/>
            <a:ext cx="3227649" cy="15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025" y="3714100"/>
            <a:ext cx="2026625" cy="2865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Conceitos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730575"/>
            <a:ext cx="82296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2400"/>
              <a:t>O que é uma licença de software?</a:t>
            </a:r>
          </a:p>
          <a:p>
            <a:pPr indent="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A comercialização de um software cabe apenas ao seu autor - isto é, o desenvolvedor - ou a um distribuidor autorizado. Assim, ao adquirir um programa de computador, o usuário não se torna seu dono. Apenas recebe uma permissão para utilizá-lo, que é a licença.</a:t>
            </a:r>
          </a:p>
          <a:p>
            <a:pPr indent="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/>
              <a:t>As licenças de software ditam, em termos legais, o que o usuário pode ou não fazer com o software que compra, resguardando os direitos do autor sobre o produto. </a:t>
            </a:r>
          </a:p>
          <a:p>
            <a:pPr indent="0"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/>
          </a:p>
          <a:p>
            <a:pPr indent="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A cópia ilegal de um software é chamada de </a:t>
            </a:r>
            <a:r>
              <a:rPr i="1" lang="en" sz="2000"/>
              <a:t>pirataria</a:t>
            </a:r>
            <a:r>
              <a:rPr lang="en" sz="2000"/>
              <a:t>, e programas comercializados sob licenças de uso são chamados </a:t>
            </a:r>
            <a:r>
              <a:rPr i="1" lang="en" sz="2000"/>
              <a:t>proprietários</a:t>
            </a:r>
            <a:r>
              <a:rPr lang="en" sz="200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Conceitos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2400"/>
              <a:t>O que é Software Livre?</a:t>
            </a:r>
          </a:p>
          <a:p>
            <a:pPr indent="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Segundo a </a:t>
            </a:r>
            <a:r>
              <a:rPr b="1" lang="en" sz="2000"/>
              <a:t>Free Software Foundation</a:t>
            </a:r>
            <a:r>
              <a:rPr lang="en" sz="2000"/>
              <a:t>, </a:t>
            </a:r>
          </a:p>
          <a:p>
            <a:pPr indent="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é aquele que o usuário pode…</a:t>
            </a:r>
          </a:p>
          <a:p>
            <a:pPr indent="0"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Utilizar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Modificar/adaptar segundo suas necessidades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Redistribuir cópias (gratuitas ou não)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Distribuir versões modificadas (gratuitas ou não)</a:t>
            </a:r>
          </a:p>
          <a:p>
            <a:pPr indent="0"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Tudo isso a fim de que a comunidade se beneficie com as melhorias implementadas, estimulando o progresso e o desenvolvimento.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975" y="1931825"/>
            <a:ext cx="1537749" cy="14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6361" y="2829875"/>
            <a:ext cx="1788977" cy="178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Conceitos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871075"/>
            <a:ext cx="8229600" cy="5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2400"/>
              <a:t>Qual a diferença entre copyright e copyleft?</a:t>
            </a:r>
          </a:p>
          <a:p>
            <a:pPr indent="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000" y="2547150"/>
            <a:ext cx="1763674" cy="176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3362" l="0" r="0" t="0"/>
          <a:stretch/>
        </p:blipFill>
        <p:spPr>
          <a:xfrm>
            <a:off x="659150" y="4525975"/>
            <a:ext cx="1659025" cy="160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59150" y="2684850"/>
            <a:ext cx="59421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Copyright </a:t>
            </a:r>
            <a:r>
              <a:rPr lang="en"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é a licença que protege o direito exclusivo do autor de explorar economicamente sua obra, proibindo areprodução não autorizada da mesma.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670000" y="4591000"/>
            <a:ext cx="6016799" cy="185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Copyleft</a:t>
            </a:r>
            <a:r>
              <a:rPr lang="en"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, por sua vez, é um meio legal de garantir todas as liberdades de um software livre - livre utilização, modificação e distribuição - com o adicional que toda obra derivada deve também ser disponibilizada sob a licença.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Conceitos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77900"/>
            <a:ext cx="82296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2400"/>
              <a:t>O que é Open Source?</a:t>
            </a:r>
          </a:p>
          <a:p>
            <a:pPr indent="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Apesar do termo ao pé da letra significar </a:t>
            </a:r>
            <a:r>
              <a:rPr b="1" lang="en" sz="1800"/>
              <a:t>código aberto</a:t>
            </a:r>
            <a:r>
              <a:rPr lang="en" sz="1800"/>
              <a:t>, a proposta do Open Source vai muito mais além, incluindo também…</a:t>
            </a:r>
          </a:p>
          <a:p>
            <a:pPr indent="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Livre redistribuição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Permissão a trabalhos derivados serem distribuídos nos termos do original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Integridade do código fonte do autor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Não restrição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Não-discriminação</a:t>
            </a:r>
          </a:p>
          <a:p>
            <a:pPr indent="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Além disso, é permitida a distribuição do software em forma compilada. É possível que o programa não venha com o código-fonte, mas nesse caso o autor deve informar como obtê-lo.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 sz="2400"/>
              <a:t>Conceitos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800125"/>
            <a:ext cx="8229600" cy="468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2400"/>
              <a:t>Tipos de licenças livres existentes</a:t>
            </a:r>
          </a:p>
          <a:p>
            <a:pPr indent="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/>
              <a:t>Permissivas</a:t>
            </a:r>
            <a:r>
              <a:rPr lang="en" sz="2000"/>
              <a:t>: conhecidas também como licenças acadêmicas, permitem ao usuário utilizar o programa como bem entender, desde que o autor do software seja citado. </a:t>
            </a:r>
            <a:r>
              <a:rPr lang="en" sz="2000">
                <a:solidFill>
                  <a:srgbClr val="FF0000"/>
                </a:solidFill>
              </a:rPr>
              <a:t>(Apache)</a:t>
            </a:r>
          </a:p>
          <a:p>
            <a:pPr indent="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/>
              <a:t>Recíprocras totais</a:t>
            </a:r>
            <a:r>
              <a:rPr lang="en" sz="2000"/>
              <a:t>: preservam a ideia do copyleft de que softwares derivados devem necessariamente ser livres também. </a:t>
            </a:r>
            <a:r>
              <a:rPr lang="en" sz="2000">
                <a:solidFill>
                  <a:srgbClr val="FF0000"/>
                </a:solidFill>
              </a:rPr>
              <a:t>(GPL)</a:t>
            </a:r>
          </a:p>
          <a:p>
            <a:pPr indent="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/>
              <a:t>Recíprocras parciais</a:t>
            </a:r>
            <a:r>
              <a:rPr lang="en" sz="2000"/>
              <a:t>: caso as modificações realizadas pelo usuário sejam parte integrante de um projeto maior, o projeto não precisará ser livre. </a:t>
            </a:r>
            <a:r>
              <a:rPr lang="en" sz="2000">
                <a:solidFill>
                  <a:srgbClr val="FF0000"/>
                </a:solidFill>
              </a:rPr>
              <a:t>(LGPL)</a:t>
            </a:r>
          </a:p>
          <a:p>
            <a:pPr indent="0"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" sz="2000"/>
              <a:t>A licença BSD é uma licença acadêmica.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4294967295" type="ctrTitle"/>
          </p:nvPr>
        </p:nvSpPr>
        <p:spPr>
          <a:xfrm>
            <a:off x="-81900" y="3635125"/>
            <a:ext cx="94085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b="1" lang="en" sz="6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licença BSD</a:t>
            </a:r>
          </a:p>
        </p:txBody>
      </p:sp>
      <p:sp>
        <p:nvSpPr>
          <p:cNvPr id="124" name="Shape 124"/>
          <p:cNvSpPr/>
          <p:nvPr/>
        </p:nvSpPr>
        <p:spPr>
          <a:xfrm>
            <a:off x="3125100" y="259400"/>
            <a:ext cx="2893800" cy="2893800"/>
          </a:xfrm>
          <a:prstGeom prst="diamond">
            <a:avLst/>
          </a:prstGeom>
          <a:solidFill>
            <a:srgbClr val="222222"/>
          </a:solidFill>
          <a:ln cap="flat" cmpd="sng" w="38100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350" y="821325"/>
            <a:ext cx="1817300" cy="18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