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36.jpeg" ContentType="image/jpeg"/>
  <Override PartName="/ppt/media/image35.jpeg" ContentType="image/jpeg"/>
  <Override PartName="/ppt/media/image34.jpeg" ContentType="image/jpeg"/>
  <Override PartName="/ppt/media/image33.jpeg" ContentType="image/jpeg"/>
  <Override PartName="/ppt/media/image32.jpeg" ContentType="image/jpeg"/>
  <Override PartName="/ppt/media/image31.jpeg" ContentType="image/jpeg"/>
  <Override PartName="/ppt/media/image30.emf" ContentType="image/x-emf"/>
  <Override PartName="/ppt/media/image29.jpeg" ContentType="image/jpeg"/>
  <Override PartName="/ppt/media/image18.jpeg" ContentType="image/jpeg"/>
  <Override PartName="/ppt/media/image28.emf" ContentType="image/x-emf"/>
  <Override PartName="/ppt/media/image16.jpeg" ContentType="image/jpeg"/>
  <Override PartName="/ppt/media/image27.jpeg" ContentType="image/jpeg"/>
  <Override PartName="/ppt/media/image26.png" ContentType="image/png"/>
  <Override PartName="/ppt/media/image25.jpeg" ContentType="image/jpeg"/>
  <Override PartName="/ppt/media/image15.png" ContentType="image/png"/>
  <Override PartName="/ppt/media/image12.jpeg" ContentType="image/jpeg"/>
  <Override PartName="/ppt/media/image23.jpeg" ContentType="image/jpeg"/>
  <Override PartName="/ppt/media/image11.jpeg" ContentType="image/jpeg"/>
  <Override PartName="/ppt/media/image22.jpeg" ContentType="image/jpeg"/>
  <Override PartName="/ppt/media/image10.jpeg" ContentType="image/jpeg"/>
  <Override PartName="/ppt/media/image21.jpeg" ContentType="image/jpeg"/>
  <Override PartName="/ppt/media/image20.jpeg" ContentType="image/jpeg"/>
  <Override PartName="/ppt/media/image19.jpeg" ContentType="image/jpeg"/>
  <Override PartName="/ppt/media/image17.emf" ContentType="image/x-emf"/>
  <Override PartName="/ppt/media/image9.jpeg" ContentType="image/jpeg"/>
  <Override PartName="/ppt/media/image8.jpeg" ContentType="image/jpeg"/>
  <Override PartName="/ppt/media/image7.jpeg" ContentType="image/jpeg"/>
  <Override PartName="/ppt/media/image6.jpeg" ContentType="image/jpeg"/>
  <Override PartName="/ppt/media/image5.jpeg" ContentType="image/jpeg"/>
  <Override PartName="/ppt/media/image14.png" ContentType="image/png"/>
  <Override PartName="/ppt/media/image2.png" ContentType="image/png"/>
  <Override PartName="/ppt/media/image4.jpeg" ContentType="image/jpeg"/>
  <Override PartName="/ppt/media/image3.jpeg" ContentType="image/jpeg"/>
  <Override PartName="/ppt/media/image13.jpeg" ContentType="image/jpeg"/>
  <Override PartName="/ppt/media/image24.png" ContentType="image/png"/>
  <Override PartName="/ppt/media/image1.png" ContentType="image/png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1760" y="1769040"/>
            <a:ext cx="5495400" cy="438480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1760" y="1769040"/>
            <a:ext cx="5495400" cy="43848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pt-BR" sz="1400">
                <a:latin typeface="Times New Roman"/>
              </a:rPr>
              <a:t>&lt;data/hora&gt;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pt-BR" sz="1400">
                <a:latin typeface="Times New Roman"/>
              </a:rPr>
              <a:t>&lt;rodapé&gt;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E3A57D3F-0A5B-44FA-B2B1-148441545240}" type="slidenum">
              <a:rPr lang="pt-BR" sz="1400">
                <a:latin typeface="Times New Roman"/>
              </a:rPr>
              <a:t>&lt;número&gt;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emf"/><Relationship Id="rId3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image" Target="../media/image22.jpeg"/><Relationship Id="rId3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image" Target="../media/image28.emf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image" Target="../media/image30.emf"/><Relationship Id="rId3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 flipV="1">
            <a:off x="4706640" y="2003760"/>
            <a:ext cx="5373360" cy="667800"/>
          </a:xfrm>
          <a:prstGeom prst="rect">
            <a:avLst/>
          </a:prstGeom>
          <a:solidFill>
            <a:srgbClr val="8eb4e3">
              <a:alpha val="46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 flipV="1">
            <a:off x="3657960" y="2673720"/>
            <a:ext cx="6422040" cy="1892520"/>
          </a:xfrm>
          <a:prstGeom prst="rect">
            <a:avLst/>
          </a:prstGeom>
          <a:solidFill>
            <a:srgbClr val="8eb4e3">
              <a:alpha val="46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3962880" y="4573800"/>
            <a:ext cx="6117120" cy="2282400"/>
          </a:xfrm>
          <a:prstGeom prst="rect">
            <a:avLst/>
          </a:prstGeom>
          <a:solidFill>
            <a:srgbClr val="8eb4e3">
              <a:alpha val="46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 flipH="1">
            <a:off x="5313600" y="1008360"/>
            <a:ext cx="4726800" cy="42516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pt-BR" sz="2000" strike="noStrike">
                <a:solidFill>
                  <a:srgbClr val="000000"/>
                </a:solidFill>
                <a:latin typeface="Arial"/>
                <a:ea typeface="DejaVu Sans"/>
              </a:rPr>
              <a:t>Bacharelado em Sistema da Informação </a:t>
            </a:r>
            <a:endParaRPr/>
          </a:p>
        </p:txBody>
      </p:sp>
      <p:sp>
        <p:nvSpPr>
          <p:cNvPr id="43" name="CustomShape 5"/>
          <p:cNvSpPr/>
          <p:nvPr/>
        </p:nvSpPr>
        <p:spPr>
          <a:xfrm>
            <a:off x="5205240" y="1641600"/>
            <a:ext cx="4874760" cy="46692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6"/>
          <p:cNvSpPr/>
          <p:nvPr/>
        </p:nvSpPr>
        <p:spPr>
          <a:xfrm>
            <a:off x="4052160" y="3021480"/>
            <a:ext cx="6092280" cy="155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pt-BR" sz="4800" strike="noStrike">
                <a:solidFill>
                  <a:srgbClr val="000000"/>
                </a:solidFill>
                <a:latin typeface="Calibri"/>
                <a:ea typeface="DejaVu Sans"/>
              </a:rPr>
              <a:t>Processadores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4800" strike="noStrike">
                <a:solidFill>
                  <a:srgbClr val="000000"/>
                </a:solidFill>
                <a:latin typeface="Calibri"/>
                <a:ea typeface="DejaVu Sans"/>
              </a:rPr>
              <a:t>CISC / RISC</a:t>
            </a:r>
            <a:endParaRPr/>
          </a:p>
        </p:txBody>
      </p:sp>
      <p:sp>
        <p:nvSpPr>
          <p:cNvPr id="45" name="CustomShape 7"/>
          <p:cNvSpPr/>
          <p:nvPr/>
        </p:nvSpPr>
        <p:spPr>
          <a:xfrm>
            <a:off x="360" y="2679480"/>
            <a:ext cx="3655440" cy="139536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2400" strike="noStrike">
                <a:solidFill>
                  <a:srgbClr val="ffffff"/>
                </a:solidFill>
                <a:latin typeface="Calibri"/>
                <a:ea typeface="DejaVu Sans"/>
              </a:rPr>
              <a:t>Arquitetura e Organização de Computadores</a:t>
            </a:r>
            <a:endParaRPr/>
          </a:p>
        </p:txBody>
      </p:sp>
      <p:sp>
        <p:nvSpPr>
          <p:cNvPr id="46" name="CustomShape 8"/>
          <p:cNvSpPr/>
          <p:nvPr/>
        </p:nvSpPr>
        <p:spPr>
          <a:xfrm rot="4534800">
            <a:off x="2166120" y="4766400"/>
            <a:ext cx="3418920" cy="70020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9"/>
          <p:cNvSpPr/>
          <p:nvPr/>
        </p:nvSpPr>
        <p:spPr>
          <a:xfrm>
            <a:off x="5688360" y="4932360"/>
            <a:ext cx="130572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pt-BR" sz="2400" strike="noStrike">
                <a:solidFill>
                  <a:srgbClr val="6666ff"/>
                </a:solidFill>
                <a:latin typeface="GeosansLight"/>
                <a:ea typeface="DejaVu Sans"/>
              </a:rPr>
              <a:t>Alunos:</a:t>
            </a:r>
            <a:endParaRPr/>
          </a:p>
        </p:txBody>
      </p:sp>
      <p:sp>
        <p:nvSpPr>
          <p:cNvPr id="48" name="CustomShape 10"/>
          <p:cNvSpPr/>
          <p:nvPr/>
        </p:nvSpPr>
        <p:spPr>
          <a:xfrm>
            <a:off x="7608600" y="4941000"/>
            <a:ext cx="2126880" cy="81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lang="pt-BR" sz="2400" strike="noStrike">
                <a:solidFill>
                  <a:srgbClr val="000000"/>
                </a:solidFill>
                <a:latin typeface="Eras Light ITC"/>
                <a:ea typeface="DejaVu Sans"/>
              </a:rPr>
              <a:t> </a:t>
            </a:r>
            <a:r>
              <a:rPr lang="pt-BR" sz="2400" strike="noStrike">
                <a:solidFill>
                  <a:srgbClr val="000000"/>
                </a:solidFill>
                <a:latin typeface="Eras Light ITC"/>
                <a:ea typeface="DejaVu Sans"/>
              </a:rPr>
              <a:t>João Manoel</a:t>
            </a:r>
            <a:endParaRPr/>
          </a:p>
          <a:p>
            <a:pPr algn="r">
              <a:lnSpc>
                <a:spcPct val="100000"/>
              </a:lnSpc>
            </a:pPr>
            <a:r>
              <a:rPr lang="pt-BR" sz="2400" strike="noStrike">
                <a:solidFill>
                  <a:srgbClr val="000000"/>
                </a:solidFill>
                <a:latin typeface="Eras Light ITC"/>
                <a:ea typeface="DejaVu Sans"/>
              </a:rPr>
              <a:t>José Orestes</a:t>
            </a:r>
            <a:endParaRPr/>
          </a:p>
          <a:p>
            <a:pPr algn="r">
              <a:lnSpc>
                <a:spcPct val="100000"/>
              </a:lnSpc>
            </a:pPr>
            <a:r>
              <a:rPr lang="pt-BR" sz="2400" strike="noStrike">
                <a:solidFill>
                  <a:srgbClr val="000000"/>
                </a:solidFill>
                <a:latin typeface="Eras Light ITC"/>
                <a:ea typeface="DejaVu Sans"/>
              </a:rPr>
              <a:t>Adilson Araújo</a:t>
            </a:r>
            <a:endParaRPr/>
          </a:p>
          <a:p>
            <a:pPr algn="r">
              <a:lnSpc>
                <a:spcPct val="100000"/>
              </a:lnSpc>
            </a:pPr>
            <a:r>
              <a:rPr lang="pt-BR" sz="2400" strike="noStrike">
                <a:solidFill>
                  <a:srgbClr val="000000"/>
                </a:solidFill>
                <a:latin typeface="Eras Light ITC"/>
                <a:ea typeface="DejaVu Sans"/>
              </a:rPr>
              <a:t>Ramon Kenedey</a:t>
            </a:r>
            <a:endParaRPr/>
          </a:p>
          <a:p>
            <a:pPr algn="r">
              <a:lnSpc>
                <a:spcPct val="100000"/>
              </a:lnSpc>
            </a:pPr>
            <a:r>
              <a:rPr lang="pt-BR" sz="2400" strike="noStrike">
                <a:solidFill>
                  <a:srgbClr val="000000"/>
                </a:solidFill>
                <a:latin typeface="Eras Light ITC"/>
                <a:ea typeface="DejaVu Sans"/>
              </a:rPr>
              <a:t>Marcelo Henrique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sp>
        <p:nvSpPr>
          <p:cNvPr id="49" name="CustomShape 11"/>
          <p:cNvSpPr/>
          <p:nvPr/>
        </p:nvSpPr>
        <p:spPr>
          <a:xfrm>
            <a:off x="431280" y="4958280"/>
            <a:ext cx="2512440" cy="109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6600" strike="noStrike">
                <a:solidFill>
                  <a:srgbClr val="afabab"/>
                </a:solidFill>
                <a:latin typeface="GeosansLight"/>
                <a:ea typeface="DejaVu Sans"/>
              </a:rPr>
              <a:t>2015</a:t>
            </a:r>
            <a:endParaRPr/>
          </a:p>
        </p:txBody>
      </p:sp>
      <p:sp>
        <p:nvSpPr>
          <p:cNvPr id="50" name="CustomShape 12"/>
          <p:cNvSpPr/>
          <p:nvPr/>
        </p:nvSpPr>
        <p:spPr>
          <a:xfrm rot="8163000">
            <a:off x="2913480" y="2180160"/>
            <a:ext cx="2792880" cy="73656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36360" y="36360"/>
            <a:ext cx="4678560" cy="1575360"/>
          </a:xfrm>
          <a:prstGeom prst="rect">
            <a:avLst/>
          </a:prstGeom>
          <a:ln>
            <a:noFill/>
          </a:ln>
        </p:spPr>
      </p:pic>
    </p:spTree>
  </p:cSld>
  <p:transition spd="med">
    <p:push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0" y="6019920"/>
            <a:ext cx="2497320" cy="83592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1600" strike="noStrike">
                <a:solidFill>
                  <a:srgbClr val="ffffff"/>
                </a:solidFill>
                <a:latin typeface="Calibri"/>
                <a:ea typeface="DejaVu Sans"/>
              </a:rPr>
              <a:t>Arquitetura e Organização de Computadores</a:t>
            </a: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8420040" y="5945040"/>
            <a:ext cx="1621440" cy="91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5200" strike="noStrike">
                <a:solidFill>
                  <a:srgbClr val="afabab"/>
                </a:solidFill>
                <a:latin typeface="GeosansLight"/>
                <a:ea typeface="DejaVu Sans"/>
              </a:rPr>
              <a:t>2015</a:t>
            </a:r>
            <a:endParaRPr/>
          </a:p>
        </p:txBody>
      </p:sp>
      <p:sp>
        <p:nvSpPr>
          <p:cNvPr id="159" name="CustomShape 3"/>
          <p:cNvSpPr/>
          <p:nvPr/>
        </p:nvSpPr>
        <p:spPr>
          <a:xfrm>
            <a:off x="2499480" y="6305760"/>
            <a:ext cx="5920560" cy="30132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pt-BR" sz="1200" strike="noStrike">
                <a:solidFill>
                  <a:srgbClr val="ffffff"/>
                </a:solidFill>
                <a:latin typeface="Calibri"/>
                <a:ea typeface="DejaVu Sans"/>
              </a:rPr>
              <a:t>Bacharelado em Sistema de Informação – 2º Período</a:t>
            </a:r>
            <a:endParaRPr/>
          </a:p>
        </p:txBody>
      </p:sp>
      <p:sp>
        <p:nvSpPr>
          <p:cNvPr id="160" name="CustomShape 4"/>
          <p:cNvSpPr/>
          <p:nvPr/>
        </p:nvSpPr>
        <p:spPr>
          <a:xfrm flipH="1">
            <a:off x="9965880" y="67320"/>
            <a:ext cx="129600" cy="108540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5"/>
          <p:cNvSpPr/>
          <p:nvPr/>
        </p:nvSpPr>
        <p:spPr>
          <a:xfrm>
            <a:off x="4464000" y="983880"/>
            <a:ext cx="5526000" cy="17244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6"/>
          <p:cNvSpPr/>
          <p:nvPr/>
        </p:nvSpPr>
        <p:spPr>
          <a:xfrm>
            <a:off x="5242680" y="261720"/>
            <a:ext cx="457128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/>
            <a:r>
              <a:rPr lang="pt-BR" sz="3200" strike="noStrike">
                <a:solidFill>
                  <a:srgbClr val="000000"/>
                </a:solidFill>
                <a:latin typeface="CaesarSSK"/>
                <a:ea typeface="DejaVu Sans"/>
              </a:rPr>
              <a:t>RISC</a:t>
            </a:r>
            <a:endParaRPr/>
          </a:p>
        </p:txBody>
      </p:sp>
      <p:sp>
        <p:nvSpPr>
          <p:cNvPr id="163" name="CustomShape 7"/>
          <p:cNvSpPr/>
          <p:nvPr/>
        </p:nvSpPr>
        <p:spPr>
          <a:xfrm>
            <a:off x="859680" y="1569600"/>
            <a:ext cx="9893520" cy="40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</p:txBody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36000" y="36000"/>
            <a:ext cx="4678560" cy="1575360"/>
          </a:xfrm>
          <a:prstGeom prst="rect">
            <a:avLst/>
          </a:prstGeom>
          <a:ln>
            <a:noFill/>
          </a:ln>
        </p:spPr>
      </p:pic>
      <p:sp>
        <p:nvSpPr>
          <p:cNvPr id="165" name="CustomShape 8"/>
          <p:cNvSpPr/>
          <p:nvPr/>
        </p:nvSpPr>
        <p:spPr>
          <a:xfrm>
            <a:off x="2736000" y="1368000"/>
            <a:ext cx="7236000" cy="46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9"/>
          <p:cNvSpPr/>
          <p:nvPr/>
        </p:nvSpPr>
        <p:spPr>
          <a:xfrm>
            <a:off x="3137400" y="2838960"/>
            <a:ext cx="3078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167" name="CustomShape 10"/>
          <p:cNvSpPr/>
          <p:nvPr/>
        </p:nvSpPr>
        <p:spPr>
          <a:xfrm>
            <a:off x="3100320" y="2838960"/>
            <a:ext cx="3078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168" name="CustomShape 11"/>
          <p:cNvSpPr/>
          <p:nvPr/>
        </p:nvSpPr>
        <p:spPr>
          <a:xfrm>
            <a:off x="3119040" y="2894760"/>
            <a:ext cx="3078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169" name="TextShape 12"/>
          <p:cNvSpPr txBox="1"/>
          <p:nvPr/>
        </p:nvSpPr>
        <p:spPr>
          <a:xfrm>
            <a:off x="362160" y="1611360"/>
            <a:ext cx="9477720" cy="411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/>
            <a:endParaRPr/>
          </a:p>
          <a:p>
            <a:pPr algn="just"/>
            <a:r>
              <a:rPr lang="pt-BR" sz="3000">
                <a:latin typeface="Arial"/>
                <a:ea typeface="Arial"/>
              </a:rPr>
              <a:t>	</a:t>
            </a:r>
            <a:r>
              <a:rPr lang="pt-BR" sz="3000">
                <a:latin typeface="Arial"/>
                <a:ea typeface="Arial"/>
              </a:rPr>
              <a:t>RISC é também a arquitetura adotada para os processadores dos videogames modernos e da maioria dos smartphones atuais, que proporcionam um hardware extremamente dedicado somente à execução do jogo, tornando-o muito mais rápido em relação a micro computadores com mais recursos, embora com processador x86.</a:t>
            </a:r>
            <a:endParaRPr/>
          </a:p>
        </p:txBody>
      </p:sp>
    </p:spTree>
  </p:cSld>
  <p:transition spd="med">
    <p:push dir="r"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0" y="6019920"/>
            <a:ext cx="2497320" cy="83592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1600" strike="noStrike">
                <a:solidFill>
                  <a:srgbClr val="ffffff"/>
                </a:solidFill>
                <a:latin typeface="Calibri"/>
                <a:ea typeface="DejaVu Sans"/>
              </a:rPr>
              <a:t>Arquitetura e Organização de Computadores</a:t>
            </a:r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8420040" y="5945040"/>
            <a:ext cx="1621440" cy="91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5200" strike="noStrike">
                <a:solidFill>
                  <a:srgbClr val="afabab"/>
                </a:solidFill>
                <a:latin typeface="GeosansLight"/>
                <a:ea typeface="DejaVu Sans"/>
              </a:rPr>
              <a:t>2015</a:t>
            </a:r>
            <a:endParaRPr/>
          </a:p>
        </p:txBody>
      </p:sp>
      <p:sp>
        <p:nvSpPr>
          <p:cNvPr id="172" name="CustomShape 3"/>
          <p:cNvSpPr/>
          <p:nvPr/>
        </p:nvSpPr>
        <p:spPr>
          <a:xfrm>
            <a:off x="2499480" y="6305760"/>
            <a:ext cx="5920560" cy="30132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pt-BR" sz="1200" strike="noStrike">
                <a:solidFill>
                  <a:srgbClr val="ffffff"/>
                </a:solidFill>
                <a:latin typeface="Calibri"/>
                <a:ea typeface="DejaVu Sans"/>
              </a:rPr>
              <a:t>Bacharelado em Sistema de Informação – 2º Período</a:t>
            </a:r>
            <a:endParaRPr/>
          </a:p>
        </p:txBody>
      </p:sp>
      <p:sp>
        <p:nvSpPr>
          <p:cNvPr id="173" name="CustomShape 4"/>
          <p:cNvSpPr/>
          <p:nvPr/>
        </p:nvSpPr>
        <p:spPr>
          <a:xfrm flipH="1">
            <a:off x="9965880" y="67320"/>
            <a:ext cx="129600" cy="108540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5"/>
          <p:cNvSpPr/>
          <p:nvPr/>
        </p:nvSpPr>
        <p:spPr>
          <a:xfrm>
            <a:off x="4464000" y="983880"/>
            <a:ext cx="5526000" cy="17244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6"/>
          <p:cNvSpPr/>
          <p:nvPr/>
        </p:nvSpPr>
        <p:spPr>
          <a:xfrm>
            <a:off x="5242680" y="261720"/>
            <a:ext cx="457128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/>
            <a:r>
              <a:rPr lang="pt-BR" sz="3200" strike="noStrike">
                <a:solidFill>
                  <a:srgbClr val="000000"/>
                </a:solidFill>
                <a:latin typeface="CaesarSSK"/>
                <a:ea typeface="DejaVu Sans"/>
              </a:rPr>
              <a:t>RISC - Exemplos</a:t>
            </a:r>
            <a:endParaRPr/>
          </a:p>
        </p:txBody>
      </p:sp>
      <p:sp>
        <p:nvSpPr>
          <p:cNvPr id="176" name="CustomShape 7"/>
          <p:cNvSpPr/>
          <p:nvPr/>
        </p:nvSpPr>
        <p:spPr>
          <a:xfrm>
            <a:off x="859680" y="1569600"/>
            <a:ext cx="9893520" cy="40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36000" y="36000"/>
            <a:ext cx="4678560" cy="1575360"/>
          </a:xfrm>
          <a:prstGeom prst="rect">
            <a:avLst/>
          </a:prstGeom>
          <a:ln>
            <a:noFill/>
          </a:ln>
        </p:spPr>
      </p:pic>
      <p:sp>
        <p:nvSpPr>
          <p:cNvPr id="178" name="CustomShape 8"/>
          <p:cNvSpPr/>
          <p:nvPr/>
        </p:nvSpPr>
        <p:spPr>
          <a:xfrm>
            <a:off x="2736000" y="1368000"/>
            <a:ext cx="7236000" cy="46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9"/>
          <p:cNvSpPr/>
          <p:nvPr/>
        </p:nvSpPr>
        <p:spPr>
          <a:xfrm>
            <a:off x="3137400" y="2838960"/>
            <a:ext cx="3078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180" name="CustomShape 10"/>
          <p:cNvSpPr/>
          <p:nvPr/>
        </p:nvSpPr>
        <p:spPr>
          <a:xfrm>
            <a:off x="3100320" y="2838960"/>
            <a:ext cx="3078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181" name="CustomShape 11"/>
          <p:cNvSpPr/>
          <p:nvPr/>
        </p:nvSpPr>
        <p:spPr>
          <a:xfrm>
            <a:off x="3119040" y="2894760"/>
            <a:ext cx="3078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pic>
        <p:nvPicPr>
          <p:cNvPr id="182" name="" descr=""/>
          <p:cNvPicPr/>
          <p:nvPr/>
        </p:nvPicPr>
        <p:blipFill>
          <a:blip r:embed="rId2"/>
          <a:stretch/>
        </p:blipFill>
        <p:spPr>
          <a:xfrm>
            <a:off x="1950120" y="1836720"/>
            <a:ext cx="2676240" cy="2857320"/>
          </a:xfrm>
          <a:prstGeom prst="rect">
            <a:avLst/>
          </a:prstGeom>
          <a:ln>
            <a:noFill/>
          </a:ln>
        </p:spPr>
      </p:pic>
      <p:pic>
        <p:nvPicPr>
          <p:cNvPr id="183" name="" descr=""/>
          <p:cNvPicPr/>
          <p:nvPr/>
        </p:nvPicPr>
        <p:blipFill>
          <a:blip r:embed="rId3"/>
          <a:stretch/>
        </p:blipFill>
        <p:spPr>
          <a:xfrm>
            <a:off x="6043680" y="2119680"/>
            <a:ext cx="2857320" cy="2133360"/>
          </a:xfrm>
          <a:prstGeom prst="rect">
            <a:avLst/>
          </a:prstGeom>
          <a:ln>
            <a:noFill/>
          </a:ln>
        </p:spPr>
      </p:pic>
    </p:spTree>
  </p:cSld>
  <p:transition spd="med">
    <p:push dir="r"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0" y="6019920"/>
            <a:ext cx="2497320" cy="83592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1600" strike="noStrike">
                <a:solidFill>
                  <a:srgbClr val="ffffff"/>
                </a:solidFill>
                <a:latin typeface="Calibri"/>
                <a:ea typeface="DejaVu Sans"/>
              </a:rPr>
              <a:t>Arquitetura e Organização de Computadores</a:t>
            </a:r>
            <a:endParaRPr/>
          </a:p>
        </p:txBody>
      </p:sp>
      <p:sp>
        <p:nvSpPr>
          <p:cNvPr id="185" name="CustomShape 2"/>
          <p:cNvSpPr/>
          <p:nvPr/>
        </p:nvSpPr>
        <p:spPr>
          <a:xfrm>
            <a:off x="8420040" y="5945040"/>
            <a:ext cx="1621440" cy="91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5200" strike="noStrike">
                <a:solidFill>
                  <a:srgbClr val="afabab"/>
                </a:solidFill>
                <a:latin typeface="GeosansLight"/>
                <a:ea typeface="DejaVu Sans"/>
              </a:rPr>
              <a:t>2015</a:t>
            </a:r>
            <a:endParaRPr/>
          </a:p>
        </p:txBody>
      </p:sp>
      <p:sp>
        <p:nvSpPr>
          <p:cNvPr id="186" name="CustomShape 3"/>
          <p:cNvSpPr/>
          <p:nvPr/>
        </p:nvSpPr>
        <p:spPr>
          <a:xfrm>
            <a:off x="2499480" y="6305760"/>
            <a:ext cx="5920560" cy="30132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pt-BR" sz="1200" strike="noStrike">
                <a:solidFill>
                  <a:srgbClr val="ffffff"/>
                </a:solidFill>
                <a:latin typeface="Calibri"/>
                <a:ea typeface="DejaVu Sans"/>
              </a:rPr>
              <a:t>Bacharelado em Sistema de Informação – 2º Período</a:t>
            </a:r>
            <a:endParaRPr/>
          </a:p>
        </p:txBody>
      </p:sp>
      <p:sp>
        <p:nvSpPr>
          <p:cNvPr id="187" name="CustomShape 4"/>
          <p:cNvSpPr/>
          <p:nvPr/>
        </p:nvSpPr>
        <p:spPr>
          <a:xfrm flipH="1">
            <a:off x="9965880" y="67320"/>
            <a:ext cx="129600" cy="108540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5"/>
          <p:cNvSpPr/>
          <p:nvPr/>
        </p:nvSpPr>
        <p:spPr>
          <a:xfrm>
            <a:off x="4464000" y="983880"/>
            <a:ext cx="5526000" cy="17244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6"/>
          <p:cNvSpPr/>
          <p:nvPr/>
        </p:nvSpPr>
        <p:spPr>
          <a:xfrm>
            <a:off x="5242680" y="261720"/>
            <a:ext cx="457128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/>
            <a:r>
              <a:rPr lang="pt-BR" sz="3200" strike="noStrike">
                <a:solidFill>
                  <a:srgbClr val="000000"/>
                </a:solidFill>
                <a:latin typeface="CaesarSSK"/>
                <a:ea typeface="DejaVu Sans"/>
              </a:rPr>
              <a:t>RISC - Exemplos</a:t>
            </a:r>
            <a:endParaRPr/>
          </a:p>
        </p:txBody>
      </p:sp>
      <p:sp>
        <p:nvSpPr>
          <p:cNvPr id="190" name="CustomShape 7"/>
          <p:cNvSpPr/>
          <p:nvPr/>
        </p:nvSpPr>
        <p:spPr>
          <a:xfrm>
            <a:off x="859680" y="1569600"/>
            <a:ext cx="9893520" cy="40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</p:txBody>
      </p:sp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36000" y="36000"/>
            <a:ext cx="4678560" cy="1575360"/>
          </a:xfrm>
          <a:prstGeom prst="rect">
            <a:avLst/>
          </a:prstGeom>
          <a:ln>
            <a:noFill/>
          </a:ln>
        </p:spPr>
      </p:pic>
      <p:sp>
        <p:nvSpPr>
          <p:cNvPr id="192" name="CustomShape 8"/>
          <p:cNvSpPr/>
          <p:nvPr/>
        </p:nvSpPr>
        <p:spPr>
          <a:xfrm>
            <a:off x="2736000" y="1368000"/>
            <a:ext cx="7236000" cy="46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9"/>
          <p:cNvSpPr/>
          <p:nvPr/>
        </p:nvSpPr>
        <p:spPr>
          <a:xfrm>
            <a:off x="3137400" y="2838960"/>
            <a:ext cx="3078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194" name="CustomShape 10"/>
          <p:cNvSpPr/>
          <p:nvPr/>
        </p:nvSpPr>
        <p:spPr>
          <a:xfrm>
            <a:off x="3100320" y="2838960"/>
            <a:ext cx="3078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195" name="CustomShape 11"/>
          <p:cNvSpPr/>
          <p:nvPr/>
        </p:nvSpPr>
        <p:spPr>
          <a:xfrm>
            <a:off x="3119040" y="2894760"/>
            <a:ext cx="3078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pic>
        <p:nvPicPr>
          <p:cNvPr id="196" name="" descr=""/>
          <p:cNvPicPr/>
          <p:nvPr/>
        </p:nvPicPr>
        <p:blipFill>
          <a:blip r:embed="rId2"/>
          <a:stretch/>
        </p:blipFill>
        <p:spPr>
          <a:xfrm>
            <a:off x="215280" y="1224720"/>
            <a:ext cx="9756720" cy="5081040"/>
          </a:xfrm>
          <a:prstGeom prst="rect">
            <a:avLst/>
          </a:prstGeom>
          <a:ln>
            <a:noFill/>
          </a:ln>
        </p:spPr>
      </p:pic>
    </p:spTree>
  </p:cSld>
  <p:transition spd="med">
    <p:push dir="r"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0" y="6019920"/>
            <a:ext cx="2497320" cy="83592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1600" strike="noStrike">
                <a:solidFill>
                  <a:srgbClr val="ffffff"/>
                </a:solidFill>
                <a:latin typeface="Calibri"/>
                <a:ea typeface="DejaVu Sans"/>
              </a:rPr>
              <a:t>Arquitetura e Organização de Computadores</a:t>
            </a:r>
            <a:endParaRPr/>
          </a:p>
        </p:txBody>
      </p:sp>
      <p:sp>
        <p:nvSpPr>
          <p:cNvPr id="198" name="CustomShape 2"/>
          <p:cNvSpPr/>
          <p:nvPr/>
        </p:nvSpPr>
        <p:spPr>
          <a:xfrm>
            <a:off x="8420040" y="5945040"/>
            <a:ext cx="1621440" cy="91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5200" strike="noStrike">
                <a:solidFill>
                  <a:srgbClr val="afabab"/>
                </a:solidFill>
                <a:latin typeface="GeosansLight"/>
                <a:ea typeface="DejaVu Sans"/>
              </a:rPr>
              <a:t>2015</a:t>
            </a:r>
            <a:endParaRPr/>
          </a:p>
        </p:txBody>
      </p:sp>
      <p:sp>
        <p:nvSpPr>
          <p:cNvPr id="199" name="CustomShape 3"/>
          <p:cNvSpPr/>
          <p:nvPr/>
        </p:nvSpPr>
        <p:spPr>
          <a:xfrm>
            <a:off x="2499480" y="6305760"/>
            <a:ext cx="5920560" cy="30132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pt-BR" sz="1200" strike="noStrike">
                <a:solidFill>
                  <a:srgbClr val="ffffff"/>
                </a:solidFill>
                <a:latin typeface="Calibri"/>
                <a:ea typeface="DejaVu Sans"/>
              </a:rPr>
              <a:t>Bacharelado em Sistema de Informação – 2º Período</a:t>
            </a:r>
            <a:endParaRPr/>
          </a:p>
        </p:txBody>
      </p:sp>
      <p:sp>
        <p:nvSpPr>
          <p:cNvPr id="200" name="CustomShape 4"/>
          <p:cNvSpPr/>
          <p:nvPr/>
        </p:nvSpPr>
        <p:spPr>
          <a:xfrm flipH="1">
            <a:off x="9965880" y="67320"/>
            <a:ext cx="129600" cy="108540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5"/>
          <p:cNvSpPr/>
          <p:nvPr/>
        </p:nvSpPr>
        <p:spPr>
          <a:xfrm>
            <a:off x="4464000" y="983880"/>
            <a:ext cx="5526000" cy="17244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6"/>
          <p:cNvSpPr/>
          <p:nvPr/>
        </p:nvSpPr>
        <p:spPr>
          <a:xfrm>
            <a:off x="5242680" y="261720"/>
            <a:ext cx="457128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/>
            <a:r>
              <a:rPr lang="pt-BR" sz="3200" strike="noStrike">
                <a:solidFill>
                  <a:srgbClr val="000000"/>
                </a:solidFill>
                <a:latin typeface="CaesarSSK"/>
                <a:ea typeface="DejaVu Sans"/>
              </a:rPr>
              <a:t>Processadores CISC</a:t>
            </a:r>
            <a:endParaRPr/>
          </a:p>
        </p:txBody>
      </p:sp>
      <p:sp>
        <p:nvSpPr>
          <p:cNvPr id="203" name="CustomShape 7"/>
          <p:cNvSpPr/>
          <p:nvPr/>
        </p:nvSpPr>
        <p:spPr>
          <a:xfrm>
            <a:off x="859680" y="1569600"/>
            <a:ext cx="9893520" cy="40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</p:txBody>
      </p:sp>
      <p:pic>
        <p:nvPicPr>
          <p:cNvPr id="204" name="" descr=""/>
          <p:cNvPicPr/>
          <p:nvPr/>
        </p:nvPicPr>
        <p:blipFill>
          <a:blip r:embed="rId1"/>
          <a:stretch/>
        </p:blipFill>
        <p:spPr>
          <a:xfrm>
            <a:off x="36000" y="36000"/>
            <a:ext cx="4678560" cy="1575360"/>
          </a:xfrm>
          <a:prstGeom prst="rect">
            <a:avLst/>
          </a:prstGeom>
          <a:ln>
            <a:noFill/>
          </a:ln>
        </p:spPr>
      </p:pic>
      <p:sp>
        <p:nvSpPr>
          <p:cNvPr id="205" name="CustomShape 8"/>
          <p:cNvSpPr/>
          <p:nvPr/>
        </p:nvSpPr>
        <p:spPr>
          <a:xfrm>
            <a:off x="2736000" y="1368000"/>
            <a:ext cx="7236000" cy="46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9"/>
          <p:cNvSpPr/>
          <p:nvPr/>
        </p:nvSpPr>
        <p:spPr>
          <a:xfrm>
            <a:off x="3137400" y="2838960"/>
            <a:ext cx="3078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207" name="CustomShape 10"/>
          <p:cNvSpPr/>
          <p:nvPr/>
        </p:nvSpPr>
        <p:spPr>
          <a:xfrm>
            <a:off x="3100320" y="2838960"/>
            <a:ext cx="3078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208" name="CustomShape 11"/>
          <p:cNvSpPr/>
          <p:nvPr/>
        </p:nvSpPr>
        <p:spPr>
          <a:xfrm>
            <a:off x="3119040" y="2894760"/>
            <a:ext cx="3078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209" name="TextShape 12"/>
          <p:cNvSpPr txBox="1"/>
          <p:nvPr/>
        </p:nvSpPr>
        <p:spPr>
          <a:xfrm>
            <a:off x="339480" y="1509480"/>
            <a:ext cx="9477720" cy="4434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pt-BR" sz="2800">
                <a:latin typeface="Wingdings"/>
                <a:ea typeface="Wingdings"/>
              </a:rPr>
              <a:t>q</a:t>
            </a:r>
            <a:r>
              <a:rPr lang="pt-BR" sz="2800">
                <a:latin typeface="Wingdings"/>
                <a:ea typeface="Wingdings"/>
              </a:rPr>
              <a:t>	</a:t>
            </a:r>
            <a:r>
              <a:rPr lang="pt-BR" sz="2800">
                <a:latin typeface="Wingdings"/>
                <a:ea typeface="Wingdings"/>
              </a:rPr>
              <a:t>	</a:t>
            </a:r>
            <a:r>
              <a:rPr lang="pt-BR" sz="2800">
                <a:solidFill>
                  <a:srgbClr val="000000"/>
                </a:solidFill>
                <a:latin typeface="Arial"/>
                <a:ea typeface="Arial"/>
              </a:rPr>
              <a:t>Complex Instruction Set Computer</a:t>
            </a:r>
            <a:endParaRPr/>
          </a:p>
          <a:p>
            <a:pPr algn="just"/>
            <a:endParaRPr/>
          </a:p>
          <a:p>
            <a:pPr algn="just"/>
            <a:r>
              <a:rPr lang="pt-BR" sz="2800">
                <a:latin typeface="Wingdings"/>
                <a:ea typeface="Wingdings"/>
              </a:rPr>
              <a:t>q</a:t>
            </a:r>
            <a:r>
              <a:rPr lang="pt-BR" sz="2800">
                <a:latin typeface="Wingdings"/>
                <a:ea typeface="Wingdings"/>
              </a:rPr>
              <a:t>	</a:t>
            </a:r>
            <a:r>
              <a:rPr lang="pt-BR" sz="2800">
                <a:solidFill>
                  <a:srgbClr val="000000"/>
                </a:solidFill>
                <a:latin typeface="Arial"/>
                <a:ea typeface="Arial"/>
              </a:rPr>
              <a:t>Muitas instruções complexas (mais de 150)</a:t>
            </a:r>
            <a:endParaRPr/>
          </a:p>
          <a:p>
            <a:pPr algn="just"/>
            <a:endParaRPr/>
          </a:p>
          <a:p>
            <a:pPr algn="just"/>
            <a:r>
              <a:rPr lang="pt-BR" sz="2800">
                <a:latin typeface="Wingdings"/>
                <a:ea typeface="Wingdings"/>
              </a:rPr>
              <a:t>q</a:t>
            </a:r>
            <a:r>
              <a:rPr lang="pt-BR" sz="2800">
                <a:latin typeface="Wingdings"/>
                <a:ea typeface="Wingdings"/>
              </a:rPr>
              <a:t>	</a:t>
            </a:r>
            <a:r>
              <a:rPr lang="pt-BR" sz="2800">
                <a:solidFill>
                  <a:srgbClr val="000000"/>
                </a:solidFill>
                <a:latin typeface="Arial"/>
                <a:ea typeface="Arial"/>
              </a:rPr>
              <a:t>Tamanho variável do endereço das instruções</a:t>
            </a:r>
            <a:endParaRPr/>
          </a:p>
          <a:p>
            <a:pPr algn="just"/>
            <a:endParaRPr/>
          </a:p>
          <a:p>
            <a:pPr algn="just"/>
            <a:r>
              <a:rPr lang="pt-BR" sz="2800">
                <a:latin typeface="Wingdings"/>
                <a:ea typeface="Wingdings"/>
              </a:rPr>
              <a:t>q</a:t>
            </a:r>
            <a:r>
              <a:rPr lang="pt-BR" sz="2800">
                <a:latin typeface="Wingdings"/>
                <a:ea typeface="Wingdings"/>
              </a:rPr>
              <a:t>	</a:t>
            </a:r>
            <a:r>
              <a:rPr lang="pt-BR" sz="2800">
                <a:solidFill>
                  <a:srgbClr val="000000"/>
                </a:solidFill>
                <a:latin typeface="Arial"/>
                <a:ea typeface="Arial"/>
              </a:rPr>
              <a:t>Possui e utiliza poucos registradores</a:t>
            </a:r>
            <a:endParaRPr/>
          </a:p>
          <a:p>
            <a:pPr algn="just"/>
            <a:endParaRPr/>
          </a:p>
          <a:p>
            <a:pPr algn="just"/>
            <a:r>
              <a:rPr lang="pt-BR" sz="2800">
                <a:latin typeface="Wingdings"/>
                <a:ea typeface="Wingdings"/>
              </a:rPr>
              <a:t>q</a:t>
            </a:r>
            <a:r>
              <a:rPr lang="pt-BR" sz="2800">
                <a:latin typeface="Wingdings"/>
                <a:ea typeface="Wingdings"/>
              </a:rPr>
              <a:t>	</a:t>
            </a:r>
            <a:r>
              <a:rPr lang="pt-BR" sz="2800">
                <a:solidFill>
                  <a:srgbClr val="000000"/>
                </a:solidFill>
                <a:latin typeface="Arial"/>
                <a:ea typeface="Arial"/>
              </a:rPr>
              <a:t>Dificulta o uso de pipelining</a:t>
            </a:r>
            <a:endParaRPr/>
          </a:p>
          <a:p>
            <a:pPr algn="just"/>
            <a:endParaRPr/>
          </a:p>
          <a:p>
            <a:pPr algn="just"/>
            <a:r>
              <a:rPr lang="pt-BR" sz="2800">
                <a:latin typeface="Wingdings"/>
                <a:ea typeface="Wingdings"/>
              </a:rPr>
              <a:t>q</a:t>
            </a:r>
            <a:r>
              <a:rPr lang="pt-BR" sz="2800">
                <a:latin typeface="Wingdings"/>
                <a:ea typeface="Wingdings"/>
              </a:rPr>
              <a:t>	</a:t>
            </a:r>
            <a:r>
              <a:rPr lang="pt-BR" sz="2800">
                <a:solidFill>
                  <a:srgbClr val="000000"/>
                </a:solidFill>
                <a:latin typeface="Arial"/>
                <a:ea typeface="Arial"/>
              </a:rPr>
              <a:t>Diminui a carga de trabalho do programador</a:t>
            </a:r>
            <a:endParaRPr/>
          </a:p>
        </p:txBody>
      </p:sp>
    </p:spTree>
  </p:cSld>
  <p:transition spd="med">
    <p:push dir="r"/>
  </p:transition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0" y="6019920"/>
            <a:ext cx="2497320" cy="83592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1600" strike="noStrike">
                <a:solidFill>
                  <a:srgbClr val="ffffff"/>
                </a:solidFill>
                <a:latin typeface="Calibri"/>
                <a:ea typeface="DejaVu Sans"/>
              </a:rPr>
              <a:t>Arquitetura e Organização de Computadores</a:t>
            </a:r>
            <a:endParaRPr/>
          </a:p>
        </p:txBody>
      </p:sp>
      <p:sp>
        <p:nvSpPr>
          <p:cNvPr id="211" name="CustomShape 2"/>
          <p:cNvSpPr/>
          <p:nvPr/>
        </p:nvSpPr>
        <p:spPr>
          <a:xfrm>
            <a:off x="8420040" y="5945040"/>
            <a:ext cx="1621440" cy="91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5200" strike="noStrike">
                <a:solidFill>
                  <a:srgbClr val="afabab"/>
                </a:solidFill>
                <a:latin typeface="GeosansLight"/>
                <a:ea typeface="DejaVu Sans"/>
              </a:rPr>
              <a:t>2015</a:t>
            </a:r>
            <a:endParaRPr/>
          </a:p>
        </p:txBody>
      </p:sp>
      <p:sp>
        <p:nvSpPr>
          <p:cNvPr id="212" name="CustomShape 3"/>
          <p:cNvSpPr/>
          <p:nvPr/>
        </p:nvSpPr>
        <p:spPr>
          <a:xfrm>
            <a:off x="2499480" y="6305760"/>
            <a:ext cx="5920560" cy="30132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pt-BR" sz="1200" strike="noStrike">
                <a:solidFill>
                  <a:srgbClr val="ffffff"/>
                </a:solidFill>
                <a:latin typeface="Calibri"/>
                <a:ea typeface="DejaVu Sans"/>
              </a:rPr>
              <a:t>Bacharelado em Sistema de Informação – 2º Período</a:t>
            </a:r>
            <a:endParaRPr/>
          </a:p>
        </p:txBody>
      </p:sp>
      <p:sp>
        <p:nvSpPr>
          <p:cNvPr id="213" name="CustomShape 4"/>
          <p:cNvSpPr/>
          <p:nvPr/>
        </p:nvSpPr>
        <p:spPr>
          <a:xfrm flipH="1">
            <a:off x="9965880" y="67320"/>
            <a:ext cx="129600" cy="108540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5"/>
          <p:cNvSpPr/>
          <p:nvPr/>
        </p:nvSpPr>
        <p:spPr>
          <a:xfrm>
            <a:off x="4464000" y="983880"/>
            <a:ext cx="5526000" cy="17244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6"/>
          <p:cNvSpPr/>
          <p:nvPr/>
        </p:nvSpPr>
        <p:spPr>
          <a:xfrm>
            <a:off x="859680" y="1569600"/>
            <a:ext cx="9893520" cy="40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</p:txBody>
      </p:sp>
      <p:pic>
        <p:nvPicPr>
          <p:cNvPr id="216" name="" descr=""/>
          <p:cNvPicPr/>
          <p:nvPr/>
        </p:nvPicPr>
        <p:blipFill>
          <a:blip r:embed="rId1"/>
          <a:stretch/>
        </p:blipFill>
        <p:spPr>
          <a:xfrm>
            <a:off x="36000" y="36000"/>
            <a:ext cx="4678560" cy="1575360"/>
          </a:xfrm>
          <a:prstGeom prst="rect">
            <a:avLst/>
          </a:prstGeom>
          <a:ln>
            <a:noFill/>
          </a:ln>
        </p:spPr>
      </p:pic>
      <p:sp>
        <p:nvSpPr>
          <p:cNvPr id="217" name="CustomShape 7"/>
          <p:cNvSpPr/>
          <p:nvPr/>
        </p:nvSpPr>
        <p:spPr>
          <a:xfrm>
            <a:off x="2736000" y="1368000"/>
            <a:ext cx="7236000" cy="46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8"/>
          <p:cNvSpPr/>
          <p:nvPr/>
        </p:nvSpPr>
        <p:spPr>
          <a:xfrm>
            <a:off x="3137400" y="2838960"/>
            <a:ext cx="3078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219" name="CustomShape 9"/>
          <p:cNvSpPr/>
          <p:nvPr/>
        </p:nvSpPr>
        <p:spPr>
          <a:xfrm>
            <a:off x="3100320" y="2838960"/>
            <a:ext cx="3078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220" name="CustomShape 10"/>
          <p:cNvSpPr/>
          <p:nvPr/>
        </p:nvSpPr>
        <p:spPr>
          <a:xfrm>
            <a:off x="3119040" y="2894760"/>
            <a:ext cx="3078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221" name="TextShape 11"/>
          <p:cNvSpPr txBox="1"/>
          <p:nvPr/>
        </p:nvSpPr>
        <p:spPr>
          <a:xfrm>
            <a:off x="361800" y="1611360"/>
            <a:ext cx="9477720" cy="411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Times New Roman"/>
                <a:ea typeface="Arial"/>
              </a:rPr>
              <a:t>É uma linha de arquitetura de processadores capaz de executar centenas de instruções complexas diferentes, sendo assim, extremamente versátil.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Times New Roman"/>
              </a:rPr>
              <a:t> </a:t>
            </a:r>
            <a:r>
              <a:rPr lang="pt-BR" sz="3200">
                <a:latin typeface="Times New Roman"/>
              </a:rPr>
              <a:t>suporta mais instruções no entanto, com isso, mais lenta fica a execução delas.</a:t>
            </a:r>
            <a:endParaRPr/>
          </a:p>
        </p:txBody>
      </p:sp>
      <p:sp>
        <p:nvSpPr>
          <p:cNvPr id="222" name="CustomShape 12"/>
          <p:cNvSpPr/>
          <p:nvPr/>
        </p:nvSpPr>
        <p:spPr>
          <a:xfrm>
            <a:off x="5242680" y="261720"/>
            <a:ext cx="457128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/>
            <a:r>
              <a:rPr lang="pt-BR" sz="3200" strike="noStrike">
                <a:solidFill>
                  <a:srgbClr val="000000"/>
                </a:solidFill>
                <a:latin typeface="CaesarSSK"/>
                <a:ea typeface="DejaVu Sans"/>
              </a:rPr>
              <a:t>Processadores CISC</a:t>
            </a:r>
            <a:endParaRPr/>
          </a:p>
        </p:txBody>
      </p:sp>
    </p:spTree>
  </p:cSld>
  <p:transition spd="med">
    <p:push dir="r"/>
  </p:transition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0" y="6019920"/>
            <a:ext cx="2497320" cy="83592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1600" strike="noStrike">
                <a:solidFill>
                  <a:srgbClr val="ffffff"/>
                </a:solidFill>
                <a:latin typeface="Calibri"/>
                <a:ea typeface="DejaVu Sans"/>
              </a:rPr>
              <a:t>Arquitetura e Organização de Computadores</a:t>
            </a:r>
            <a:endParaRPr/>
          </a:p>
        </p:txBody>
      </p:sp>
      <p:sp>
        <p:nvSpPr>
          <p:cNvPr id="224" name="CustomShape 2"/>
          <p:cNvSpPr/>
          <p:nvPr/>
        </p:nvSpPr>
        <p:spPr>
          <a:xfrm>
            <a:off x="8420040" y="5945040"/>
            <a:ext cx="1621440" cy="91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5200" strike="noStrike">
                <a:solidFill>
                  <a:srgbClr val="afabab"/>
                </a:solidFill>
                <a:latin typeface="GeosansLight"/>
                <a:ea typeface="DejaVu Sans"/>
              </a:rPr>
              <a:t>2015</a:t>
            </a:r>
            <a:endParaRPr/>
          </a:p>
        </p:txBody>
      </p:sp>
      <p:sp>
        <p:nvSpPr>
          <p:cNvPr id="225" name="CustomShape 3"/>
          <p:cNvSpPr/>
          <p:nvPr/>
        </p:nvSpPr>
        <p:spPr>
          <a:xfrm>
            <a:off x="2499480" y="6305760"/>
            <a:ext cx="5920560" cy="30132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pt-BR" sz="1200" strike="noStrike">
                <a:solidFill>
                  <a:srgbClr val="ffffff"/>
                </a:solidFill>
                <a:latin typeface="Calibri"/>
                <a:ea typeface="DejaVu Sans"/>
              </a:rPr>
              <a:t>Bacharelado em Sistema de Informação – 2º Período</a:t>
            </a:r>
            <a:endParaRPr/>
          </a:p>
        </p:txBody>
      </p:sp>
      <p:sp>
        <p:nvSpPr>
          <p:cNvPr id="226" name="CustomShape 4"/>
          <p:cNvSpPr/>
          <p:nvPr/>
        </p:nvSpPr>
        <p:spPr>
          <a:xfrm flipH="1">
            <a:off x="9965880" y="67320"/>
            <a:ext cx="129600" cy="108540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5"/>
          <p:cNvSpPr/>
          <p:nvPr/>
        </p:nvSpPr>
        <p:spPr>
          <a:xfrm>
            <a:off x="4464000" y="983880"/>
            <a:ext cx="5526000" cy="17244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6"/>
          <p:cNvSpPr/>
          <p:nvPr/>
        </p:nvSpPr>
        <p:spPr>
          <a:xfrm>
            <a:off x="859680" y="1569600"/>
            <a:ext cx="9893520" cy="40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</p:txBody>
      </p:sp>
      <p:pic>
        <p:nvPicPr>
          <p:cNvPr id="229" name="" descr=""/>
          <p:cNvPicPr/>
          <p:nvPr/>
        </p:nvPicPr>
        <p:blipFill>
          <a:blip r:embed="rId1"/>
          <a:stretch/>
        </p:blipFill>
        <p:spPr>
          <a:xfrm>
            <a:off x="36000" y="36000"/>
            <a:ext cx="4678560" cy="1575360"/>
          </a:xfrm>
          <a:prstGeom prst="rect">
            <a:avLst/>
          </a:prstGeom>
          <a:ln>
            <a:noFill/>
          </a:ln>
        </p:spPr>
      </p:pic>
      <p:sp>
        <p:nvSpPr>
          <p:cNvPr id="230" name="CustomShape 7"/>
          <p:cNvSpPr/>
          <p:nvPr/>
        </p:nvSpPr>
        <p:spPr>
          <a:xfrm>
            <a:off x="2736000" y="1368000"/>
            <a:ext cx="7236000" cy="46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8"/>
          <p:cNvSpPr/>
          <p:nvPr/>
        </p:nvSpPr>
        <p:spPr>
          <a:xfrm>
            <a:off x="3137400" y="2838960"/>
            <a:ext cx="3078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232" name="CustomShape 9"/>
          <p:cNvSpPr/>
          <p:nvPr/>
        </p:nvSpPr>
        <p:spPr>
          <a:xfrm>
            <a:off x="3100320" y="2838960"/>
            <a:ext cx="3078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233" name="CustomShape 10"/>
          <p:cNvSpPr/>
          <p:nvPr/>
        </p:nvSpPr>
        <p:spPr>
          <a:xfrm>
            <a:off x="3119040" y="2894760"/>
            <a:ext cx="3078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234" name="CustomShape 11"/>
          <p:cNvSpPr/>
          <p:nvPr/>
        </p:nvSpPr>
        <p:spPr>
          <a:xfrm>
            <a:off x="5242680" y="261720"/>
            <a:ext cx="457128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/>
            <a:r>
              <a:rPr lang="pt-BR" sz="3200" strike="noStrike">
                <a:solidFill>
                  <a:srgbClr val="000000"/>
                </a:solidFill>
                <a:latin typeface="CaesarSSK"/>
                <a:ea typeface="DejaVu Sans"/>
              </a:rPr>
              <a:t>Vantagens CISC</a:t>
            </a:r>
            <a:endParaRPr/>
          </a:p>
        </p:txBody>
      </p:sp>
      <p:sp>
        <p:nvSpPr>
          <p:cNvPr id="235" name="TextShape 12"/>
          <p:cNvSpPr txBox="1"/>
          <p:nvPr/>
        </p:nvSpPr>
        <p:spPr>
          <a:xfrm>
            <a:off x="504360" y="1611360"/>
            <a:ext cx="9071640" cy="4281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 </a:t>
            </a:r>
            <a:r>
              <a:rPr lang="pt-BR" sz="3200">
                <a:latin typeface="Arial"/>
              </a:rPr>
              <a:t>já temos muitas das instruções guardadas no próprio processador, o que facilita o trabalho dos programadores, que já dispõe de praticamente todas as instruções que serão usadas em seus programas.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 </a:t>
            </a:r>
            <a:r>
              <a:rPr lang="pt-BR" sz="3200">
                <a:latin typeface="Arial"/>
              </a:rPr>
              <a:t>Os processadores CISC têm a vantagem de reduzir o tamanho do código executável por já possuírem muito do código comum em vários programas, em forma de uma única instrução.</a:t>
            </a:r>
            <a:endParaRPr/>
          </a:p>
        </p:txBody>
      </p:sp>
    </p:spTree>
  </p:cSld>
  <p:transition spd="med">
    <p:push dir="r"/>
  </p:transition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0" y="6019920"/>
            <a:ext cx="2497320" cy="83592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1600" strike="noStrike">
                <a:solidFill>
                  <a:srgbClr val="ffffff"/>
                </a:solidFill>
                <a:latin typeface="Calibri"/>
                <a:ea typeface="DejaVu Sans"/>
              </a:rPr>
              <a:t>Arquitetura e Organização de Computadores</a:t>
            </a:r>
            <a:endParaRPr/>
          </a:p>
        </p:txBody>
      </p:sp>
      <p:sp>
        <p:nvSpPr>
          <p:cNvPr id="237" name="CustomShape 2"/>
          <p:cNvSpPr/>
          <p:nvPr/>
        </p:nvSpPr>
        <p:spPr>
          <a:xfrm>
            <a:off x="8420040" y="5945040"/>
            <a:ext cx="1621440" cy="91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5200" strike="noStrike">
                <a:solidFill>
                  <a:srgbClr val="afabab"/>
                </a:solidFill>
                <a:latin typeface="GeosansLight"/>
                <a:ea typeface="DejaVu Sans"/>
              </a:rPr>
              <a:t>2015</a:t>
            </a:r>
            <a:endParaRPr/>
          </a:p>
        </p:txBody>
      </p:sp>
      <p:sp>
        <p:nvSpPr>
          <p:cNvPr id="238" name="CustomShape 3"/>
          <p:cNvSpPr/>
          <p:nvPr/>
        </p:nvSpPr>
        <p:spPr>
          <a:xfrm>
            <a:off x="2499480" y="6305760"/>
            <a:ext cx="5920560" cy="30132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pt-BR" sz="1200" strike="noStrike">
                <a:solidFill>
                  <a:srgbClr val="ffffff"/>
                </a:solidFill>
                <a:latin typeface="Calibri"/>
                <a:ea typeface="DejaVu Sans"/>
              </a:rPr>
              <a:t>Bacharelado em Sistema de Informação – 2º Período</a:t>
            </a:r>
            <a:endParaRPr/>
          </a:p>
        </p:txBody>
      </p:sp>
      <p:sp>
        <p:nvSpPr>
          <p:cNvPr id="239" name="CustomShape 4"/>
          <p:cNvSpPr/>
          <p:nvPr/>
        </p:nvSpPr>
        <p:spPr>
          <a:xfrm flipH="1">
            <a:off x="9965880" y="67320"/>
            <a:ext cx="129600" cy="108540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5"/>
          <p:cNvSpPr/>
          <p:nvPr/>
        </p:nvSpPr>
        <p:spPr>
          <a:xfrm>
            <a:off x="4464000" y="983880"/>
            <a:ext cx="5526000" cy="17244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6"/>
          <p:cNvSpPr/>
          <p:nvPr/>
        </p:nvSpPr>
        <p:spPr>
          <a:xfrm>
            <a:off x="859680" y="1569600"/>
            <a:ext cx="9893520" cy="40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</p:txBody>
      </p:sp>
      <p:pic>
        <p:nvPicPr>
          <p:cNvPr id="242" name="" descr=""/>
          <p:cNvPicPr/>
          <p:nvPr/>
        </p:nvPicPr>
        <p:blipFill>
          <a:blip r:embed="rId1"/>
          <a:stretch/>
        </p:blipFill>
        <p:spPr>
          <a:xfrm>
            <a:off x="36000" y="36000"/>
            <a:ext cx="4678560" cy="1575360"/>
          </a:xfrm>
          <a:prstGeom prst="rect">
            <a:avLst/>
          </a:prstGeom>
          <a:ln>
            <a:noFill/>
          </a:ln>
        </p:spPr>
      </p:pic>
      <p:sp>
        <p:nvSpPr>
          <p:cNvPr id="243" name="CustomShape 7"/>
          <p:cNvSpPr/>
          <p:nvPr/>
        </p:nvSpPr>
        <p:spPr>
          <a:xfrm>
            <a:off x="2736000" y="1368000"/>
            <a:ext cx="7236000" cy="46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8"/>
          <p:cNvSpPr/>
          <p:nvPr/>
        </p:nvSpPr>
        <p:spPr>
          <a:xfrm>
            <a:off x="3137400" y="2838960"/>
            <a:ext cx="3078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245" name="CustomShape 9"/>
          <p:cNvSpPr/>
          <p:nvPr/>
        </p:nvSpPr>
        <p:spPr>
          <a:xfrm>
            <a:off x="3100320" y="2838960"/>
            <a:ext cx="3078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246" name="CustomShape 10"/>
          <p:cNvSpPr/>
          <p:nvPr/>
        </p:nvSpPr>
        <p:spPr>
          <a:xfrm>
            <a:off x="3119040" y="2894760"/>
            <a:ext cx="3078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247" name="CustomShape 11"/>
          <p:cNvSpPr/>
          <p:nvPr/>
        </p:nvSpPr>
        <p:spPr>
          <a:xfrm>
            <a:off x="5242680" y="261720"/>
            <a:ext cx="457128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/>
            <a:r>
              <a:rPr lang="pt-BR" sz="3200" strike="noStrike">
                <a:solidFill>
                  <a:srgbClr val="000000"/>
                </a:solidFill>
                <a:latin typeface="CaesarSSK"/>
                <a:ea typeface="DejaVu Sans"/>
              </a:rPr>
              <a:t>Processadores CISC</a:t>
            </a:r>
            <a:endParaRPr/>
          </a:p>
        </p:txBody>
      </p:sp>
      <p:sp>
        <p:nvSpPr>
          <p:cNvPr id="248" name="TextShape 12"/>
          <p:cNvSpPr txBox="1"/>
          <p:nvPr/>
        </p:nvSpPr>
        <p:spPr>
          <a:xfrm>
            <a:off x="504360" y="1611360"/>
            <a:ext cx="9071640" cy="4261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Exemplos de processadores CISC são os 386 e os 486 da Intel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pic>
        <p:nvPicPr>
          <p:cNvPr id="249" name="" descr=""/>
          <p:cNvPicPr/>
          <p:nvPr/>
        </p:nvPicPr>
        <p:blipFill>
          <a:blip r:embed="rId2"/>
          <a:stretch/>
        </p:blipFill>
        <p:spPr>
          <a:xfrm>
            <a:off x="859680" y="2634120"/>
            <a:ext cx="8325000" cy="3238560"/>
          </a:xfrm>
          <a:prstGeom prst="rect">
            <a:avLst/>
          </a:prstGeom>
          <a:ln>
            <a:noFill/>
          </a:ln>
        </p:spPr>
      </p:pic>
    </p:spTree>
  </p:cSld>
  <p:transition spd="med">
    <p:push dir="r"/>
  </p:transition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0" y="6019920"/>
            <a:ext cx="2497320" cy="83592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1600" strike="noStrike">
                <a:solidFill>
                  <a:srgbClr val="ffffff"/>
                </a:solidFill>
                <a:latin typeface="Calibri"/>
                <a:ea typeface="DejaVu Sans"/>
              </a:rPr>
              <a:t>Arquitetura e Organização de Computadores</a:t>
            </a:r>
            <a:endParaRPr/>
          </a:p>
        </p:txBody>
      </p:sp>
      <p:sp>
        <p:nvSpPr>
          <p:cNvPr id="251" name="CustomShape 2"/>
          <p:cNvSpPr/>
          <p:nvPr/>
        </p:nvSpPr>
        <p:spPr>
          <a:xfrm>
            <a:off x="8420040" y="5945040"/>
            <a:ext cx="1621440" cy="91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5200" strike="noStrike">
                <a:solidFill>
                  <a:srgbClr val="afabab"/>
                </a:solidFill>
                <a:latin typeface="GeosansLight"/>
                <a:ea typeface="DejaVu Sans"/>
              </a:rPr>
              <a:t>2015</a:t>
            </a:r>
            <a:endParaRPr/>
          </a:p>
        </p:txBody>
      </p:sp>
      <p:sp>
        <p:nvSpPr>
          <p:cNvPr id="252" name="CustomShape 3"/>
          <p:cNvSpPr/>
          <p:nvPr/>
        </p:nvSpPr>
        <p:spPr>
          <a:xfrm>
            <a:off x="2499480" y="6305760"/>
            <a:ext cx="5920560" cy="30132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pt-BR" sz="1200" strike="noStrike">
                <a:solidFill>
                  <a:srgbClr val="ffffff"/>
                </a:solidFill>
                <a:latin typeface="Calibri"/>
                <a:ea typeface="DejaVu Sans"/>
              </a:rPr>
              <a:t>Bacharelado em Sistema de Informação – 2º Período</a:t>
            </a:r>
            <a:endParaRPr/>
          </a:p>
        </p:txBody>
      </p:sp>
      <p:sp>
        <p:nvSpPr>
          <p:cNvPr id="253" name="CustomShape 4"/>
          <p:cNvSpPr/>
          <p:nvPr/>
        </p:nvSpPr>
        <p:spPr>
          <a:xfrm flipH="1">
            <a:off x="9965880" y="67320"/>
            <a:ext cx="129600" cy="108540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5"/>
          <p:cNvSpPr/>
          <p:nvPr/>
        </p:nvSpPr>
        <p:spPr>
          <a:xfrm>
            <a:off x="4464000" y="983880"/>
            <a:ext cx="5526000" cy="17244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6"/>
          <p:cNvSpPr/>
          <p:nvPr/>
        </p:nvSpPr>
        <p:spPr>
          <a:xfrm>
            <a:off x="859680" y="1569600"/>
            <a:ext cx="9893520" cy="40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</p:txBody>
      </p:sp>
      <p:pic>
        <p:nvPicPr>
          <p:cNvPr id="256" name="" descr=""/>
          <p:cNvPicPr/>
          <p:nvPr/>
        </p:nvPicPr>
        <p:blipFill>
          <a:blip r:embed="rId1"/>
          <a:stretch/>
        </p:blipFill>
        <p:spPr>
          <a:xfrm>
            <a:off x="36000" y="36000"/>
            <a:ext cx="4678560" cy="1575360"/>
          </a:xfrm>
          <a:prstGeom prst="rect">
            <a:avLst/>
          </a:prstGeom>
          <a:ln>
            <a:noFill/>
          </a:ln>
        </p:spPr>
      </p:pic>
      <p:sp>
        <p:nvSpPr>
          <p:cNvPr id="257" name="CustomShape 7"/>
          <p:cNvSpPr/>
          <p:nvPr/>
        </p:nvSpPr>
        <p:spPr>
          <a:xfrm>
            <a:off x="2736000" y="1368000"/>
            <a:ext cx="7236000" cy="46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8"/>
          <p:cNvSpPr/>
          <p:nvPr/>
        </p:nvSpPr>
        <p:spPr>
          <a:xfrm>
            <a:off x="3137400" y="2838960"/>
            <a:ext cx="3078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259" name="CustomShape 9"/>
          <p:cNvSpPr/>
          <p:nvPr/>
        </p:nvSpPr>
        <p:spPr>
          <a:xfrm>
            <a:off x="3100320" y="2838960"/>
            <a:ext cx="3078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260" name="CustomShape 10"/>
          <p:cNvSpPr/>
          <p:nvPr/>
        </p:nvSpPr>
        <p:spPr>
          <a:xfrm>
            <a:off x="3119040" y="2894760"/>
            <a:ext cx="3078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261" name="CustomShape 11"/>
          <p:cNvSpPr/>
          <p:nvPr/>
        </p:nvSpPr>
        <p:spPr>
          <a:xfrm>
            <a:off x="5242680" y="261720"/>
            <a:ext cx="457128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/>
            <a:r>
              <a:rPr lang="pt-BR" sz="3200" strike="noStrike">
                <a:solidFill>
                  <a:srgbClr val="000000"/>
                </a:solidFill>
                <a:latin typeface="CaesarSSK"/>
                <a:ea typeface="DejaVu Sans"/>
              </a:rPr>
              <a:t>CISC x RISC</a:t>
            </a:r>
            <a:endParaRPr/>
          </a:p>
        </p:txBody>
      </p:sp>
      <p:pic>
        <p:nvPicPr>
          <p:cNvPr id="262" name="" descr=""/>
          <p:cNvPicPr/>
          <p:nvPr/>
        </p:nvPicPr>
        <p:blipFill>
          <a:blip r:embed="rId2"/>
          <a:stretch/>
        </p:blipFill>
        <p:spPr>
          <a:xfrm>
            <a:off x="385560" y="1451520"/>
            <a:ext cx="9502200" cy="4579200"/>
          </a:xfrm>
          <a:prstGeom prst="rect">
            <a:avLst/>
          </a:prstGeom>
          <a:ln>
            <a:noFill/>
          </a:ln>
        </p:spPr>
      </p:pic>
    </p:spTree>
  </p:cSld>
  <p:transition spd="med">
    <p:push dir="r"/>
  </p:transition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0" y="6019920"/>
            <a:ext cx="2497320" cy="83592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1600" strike="noStrike">
                <a:solidFill>
                  <a:srgbClr val="ffffff"/>
                </a:solidFill>
                <a:latin typeface="Calibri"/>
                <a:ea typeface="DejaVu Sans"/>
              </a:rPr>
              <a:t>Arquitetura e Organização de Computadores</a:t>
            </a:r>
            <a:endParaRPr/>
          </a:p>
        </p:txBody>
      </p:sp>
      <p:sp>
        <p:nvSpPr>
          <p:cNvPr id="264" name="CustomShape 2"/>
          <p:cNvSpPr/>
          <p:nvPr/>
        </p:nvSpPr>
        <p:spPr>
          <a:xfrm>
            <a:off x="8420040" y="5945040"/>
            <a:ext cx="1621440" cy="91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5200" strike="noStrike">
                <a:solidFill>
                  <a:srgbClr val="afabab"/>
                </a:solidFill>
                <a:latin typeface="GeosansLight"/>
                <a:ea typeface="DejaVu Sans"/>
              </a:rPr>
              <a:t>2015</a:t>
            </a:r>
            <a:endParaRPr/>
          </a:p>
        </p:txBody>
      </p:sp>
      <p:sp>
        <p:nvSpPr>
          <p:cNvPr id="265" name="CustomShape 3"/>
          <p:cNvSpPr/>
          <p:nvPr/>
        </p:nvSpPr>
        <p:spPr>
          <a:xfrm>
            <a:off x="2499480" y="6305760"/>
            <a:ext cx="5920560" cy="30132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pt-BR" sz="1200" strike="noStrike">
                <a:solidFill>
                  <a:srgbClr val="ffffff"/>
                </a:solidFill>
                <a:latin typeface="Calibri"/>
                <a:ea typeface="DejaVu Sans"/>
              </a:rPr>
              <a:t>Bacharelado em Sistema de Informação – 2º Período</a:t>
            </a:r>
            <a:endParaRPr/>
          </a:p>
        </p:txBody>
      </p:sp>
      <p:sp>
        <p:nvSpPr>
          <p:cNvPr id="266" name="CustomShape 4"/>
          <p:cNvSpPr/>
          <p:nvPr/>
        </p:nvSpPr>
        <p:spPr>
          <a:xfrm flipH="1">
            <a:off x="9965880" y="67320"/>
            <a:ext cx="129600" cy="108540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5"/>
          <p:cNvSpPr/>
          <p:nvPr/>
        </p:nvSpPr>
        <p:spPr>
          <a:xfrm>
            <a:off x="4464000" y="983880"/>
            <a:ext cx="5526000" cy="17244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6"/>
          <p:cNvSpPr/>
          <p:nvPr/>
        </p:nvSpPr>
        <p:spPr>
          <a:xfrm>
            <a:off x="859680" y="1569600"/>
            <a:ext cx="9893520" cy="40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</p:txBody>
      </p:sp>
      <p:pic>
        <p:nvPicPr>
          <p:cNvPr id="269" name="" descr=""/>
          <p:cNvPicPr/>
          <p:nvPr/>
        </p:nvPicPr>
        <p:blipFill>
          <a:blip r:embed="rId1"/>
          <a:stretch/>
        </p:blipFill>
        <p:spPr>
          <a:xfrm>
            <a:off x="36000" y="36000"/>
            <a:ext cx="4678560" cy="1575360"/>
          </a:xfrm>
          <a:prstGeom prst="rect">
            <a:avLst/>
          </a:prstGeom>
          <a:ln>
            <a:noFill/>
          </a:ln>
        </p:spPr>
      </p:pic>
      <p:sp>
        <p:nvSpPr>
          <p:cNvPr id="270" name="CustomShape 7"/>
          <p:cNvSpPr/>
          <p:nvPr/>
        </p:nvSpPr>
        <p:spPr>
          <a:xfrm>
            <a:off x="2736000" y="1368000"/>
            <a:ext cx="7236000" cy="46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8"/>
          <p:cNvSpPr/>
          <p:nvPr/>
        </p:nvSpPr>
        <p:spPr>
          <a:xfrm>
            <a:off x="3137400" y="2838960"/>
            <a:ext cx="3078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272" name="CustomShape 9"/>
          <p:cNvSpPr/>
          <p:nvPr/>
        </p:nvSpPr>
        <p:spPr>
          <a:xfrm>
            <a:off x="3100320" y="2838960"/>
            <a:ext cx="3078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273" name="CustomShape 10"/>
          <p:cNvSpPr/>
          <p:nvPr/>
        </p:nvSpPr>
        <p:spPr>
          <a:xfrm>
            <a:off x="3119040" y="2894760"/>
            <a:ext cx="3078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274" name="CustomShape 11"/>
          <p:cNvSpPr/>
          <p:nvPr/>
        </p:nvSpPr>
        <p:spPr>
          <a:xfrm>
            <a:off x="5242680" y="261720"/>
            <a:ext cx="457128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/>
            <a:r>
              <a:rPr lang="pt-BR" sz="3200" strike="noStrike">
                <a:solidFill>
                  <a:srgbClr val="000000"/>
                </a:solidFill>
                <a:latin typeface="CaesarSSK"/>
                <a:ea typeface="DejaVu Sans"/>
              </a:rPr>
              <a:t>CISC x RISC</a:t>
            </a:r>
            <a:endParaRPr/>
          </a:p>
        </p:txBody>
      </p:sp>
      <p:pic>
        <p:nvPicPr>
          <p:cNvPr id="275" name="" descr=""/>
          <p:cNvPicPr/>
          <p:nvPr/>
        </p:nvPicPr>
        <p:blipFill>
          <a:blip r:embed="rId2"/>
          <a:stretch/>
        </p:blipFill>
        <p:spPr>
          <a:xfrm>
            <a:off x="600840" y="1569600"/>
            <a:ext cx="8890200" cy="4213440"/>
          </a:xfrm>
          <a:prstGeom prst="rect">
            <a:avLst/>
          </a:prstGeom>
          <a:ln>
            <a:noFill/>
          </a:ln>
        </p:spPr>
      </p:pic>
    </p:spTree>
  </p:cSld>
  <p:transition spd="med">
    <p:push dir="r"/>
  </p:transition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0" y="6019920"/>
            <a:ext cx="2497320" cy="83592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1600" strike="noStrike">
                <a:solidFill>
                  <a:srgbClr val="ffffff"/>
                </a:solidFill>
                <a:latin typeface="Calibri"/>
                <a:ea typeface="DejaVu Sans"/>
              </a:rPr>
              <a:t>Arquitetura e Organização de Computadores</a:t>
            </a:r>
            <a:endParaRPr/>
          </a:p>
        </p:txBody>
      </p:sp>
      <p:sp>
        <p:nvSpPr>
          <p:cNvPr id="277" name="CustomShape 2"/>
          <p:cNvSpPr/>
          <p:nvPr/>
        </p:nvSpPr>
        <p:spPr>
          <a:xfrm>
            <a:off x="8420040" y="5945040"/>
            <a:ext cx="1621440" cy="91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5200" strike="noStrike">
                <a:solidFill>
                  <a:srgbClr val="afabab"/>
                </a:solidFill>
                <a:latin typeface="GeosansLight"/>
                <a:ea typeface="DejaVu Sans"/>
              </a:rPr>
              <a:t>2015</a:t>
            </a:r>
            <a:endParaRPr/>
          </a:p>
        </p:txBody>
      </p:sp>
      <p:sp>
        <p:nvSpPr>
          <p:cNvPr id="278" name="CustomShape 3"/>
          <p:cNvSpPr/>
          <p:nvPr/>
        </p:nvSpPr>
        <p:spPr>
          <a:xfrm>
            <a:off x="2499480" y="6305760"/>
            <a:ext cx="5920560" cy="30132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pt-BR" sz="1200" strike="noStrike">
                <a:solidFill>
                  <a:srgbClr val="ffffff"/>
                </a:solidFill>
                <a:latin typeface="Calibri"/>
                <a:ea typeface="DejaVu Sans"/>
              </a:rPr>
              <a:t>Bacharelado em Sistema de Informação – 2º Período</a:t>
            </a:r>
            <a:endParaRPr/>
          </a:p>
        </p:txBody>
      </p:sp>
      <p:sp>
        <p:nvSpPr>
          <p:cNvPr id="279" name="CustomShape 4"/>
          <p:cNvSpPr/>
          <p:nvPr/>
        </p:nvSpPr>
        <p:spPr>
          <a:xfrm flipH="1">
            <a:off x="9965880" y="67320"/>
            <a:ext cx="129600" cy="108540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5"/>
          <p:cNvSpPr/>
          <p:nvPr/>
        </p:nvSpPr>
        <p:spPr>
          <a:xfrm>
            <a:off x="4464000" y="983880"/>
            <a:ext cx="5526000" cy="17244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6"/>
          <p:cNvSpPr/>
          <p:nvPr/>
        </p:nvSpPr>
        <p:spPr>
          <a:xfrm>
            <a:off x="5242680" y="261720"/>
            <a:ext cx="457128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/>
            <a:r>
              <a:rPr lang="pt-BR" sz="3200" strike="noStrike">
                <a:solidFill>
                  <a:srgbClr val="000000"/>
                </a:solidFill>
                <a:latin typeface="CaesarSSK"/>
                <a:ea typeface="DejaVu Sans"/>
              </a:rPr>
              <a:t>Processadores AMD</a:t>
            </a:r>
            <a:endParaRPr/>
          </a:p>
        </p:txBody>
      </p:sp>
      <p:sp>
        <p:nvSpPr>
          <p:cNvPr id="282" name="CustomShape 7"/>
          <p:cNvSpPr/>
          <p:nvPr/>
        </p:nvSpPr>
        <p:spPr>
          <a:xfrm>
            <a:off x="859680" y="1569600"/>
            <a:ext cx="9893520" cy="40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</p:txBody>
      </p:sp>
      <p:pic>
        <p:nvPicPr>
          <p:cNvPr id="283" name="" descr=""/>
          <p:cNvPicPr/>
          <p:nvPr/>
        </p:nvPicPr>
        <p:blipFill>
          <a:blip r:embed="rId1"/>
          <a:stretch/>
        </p:blipFill>
        <p:spPr>
          <a:xfrm>
            <a:off x="36000" y="36000"/>
            <a:ext cx="4678560" cy="1575360"/>
          </a:xfrm>
          <a:prstGeom prst="rect">
            <a:avLst/>
          </a:prstGeom>
          <a:ln>
            <a:noFill/>
          </a:ln>
        </p:spPr>
      </p:pic>
      <p:sp>
        <p:nvSpPr>
          <p:cNvPr id="284" name="CustomShape 8"/>
          <p:cNvSpPr/>
          <p:nvPr/>
        </p:nvSpPr>
        <p:spPr>
          <a:xfrm>
            <a:off x="2736000" y="1368000"/>
            <a:ext cx="7236000" cy="46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9"/>
          <p:cNvSpPr/>
          <p:nvPr/>
        </p:nvSpPr>
        <p:spPr>
          <a:xfrm>
            <a:off x="3137400" y="2838960"/>
            <a:ext cx="3078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286" name="CustomShape 10"/>
          <p:cNvSpPr/>
          <p:nvPr/>
        </p:nvSpPr>
        <p:spPr>
          <a:xfrm>
            <a:off x="3100320" y="2838960"/>
            <a:ext cx="3078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287" name="CustomShape 11"/>
          <p:cNvSpPr/>
          <p:nvPr/>
        </p:nvSpPr>
        <p:spPr>
          <a:xfrm>
            <a:off x="3119040" y="2894760"/>
            <a:ext cx="3078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pic>
        <p:nvPicPr>
          <p:cNvPr id="288" name="" descr=""/>
          <p:cNvPicPr/>
          <p:nvPr/>
        </p:nvPicPr>
        <p:blipFill>
          <a:blip r:embed="rId2"/>
          <a:stretch/>
        </p:blipFill>
        <p:spPr>
          <a:xfrm>
            <a:off x="1222920" y="1569600"/>
            <a:ext cx="7918200" cy="4461120"/>
          </a:xfrm>
          <a:prstGeom prst="rect">
            <a:avLst/>
          </a:prstGeom>
          <a:ln>
            <a:noFill/>
          </a:ln>
        </p:spPr>
      </p:pic>
    </p:spTree>
  </p:cSld>
  <p:transition spd="med">
    <p:push dir="r"/>
  </p:transition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0" y="6019920"/>
            <a:ext cx="2497320" cy="83592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1600" strike="noStrike">
                <a:solidFill>
                  <a:srgbClr val="ffffff"/>
                </a:solidFill>
                <a:latin typeface="Calibri"/>
                <a:ea typeface="DejaVu Sans"/>
              </a:rPr>
              <a:t>Arquitetura e Organização de Computadores</a:t>
            </a:r>
            <a:endParaRPr/>
          </a:p>
        </p:txBody>
      </p:sp>
      <p:sp>
        <p:nvSpPr>
          <p:cNvPr id="53" name="CustomShape 2"/>
          <p:cNvSpPr/>
          <p:nvPr/>
        </p:nvSpPr>
        <p:spPr>
          <a:xfrm>
            <a:off x="8420040" y="5945040"/>
            <a:ext cx="1621440" cy="91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5200" strike="noStrike">
                <a:solidFill>
                  <a:srgbClr val="afabab"/>
                </a:solidFill>
                <a:latin typeface="GeosansLight"/>
                <a:ea typeface="DejaVu Sans"/>
              </a:rPr>
              <a:t>2015</a:t>
            </a:r>
            <a:endParaRPr/>
          </a:p>
        </p:txBody>
      </p:sp>
      <p:sp>
        <p:nvSpPr>
          <p:cNvPr id="54" name="CustomShape 3"/>
          <p:cNvSpPr/>
          <p:nvPr/>
        </p:nvSpPr>
        <p:spPr>
          <a:xfrm>
            <a:off x="2499480" y="6305760"/>
            <a:ext cx="5920560" cy="30132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pt-BR" sz="1200" strike="noStrike">
                <a:solidFill>
                  <a:srgbClr val="ffffff"/>
                </a:solidFill>
                <a:latin typeface="Calibri"/>
                <a:ea typeface="DejaVu Sans"/>
              </a:rPr>
              <a:t>Bacharelado em Sistema de Informação – 2º Período</a:t>
            </a:r>
            <a:endParaRPr/>
          </a:p>
        </p:txBody>
      </p:sp>
      <p:sp>
        <p:nvSpPr>
          <p:cNvPr id="55" name="CustomShape 4"/>
          <p:cNvSpPr/>
          <p:nvPr/>
        </p:nvSpPr>
        <p:spPr>
          <a:xfrm flipH="1">
            <a:off x="9965880" y="67320"/>
            <a:ext cx="129600" cy="108540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5"/>
          <p:cNvSpPr/>
          <p:nvPr/>
        </p:nvSpPr>
        <p:spPr>
          <a:xfrm>
            <a:off x="4464000" y="983880"/>
            <a:ext cx="5526000" cy="17244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6"/>
          <p:cNvSpPr/>
          <p:nvPr/>
        </p:nvSpPr>
        <p:spPr>
          <a:xfrm>
            <a:off x="5242680" y="261720"/>
            <a:ext cx="457128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/>
            <a:r>
              <a:rPr lang="pt-BR" sz="3200" strike="noStrike">
                <a:solidFill>
                  <a:srgbClr val="000000"/>
                </a:solidFill>
                <a:latin typeface="CaesarSSK"/>
                <a:ea typeface="DejaVu Sans"/>
              </a:rPr>
              <a:t>O Processador</a:t>
            </a:r>
            <a:endParaRPr/>
          </a:p>
        </p:txBody>
      </p:sp>
      <p:sp>
        <p:nvSpPr>
          <p:cNvPr id="58" name="CustomShape 7"/>
          <p:cNvSpPr/>
          <p:nvPr/>
        </p:nvSpPr>
        <p:spPr>
          <a:xfrm>
            <a:off x="859680" y="1569600"/>
            <a:ext cx="9893520" cy="40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</p:txBody>
      </p:sp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36000" y="36000"/>
            <a:ext cx="4678560" cy="1575360"/>
          </a:xfrm>
          <a:prstGeom prst="rect">
            <a:avLst/>
          </a:prstGeom>
          <a:ln>
            <a:noFill/>
          </a:ln>
        </p:spPr>
      </p:pic>
      <p:sp>
        <p:nvSpPr>
          <p:cNvPr id="60" name="CustomShape 8"/>
          <p:cNvSpPr/>
          <p:nvPr/>
        </p:nvSpPr>
        <p:spPr>
          <a:xfrm>
            <a:off x="2736000" y="1368000"/>
            <a:ext cx="7236000" cy="46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9"/>
          <p:cNvSpPr/>
          <p:nvPr/>
        </p:nvSpPr>
        <p:spPr>
          <a:xfrm>
            <a:off x="3137400" y="2838960"/>
            <a:ext cx="3078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62" name="CustomShape 10"/>
          <p:cNvSpPr/>
          <p:nvPr/>
        </p:nvSpPr>
        <p:spPr>
          <a:xfrm>
            <a:off x="3100320" y="2838960"/>
            <a:ext cx="3078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63" name="CustomShape 11"/>
          <p:cNvSpPr/>
          <p:nvPr/>
        </p:nvSpPr>
        <p:spPr>
          <a:xfrm>
            <a:off x="3119040" y="2894760"/>
            <a:ext cx="3078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64" name="TextShape 12"/>
          <p:cNvSpPr txBox="1"/>
          <p:nvPr/>
        </p:nvSpPr>
        <p:spPr>
          <a:xfrm>
            <a:off x="361800" y="1611360"/>
            <a:ext cx="9477720" cy="411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/>
            <a:r>
              <a:rPr lang="pt-BR" sz="3200">
                <a:latin typeface="Arial"/>
                <a:ea typeface="Arial"/>
              </a:rPr>
              <a:t>É um componente responsável por processar dados e transformar em informações. Ele também transmite estas informações para a placa mãe,que por sua vez as transmite para outros componentes.Algumas outras funções e fazer cálculos e tomar decisões lógicas.</a:t>
            </a:r>
            <a:endParaRPr/>
          </a:p>
        </p:txBody>
      </p:sp>
    </p:spTree>
  </p:cSld>
  <p:transition spd="med">
    <p:push dir="r"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0" y="6019920"/>
            <a:ext cx="2497320" cy="83592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1600" strike="noStrike">
                <a:solidFill>
                  <a:srgbClr val="ffffff"/>
                </a:solidFill>
                <a:latin typeface="Calibri"/>
                <a:ea typeface="DejaVu Sans"/>
              </a:rPr>
              <a:t>Arquitetura e Organização de Computadores</a:t>
            </a:r>
            <a:endParaRPr/>
          </a:p>
        </p:txBody>
      </p:sp>
      <p:sp>
        <p:nvSpPr>
          <p:cNvPr id="290" name="CustomShape 2"/>
          <p:cNvSpPr/>
          <p:nvPr/>
        </p:nvSpPr>
        <p:spPr>
          <a:xfrm>
            <a:off x="8420040" y="5945040"/>
            <a:ext cx="1621440" cy="91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5200" strike="noStrike">
                <a:solidFill>
                  <a:srgbClr val="afabab"/>
                </a:solidFill>
                <a:latin typeface="GeosansLight"/>
                <a:ea typeface="DejaVu Sans"/>
              </a:rPr>
              <a:t>2015</a:t>
            </a:r>
            <a:endParaRPr/>
          </a:p>
        </p:txBody>
      </p:sp>
      <p:sp>
        <p:nvSpPr>
          <p:cNvPr id="291" name="CustomShape 3"/>
          <p:cNvSpPr/>
          <p:nvPr/>
        </p:nvSpPr>
        <p:spPr>
          <a:xfrm>
            <a:off x="2499480" y="6305760"/>
            <a:ext cx="5920560" cy="30132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pt-BR" sz="1200" strike="noStrike">
                <a:solidFill>
                  <a:srgbClr val="ffffff"/>
                </a:solidFill>
                <a:latin typeface="Calibri"/>
                <a:ea typeface="DejaVu Sans"/>
              </a:rPr>
              <a:t>Bacharelado em Sistema de Informação – 2º Período</a:t>
            </a:r>
            <a:endParaRPr/>
          </a:p>
        </p:txBody>
      </p:sp>
      <p:sp>
        <p:nvSpPr>
          <p:cNvPr id="292" name="CustomShape 4"/>
          <p:cNvSpPr/>
          <p:nvPr/>
        </p:nvSpPr>
        <p:spPr>
          <a:xfrm flipH="1">
            <a:off x="9965880" y="67320"/>
            <a:ext cx="129600" cy="108540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5"/>
          <p:cNvSpPr/>
          <p:nvPr/>
        </p:nvSpPr>
        <p:spPr>
          <a:xfrm>
            <a:off x="4464000" y="983880"/>
            <a:ext cx="5526000" cy="17244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6"/>
          <p:cNvSpPr/>
          <p:nvPr/>
        </p:nvSpPr>
        <p:spPr>
          <a:xfrm>
            <a:off x="5128920" y="261720"/>
            <a:ext cx="457128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/>
            <a:r>
              <a:rPr lang="pt-BR" sz="3000" strike="noStrike">
                <a:solidFill>
                  <a:srgbClr val="000000"/>
                </a:solidFill>
                <a:latin typeface="CaesarSSK"/>
                <a:ea typeface="DejaVu Sans"/>
              </a:rPr>
              <a:t>Um pouco da historia da intel</a:t>
            </a:r>
            <a:endParaRPr/>
          </a:p>
        </p:txBody>
      </p:sp>
      <p:sp>
        <p:nvSpPr>
          <p:cNvPr id="295" name="CustomShape 7"/>
          <p:cNvSpPr/>
          <p:nvPr/>
        </p:nvSpPr>
        <p:spPr>
          <a:xfrm>
            <a:off x="859680" y="1569600"/>
            <a:ext cx="9893520" cy="40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</p:txBody>
      </p:sp>
      <p:pic>
        <p:nvPicPr>
          <p:cNvPr id="296" name="" descr=""/>
          <p:cNvPicPr/>
          <p:nvPr/>
        </p:nvPicPr>
        <p:blipFill>
          <a:blip r:embed="rId1"/>
          <a:stretch/>
        </p:blipFill>
        <p:spPr>
          <a:xfrm>
            <a:off x="36000" y="36000"/>
            <a:ext cx="4678560" cy="1575360"/>
          </a:xfrm>
          <a:prstGeom prst="rect">
            <a:avLst/>
          </a:prstGeom>
          <a:ln>
            <a:noFill/>
          </a:ln>
        </p:spPr>
      </p:pic>
      <p:sp>
        <p:nvSpPr>
          <p:cNvPr id="297" name="CustomShape 8"/>
          <p:cNvSpPr/>
          <p:nvPr/>
        </p:nvSpPr>
        <p:spPr>
          <a:xfrm>
            <a:off x="2736000" y="1368000"/>
            <a:ext cx="7236000" cy="46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9"/>
          <p:cNvSpPr/>
          <p:nvPr/>
        </p:nvSpPr>
        <p:spPr>
          <a:xfrm>
            <a:off x="3137400" y="2838960"/>
            <a:ext cx="3078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299" name="CustomShape 10"/>
          <p:cNvSpPr/>
          <p:nvPr/>
        </p:nvSpPr>
        <p:spPr>
          <a:xfrm>
            <a:off x="3100320" y="2838960"/>
            <a:ext cx="3078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300" name="CustomShape 11"/>
          <p:cNvSpPr/>
          <p:nvPr/>
        </p:nvSpPr>
        <p:spPr>
          <a:xfrm>
            <a:off x="3119040" y="2894760"/>
            <a:ext cx="3078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301" name="TextShape 12"/>
          <p:cNvSpPr txBox="1"/>
          <p:nvPr/>
        </p:nvSpPr>
        <p:spPr>
          <a:xfrm>
            <a:off x="260280" y="1611360"/>
            <a:ext cx="9477720" cy="415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/>
            <a:r>
              <a:rPr lang="pt-BR" sz="3200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lang="pt-BR" sz="3200" strike="noStrike">
                <a:solidFill>
                  <a:srgbClr val="000000"/>
                </a:solidFill>
                <a:latin typeface="Times New Roman"/>
                <a:ea typeface="Arial"/>
              </a:rPr>
              <a:t>Fundada em 18 de Julho de 1968 por Robert Noyce (físico e co-inventor do circuito integrado,) e Gordon Earle Moore (físico e químico).</a:t>
            </a:r>
            <a:endParaRPr/>
          </a:p>
          <a:p>
            <a:pPr algn="just"/>
            <a:endParaRPr/>
          </a:p>
          <a:p>
            <a:pPr algn="just"/>
            <a:endParaRPr/>
          </a:p>
          <a:p>
            <a:pPr algn="just"/>
            <a:endParaRPr/>
          </a:p>
          <a:p>
            <a:pPr algn="just"/>
            <a:endParaRPr/>
          </a:p>
          <a:p>
            <a:pPr algn="just"/>
            <a:endParaRPr/>
          </a:p>
          <a:p>
            <a:pPr algn="just"/>
            <a:r>
              <a:rPr lang="pt-BR" sz="3200" strike="noStrike">
                <a:solidFill>
                  <a:srgbClr val="000000"/>
                </a:solidFill>
                <a:latin typeface="Times New Roman"/>
                <a:ea typeface="Arial"/>
              </a:rPr>
              <a:t>           </a:t>
            </a:r>
            <a:r>
              <a:rPr lang="pt-BR" sz="2400" strike="noStrike">
                <a:solidFill>
                  <a:srgbClr val="000000"/>
                </a:solidFill>
                <a:latin typeface="Times New Roman"/>
                <a:ea typeface="Arial"/>
              </a:rPr>
              <a:t>Gordon Earle Moore</a:t>
            </a:r>
            <a:r>
              <a:rPr lang="pt-BR" sz="3200" strike="noStrike">
                <a:solidFill>
                  <a:srgbClr val="000000"/>
                </a:solidFill>
                <a:latin typeface="Times New Roman"/>
                <a:ea typeface="Arial"/>
              </a:rPr>
              <a:t>                      </a:t>
            </a:r>
            <a:r>
              <a:rPr lang="pt-BR" sz="2400" strike="noStrike">
                <a:solidFill>
                  <a:srgbClr val="000000"/>
                </a:solidFill>
                <a:latin typeface="Times New Roman"/>
                <a:ea typeface="Arial"/>
              </a:rPr>
              <a:t>Robert Noyce</a:t>
            </a:r>
            <a:endParaRPr/>
          </a:p>
        </p:txBody>
      </p:sp>
      <p:pic>
        <p:nvPicPr>
          <p:cNvPr id="302" name="" descr=""/>
          <p:cNvPicPr/>
          <p:nvPr/>
        </p:nvPicPr>
        <p:blipFill>
          <a:blip r:embed="rId2"/>
          <a:stretch/>
        </p:blipFill>
        <p:spPr>
          <a:xfrm>
            <a:off x="1024560" y="3090600"/>
            <a:ext cx="7680240" cy="2227680"/>
          </a:xfrm>
          <a:prstGeom prst="rect">
            <a:avLst/>
          </a:prstGeom>
          <a:ln>
            <a:noFill/>
          </a:ln>
        </p:spPr>
      </p:pic>
    </p:spTree>
  </p:cSld>
  <p:transition spd="med">
    <p:push dir="r"/>
  </p:transition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0" y="6019920"/>
            <a:ext cx="2497320" cy="83592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1600" strike="noStrike">
                <a:solidFill>
                  <a:srgbClr val="ffffff"/>
                </a:solidFill>
                <a:latin typeface="Calibri"/>
                <a:ea typeface="DejaVu Sans"/>
              </a:rPr>
              <a:t>Arquitetura e Organização de Computadores</a:t>
            </a:r>
            <a:endParaRPr/>
          </a:p>
        </p:txBody>
      </p:sp>
      <p:sp>
        <p:nvSpPr>
          <p:cNvPr id="304" name="CustomShape 2"/>
          <p:cNvSpPr/>
          <p:nvPr/>
        </p:nvSpPr>
        <p:spPr>
          <a:xfrm>
            <a:off x="8420040" y="5945040"/>
            <a:ext cx="1621440" cy="91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5200" strike="noStrike">
                <a:solidFill>
                  <a:srgbClr val="afabab"/>
                </a:solidFill>
                <a:latin typeface="GeosansLight"/>
                <a:ea typeface="DejaVu Sans"/>
              </a:rPr>
              <a:t>2015</a:t>
            </a:r>
            <a:endParaRPr/>
          </a:p>
        </p:txBody>
      </p:sp>
      <p:sp>
        <p:nvSpPr>
          <p:cNvPr id="305" name="CustomShape 3"/>
          <p:cNvSpPr/>
          <p:nvPr/>
        </p:nvSpPr>
        <p:spPr>
          <a:xfrm>
            <a:off x="2499480" y="6305760"/>
            <a:ext cx="5920560" cy="30132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pt-BR" sz="1200" strike="noStrike">
                <a:solidFill>
                  <a:srgbClr val="ffffff"/>
                </a:solidFill>
                <a:latin typeface="Calibri"/>
                <a:ea typeface="DejaVu Sans"/>
              </a:rPr>
              <a:t>Bacharelado em Sistema de Informação – 2º Período</a:t>
            </a:r>
            <a:endParaRPr/>
          </a:p>
        </p:txBody>
      </p:sp>
      <p:sp>
        <p:nvSpPr>
          <p:cNvPr id="306" name="CustomShape 4"/>
          <p:cNvSpPr/>
          <p:nvPr/>
        </p:nvSpPr>
        <p:spPr>
          <a:xfrm flipH="1">
            <a:off x="9965880" y="67320"/>
            <a:ext cx="129600" cy="108540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5"/>
          <p:cNvSpPr/>
          <p:nvPr/>
        </p:nvSpPr>
        <p:spPr>
          <a:xfrm>
            <a:off x="4464000" y="983880"/>
            <a:ext cx="5526000" cy="17244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6"/>
          <p:cNvSpPr/>
          <p:nvPr/>
        </p:nvSpPr>
        <p:spPr>
          <a:xfrm>
            <a:off x="859680" y="1569600"/>
            <a:ext cx="9893520" cy="40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</p:txBody>
      </p:sp>
      <p:pic>
        <p:nvPicPr>
          <p:cNvPr id="309" name="" descr=""/>
          <p:cNvPicPr/>
          <p:nvPr/>
        </p:nvPicPr>
        <p:blipFill>
          <a:blip r:embed="rId1"/>
          <a:stretch/>
        </p:blipFill>
        <p:spPr>
          <a:xfrm>
            <a:off x="36000" y="36000"/>
            <a:ext cx="4678560" cy="1575360"/>
          </a:xfrm>
          <a:prstGeom prst="rect">
            <a:avLst/>
          </a:prstGeom>
          <a:ln>
            <a:noFill/>
          </a:ln>
        </p:spPr>
      </p:pic>
      <p:sp>
        <p:nvSpPr>
          <p:cNvPr id="310" name="CustomShape 7"/>
          <p:cNvSpPr/>
          <p:nvPr/>
        </p:nvSpPr>
        <p:spPr>
          <a:xfrm>
            <a:off x="2736000" y="1368000"/>
            <a:ext cx="7236000" cy="46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8"/>
          <p:cNvSpPr/>
          <p:nvPr/>
        </p:nvSpPr>
        <p:spPr>
          <a:xfrm>
            <a:off x="3137400" y="2838960"/>
            <a:ext cx="3078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312" name="CustomShape 9"/>
          <p:cNvSpPr/>
          <p:nvPr/>
        </p:nvSpPr>
        <p:spPr>
          <a:xfrm>
            <a:off x="3100320" y="2838960"/>
            <a:ext cx="3078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313" name="CustomShape 10"/>
          <p:cNvSpPr/>
          <p:nvPr/>
        </p:nvSpPr>
        <p:spPr>
          <a:xfrm>
            <a:off x="3119040" y="2894760"/>
            <a:ext cx="3078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314" name="TextShape 11"/>
          <p:cNvSpPr txBox="1"/>
          <p:nvPr/>
        </p:nvSpPr>
        <p:spPr>
          <a:xfrm>
            <a:off x="362160" y="1611360"/>
            <a:ext cx="9477720" cy="411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  <a:p>
            <a:r>
              <a:rPr lang="pt-BR" sz="3200">
                <a:latin typeface="Times New Roman"/>
                <a:ea typeface="Arial"/>
              </a:rPr>
              <a:t>•</a:t>
            </a:r>
            <a:r>
              <a:rPr lang="pt-BR" sz="3200">
                <a:latin typeface="Times New Roman"/>
                <a:ea typeface="Arial"/>
              </a:rPr>
              <a:t>	</a:t>
            </a:r>
            <a:r>
              <a:rPr lang="pt-BR" sz="3200">
                <a:solidFill>
                  <a:srgbClr val="000000"/>
                </a:solidFill>
                <a:latin typeface="Times New Roman"/>
                <a:ea typeface="Calibri"/>
              </a:rPr>
              <a:t>No ano seguinte, a jovem iniciou um percurso espetacular de inovação e desenvolvimento de produtos com a introdução do semicondutor denominado SRAM.</a:t>
            </a:r>
            <a:endParaRPr/>
          </a:p>
          <a:p>
            <a:endParaRPr/>
          </a:p>
          <a:p>
            <a:r>
              <a:rPr lang="pt-BR" sz="3200">
                <a:latin typeface="Times New Roman"/>
                <a:ea typeface="Arial"/>
              </a:rPr>
              <a:t>•</a:t>
            </a:r>
            <a:r>
              <a:rPr lang="pt-BR" sz="3200">
                <a:latin typeface="Times New Roman"/>
                <a:ea typeface="Arial"/>
              </a:rPr>
              <a:t>	</a:t>
            </a:r>
            <a:r>
              <a:rPr lang="pt-BR" sz="3200">
                <a:solidFill>
                  <a:srgbClr val="000000"/>
                </a:solidFill>
                <a:latin typeface="Times New Roman"/>
                <a:ea typeface="Calibri"/>
              </a:rPr>
              <a:t>Em 1970 criou o primeiro semicondutor de acesso dinâmico aleatório (conhecido como DRAM)</a:t>
            </a:r>
            <a:endParaRPr/>
          </a:p>
        </p:txBody>
      </p:sp>
      <p:sp>
        <p:nvSpPr>
          <p:cNvPr id="315" name="CustomShape 12"/>
          <p:cNvSpPr/>
          <p:nvPr/>
        </p:nvSpPr>
        <p:spPr>
          <a:xfrm>
            <a:off x="5149800" y="261720"/>
            <a:ext cx="457128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/>
            <a:r>
              <a:rPr lang="pt-BR" sz="3000" strike="noStrike">
                <a:solidFill>
                  <a:srgbClr val="000000"/>
                </a:solidFill>
                <a:latin typeface="CaesarSSK"/>
                <a:ea typeface="DejaVu Sans"/>
              </a:rPr>
              <a:t>Um pouco da historia da intel</a:t>
            </a:r>
            <a:endParaRPr/>
          </a:p>
        </p:txBody>
      </p:sp>
    </p:spTree>
  </p:cSld>
  <p:transition spd="med">
    <p:push dir="r"/>
  </p:transition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0" y="6019920"/>
            <a:ext cx="2497320" cy="83592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1600" strike="noStrike">
                <a:solidFill>
                  <a:srgbClr val="ffffff"/>
                </a:solidFill>
                <a:latin typeface="Calibri"/>
                <a:ea typeface="DejaVu Sans"/>
              </a:rPr>
              <a:t>Arquitetura e Organização de Computadores</a:t>
            </a:r>
            <a:endParaRPr/>
          </a:p>
        </p:txBody>
      </p:sp>
      <p:sp>
        <p:nvSpPr>
          <p:cNvPr id="317" name="CustomShape 2"/>
          <p:cNvSpPr/>
          <p:nvPr/>
        </p:nvSpPr>
        <p:spPr>
          <a:xfrm>
            <a:off x="8420040" y="5945040"/>
            <a:ext cx="1621440" cy="91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5200" strike="noStrike">
                <a:solidFill>
                  <a:srgbClr val="afabab"/>
                </a:solidFill>
                <a:latin typeface="GeosansLight"/>
                <a:ea typeface="DejaVu Sans"/>
              </a:rPr>
              <a:t>2015</a:t>
            </a:r>
            <a:endParaRPr/>
          </a:p>
        </p:txBody>
      </p:sp>
      <p:sp>
        <p:nvSpPr>
          <p:cNvPr id="318" name="CustomShape 3"/>
          <p:cNvSpPr/>
          <p:nvPr/>
        </p:nvSpPr>
        <p:spPr>
          <a:xfrm>
            <a:off x="2499480" y="6305760"/>
            <a:ext cx="5920560" cy="30132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pt-BR" sz="1200" strike="noStrike">
                <a:solidFill>
                  <a:srgbClr val="ffffff"/>
                </a:solidFill>
                <a:latin typeface="Calibri"/>
                <a:ea typeface="DejaVu Sans"/>
              </a:rPr>
              <a:t>Bacharelado em Sistema de Informação – 2º Período</a:t>
            </a:r>
            <a:endParaRPr/>
          </a:p>
        </p:txBody>
      </p:sp>
      <p:sp>
        <p:nvSpPr>
          <p:cNvPr id="319" name="CustomShape 4"/>
          <p:cNvSpPr/>
          <p:nvPr/>
        </p:nvSpPr>
        <p:spPr>
          <a:xfrm flipH="1">
            <a:off x="9965880" y="67320"/>
            <a:ext cx="129600" cy="108540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5"/>
          <p:cNvSpPr/>
          <p:nvPr/>
        </p:nvSpPr>
        <p:spPr>
          <a:xfrm>
            <a:off x="4464000" y="983880"/>
            <a:ext cx="5526000" cy="17244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6"/>
          <p:cNvSpPr/>
          <p:nvPr/>
        </p:nvSpPr>
        <p:spPr>
          <a:xfrm>
            <a:off x="859680" y="1569600"/>
            <a:ext cx="9893520" cy="40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</p:txBody>
      </p:sp>
      <p:pic>
        <p:nvPicPr>
          <p:cNvPr id="322" name="" descr=""/>
          <p:cNvPicPr/>
          <p:nvPr/>
        </p:nvPicPr>
        <p:blipFill>
          <a:blip r:embed="rId1"/>
          <a:stretch/>
        </p:blipFill>
        <p:spPr>
          <a:xfrm>
            <a:off x="36000" y="36000"/>
            <a:ext cx="4678560" cy="1575360"/>
          </a:xfrm>
          <a:prstGeom prst="rect">
            <a:avLst/>
          </a:prstGeom>
          <a:ln>
            <a:noFill/>
          </a:ln>
        </p:spPr>
      </p:pic>
      <p:sp>
        <p:nvSpPr>
          <p:cNvPr id="323" name="CustomShape 7"/>
          <p:cNvSpPr/>
          <p:nvPr/>
        </p:nvSpPr>
        <p:spPr>
          <a:xfrm>
            <a:off x="2736000" y="1368000"/>
            <a:ext cx="7236000" cy="46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8"/>
          <p:cNvSpPr/>
          <p:nvPr/>
        </p:nvSpPr>
        <p:spPr>
          <a:xfrm>
            <a:off x="3137400" y="2838960"/>
            <a:ext cx="3078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325" name="CustomShape 9"/>
          <p:cNvSpPr/>
          <p:nvPr/>
        </p:nvSpPr>
        <p:spPr>
          <a:xfrm>
            <a:off x="3100320" y="2838960"/>
            <a:ext cx="3078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326" name="CustomShape 10"/>
          <p:cNvSpPr/>
          <p:nvPr/>
        </p:nvSpPr>
        <p:spPr>
          <a:xfrm>
            <a:off x="3119040" y="2894760"/>
            <a:ext cx="3078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327" name="TextShape 11"/>
          <p:cNvSpPr txBox="1"/>
          <p:nvPr/>
        </p:nvSpPr>
        <p:spPr>
          <a:xfrm>
            <a:off x="362160" y="1611360"/>
            <a:ext cx="9477720" cy="411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  <a:p>
            <a:r>
              <a:rPr lang="pt-BR" sz="3200" strike="noStrike">
                <a:latin typeface="Arial"/>
                <a:ea typeface="Arial"/>
              </a:rPr>
              <a:t>•</a:t>
            </a:r>
            <a:r>
              <a:rPr lang="pt-BR" sz="3200" strike="noStrike">
                <a:latin typeface="Arial"/>
                <a:ea typeface="Arial"/>
              </a:rPr>
              <a:t>	</a:t>
            </a:r>
            <a:r>
              <a:rPr lang="pt-BR" sz="3200" strike="noStrike">
                <a:solidFill>
                  <a:srgbClr val="000000"/>
                </a:solidFill>
                <a:latin typeface="Calibri"/>
                <a:ea typeface="Calibri"/>
              </a:rPr>
              <a:t>Um acontecimento definiria de vez o rumo da INTEL. Os engenheiros Ted Hoff, Federico Faggin, Stanley Mazor e Masatoshi Shima inventaram um tipo novo de circuito integrado: o microprocessador.</a:t>
            </a:r>
            <a:endParaRPr/>
          </a:p>
          <a:p>
            <a:r>
              <a:rPr lang="pt-BR" sz="3200" strike="noStrike">
                <a:solidFill>
                  <a:srgbClr val="000000"/>
                </a:solidFill>
                <a:latin typeface="Arial"/>
                <a:ea typeface="Arial"/>
              </a:rPr>
              <a:t>•</a:t>
            </a:r>
            <a:r>
              <a:rPr lang="pt-BR" sz="3200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pt-BR" sz="3200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lang="pt-BR" sz="3200" strike="noStrike">
                <a:solidFill>
                  <a:srgbClr val="000000"/>
                </a:solidFill>
                <a:latin typeface="Calibri"/>
                <a:ea typeface="Calibri"/>
              </a:rPr>
              <a:t>m 1972 foi desenvolvido o INTEL 8008 (duas vezes mais poderoso que o 4004).</a:t>
            </a:r>
            <a:endParaRPr/>
          </a:p>
        </p:txBody>
      </p:sp>
      <p:sp>
        <p:nvSpPr>
          <p:cNvPr id="328" name="CustomShape 12"/>
          <p:cNvSpPr/>
          <p:nvPr/>
        </p:nvSpPr>
        <p:spPr>
          <a:xfrm>
            <a:off x="5149800" y="261720"/>
            <a:ext cx="457128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/>
            <a:r>
              <a:rPr lang="pt-BR" sz="3000" strike="noStrike">
                <a:solidFill>
                  <a:srgbClr val="000000"/>
                </a:solidFill>
                <a:latin typeface="CaesarSSK"/>
                <a:ea typeface="DejaVu Sans"/>
              </a:rPr>
              <a:t>Um pouco da historia da intel</a:t>
            </a:r>
            <a:endParaRPr/>
          </a:p>
        </p:txBody>
      </p:sp>
    </p:spTree>
  </p:cSld>
  <p:transition spd="med">
    <p:push dir="r"/>
  </p:transition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0" y="6019920"/>
            <a:ext cx="2497320" cy="83592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1600" strike="noStrike">
                <a:solidFill>
                  <a:srgbClr val="ffffff"/>
                </a:solidFill>
                <a:latin typeface="Calibri"/>
                <a:ea typeface="DejaVu Sans"/>
              </a:rPr>
              <a:t>Arquitetura e Organização de Computadores</a:t>
            </a:r>
            <a:endParaRPr/>
          </a:p>
        </p:txBody>
      </p:sp>
      <p:sp>
        <p:nvSpPr>
          <p:cNvPr id="330" name="CustomShape 2"/>
          <p:cNvSpPr/>
          <p:nvPr/>
        </p:nvSpPr>
        <p:spPr>
          <a:xfrm>
            <a:off x="8420040" y="5945040"/>
            <a:ext cx="1621440" cy="91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5200" strike="noStrike">
                <a:solidFill>
                  <a:srgbClr val="afabab"/>
                </a:solidFill>
                <a:latin typeface="GeosansLight"/>
                <a:ea typeface="DejaVu Sans"/>
              </a:rPr>
              <a:t>2015</a:t>
            </a:r>
            <a:endParaRPr/>
          </a:p>
        </p:txBody>
      </p:sp>
      <p:sp>
        <p:nvSpPr>
          <p:cNvPr id="331" name="CustomShape 3"/>
          <p:cNvSpPr/>
          <p:nvPr/>
        </p:nvSpPr>
        <p:spPr>
          <a:xfrm>
            <a:off x="2499480" y="6305760"/>
            <a:ext cx="5920560" cy="30132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pt-BR" sz="1200" strike="noStrike">
                <a:solidFill>
                  <a:srgbClr val="ffffff"/>
                </a:solidFill>
                <a:latin typeface="Calibri"/>
                <a:ea typeface="DejaVu Sans"/>
              </a:rPr>
              <a:t>Bacharelado em Sistema de Informação – 2º Período</a:t>
            </a:r>
            <a:endParaRPr/>
          </a:p>
        </p:txBody>
      </p:sp>
      <p:sp>
        <p:nvSpPr>
          <p:cNvPr id="332" name="CustomShape 4"/>
          <p:cNvSpPr/>
          <p:nvPr/>
        </p:nvSpPr>
        <p:spPr>
          <a:xfrm flipH="1">
            <a:off x="9965880" y="67320"/>
            <a:ext cx="129600" cy="108540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5"/>
          <p:cNvSpPr/>
          <p:nvPr/>
        </p:nvSpPr>
        <p:spPr>
          <a:xfrm>
            <a:off x="4464000" y="983880"/>
            <a:ext cx="5526000" cy="17244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6"/>
          <p:cNvSpPr/>
          <p:nvPr/>
        </p:nvSpPr>
        <p:spPr>
          <a:xfrm>
            <a:off x="859680" y="1569600"/>
            <a:ext cx="9893520" cy="40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</p:txBody>
      </p:sp>
      <p:pic>
        <p:nvPicPr>
          <p:cNvPr id="335" name="" descr=""/>
          <p:cNvPicPr/>
          <p:nvPr/>
        </p:nvPicPr>
        <p:blipFill>
          <a:blip r:embed="rId1"/>
          <a:stretch/>
        </p:blipFill>
        <p:spPr>
          <a:xfrm>
            <a:off x="36000" y="36000"/>
            <a:ext cx="4678560" cy="1575360"/>
          </a:xfrm>
          <a:prstGeom prst="rect">
            <a:avLst/>
          </a:prstGeom>
          <a:ln>
            <a:noFill/>
          </a:ln>
        </p:spPr>
      </p:pic>
      <p:sp>
        <p:nvSpPr>
          <p:cNvPr id="336" name="CustomShape 7"/>
          <p:cNvSpPr/>
          <p:nvPr/>
        </p:nvSpPr>
        <p:spPr>
          <a:xfrm>
            <a:off x="2736000" y="1368000"/>
            <a:ext cx="7236000" cy="46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8"/>
          <p:cNvSpPr/>
          <p:nvPr/>
        </p:nvSpPr>
        <p:spPr>
          <a:xfrm>
            <a:off x="3137400" y="2838960"/>
            <a:ext cx="3078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338" name="CustomShape 9"/>
          <p:cNvSpPr/>
          <p:nvPr/>
        </p:nvSpPr>
        <p:spPr>
          <a:xfrm>
            <a:off x="3100320" y="2838960"/>
            <a:ext cx="3078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339" name="CustomShape 10"/>
          <p:cNvSpPr/>
          <p:nvPr/>
        </p:nvSpPr>
        <p:spPr>
          <a:xfrm>
            <a:off x="3119040" y="2894760"/>
            <a:ext cx="3078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340" name="TextShape 11"/>
          <p:cNvSpPr txBox="1"/>
          <p:nvPr/>
        </p:nvSpPr>
        <p:spPr>
          <a:xfrm>
            <a:off x="362160" y="1611360"/>
            <a:ext cx="9477720" cy="415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  <a:p>
            <a:r>
              <a:rPr lang="pt-BR" sz="3200" strike="noStrike">
                <a:solidFill>
                  <a:srgbClr val="000000"/>
                </a:solidFill>
                <a:latin typeface="Times New Roman"/>
                <a:ea typeface="Arial"/>
              </a:rPr>
              <a:t>•</a:t>
            </a:r>
            <a:r>
              <a:rPr lang="pt-BR" sz="3200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lang="pt-BR" sz="3200" strike="noStrike">
                <a:solidFill>
                  <a:srgbClr val="000000"/>
                </a:solidFill>
                <a:latin typeface="Times New Roman"/>
                <a:ea typeface="Calibri"/>
              </a:rPr>
              <a:t>Em 1974 foi lançado microprocessador 8080, que pode ser considerado o cérebro do primeiro computador pessoal.</a:t>
            </a:r>
            <a:endParaRPr/>
          </a:p>
          <a:p>
            <a:endParaRPr/>
          </a:p>
          <a:p>
            <a:r>
              <a:rPr lang="pt-BR" sz="3200" strike="noStrike">
                <a:solidFill>
                  <a:srgbClr val="000000"/>
                </a:solidFill>
                <a:latin typeface="Times New Roman"/>
                <a:ea typeface="Arial"/>
              </a:rPr>
              <a:t>•</a:t>
            </a:r>
            <a:r>
              <a:rPr lang="pt-BR" sz="3200" strike="noStrike">
                <a:solidFill>
                  <a:srgbClr val="000000"/>
                </a:solidFill>
                <a:latin typeface="Times New Roman"/>
                <a:ea typeface="Arial"/>
              </a:rPr>
              <a:t>	</a:t>
            </a:r>
            <a:r>
              <a:rPr lang="pt-BR" sz="3200" strike="noStrike">
                <a:solidFill>
                  <a:srgbClr val="000000"/>
                </a:solidFill>
                <a:latin typeface="Times New Roman"/>
                <a:ea typeface="Calibri"/>
              </a:rPr>
              <a:t>Outro fato marcante na história da empresa ocorreu em 1980, quando a IBM escolheu o processador INTEL 8086 para equipar seus computadores pessoais.</a:t>
            </a:r>
            <a:endParaRPr/>
          </a:p>
        </p:txBody>
      </p:sp>
      <p:sp>
        <p:nvSpPr>
          <p:cNvPr id="341" name="CustomShape 12"/>
          <p:cNvSpPr/>
          <p:nvPr/>
        </p:nvSpPr>
        <p:spPr>
          <a:xfrm>
            <a:off x="5149800" y="261720"/>
            <a:ext cx="457128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/>
            <a:r>
              <a:rPr lang="pt-BR" sz="3000" strike="noStrike">
                <a:solidFill>
                  <a:srgbClr val="000000"/>
                </a:solidFill>
                <a:latin typeface="CaesarSSK"/>
                <a:ea typeface="DejaVu Sans"/>
              </a:rPr>
              <a:t>Um pouco da historia da intel</a:t>
            </a:r>
            <a:endParaRPr/>
          </a:p>
        </p:txBody>
      </p:sp>
    </p:spTree>
  </p:cSld>
  <p:transition spd="med">
    <p:push dir="r"/>
  </p:transition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0" y="6019920"/>
            <a:ext cx="2497320" cy="83592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1600" strike="noStrike">
                <a:solidFill>
                  <a:srgbClr val="ffffff"/>
                </a:solidFill>
                <a:latin typeface="Calibri"/>
                <a:ea typeface="DejaVu Sans"/>
              </a:rPr>
              <a:t>Arquitetura e Organização de Computadores</a:t>
            </a:r>
            <a:endParaRPr/>
          </a:p>
        </p:txBody>
      </p:sp>
      <p:sp>
        <p:nvSpPr>
          <p:cNvPr id="343" name="CustomShape 2"/>
          <p:cNvSpPr/>
          <p:nvPr/>
        </p:nvSpPr>
        <p:spPr>
          <a:xfrm>
            <a:off x="8420040" y="5945040"/>
            <a:ext cx="1621440" cy="91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5200" strike="noStrike">
                <a:solidFill>
                  <a:srgbClr val="afabab"/>
                </a:solidFill>
                <a:latin typeface="GeosansLight"/>
                <a:ea typeface="DejaVu Sans"/>
              </a:rPr>
              <a:t>2015</a:t>
            </a:r>
            <a:endParaRPr/>
          </a:p>
        </p:txBody>
      </p:sp>
      <p:sp>
        <p:nvSpPr>
          <p:cNvPr id="344" name="CustomShape 3"/>
          <p:cNvSpPr/>
          <p:nvPr/>
        </p:nvSpPr>
        <p:spPr>
          <a:xfrm>
            <a:off x="2499480" y="6305760"/>
            <a:ext cx="5920560" cy="30132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pt-BR" sz="1200" strike="noStrike">
                <a:solidFill>
                  <a:srgbClr val="ffffff"/>
                </a:solidFill>
                <a:latin typeface="Calibri"/>
                <a:ea typeface="DejaVu Sans"/>
              </a:rPr>
              <a:t>Bacharelado em Sistema de Informação – 2º Período</a:t>
            </a:r>
            <a:endParaRPr/>
          </a:p>
        </p:txBody>
      </p:sp>
      <p:sp>
        <p:nvSpPr>
          <p:cNvPr id="345" name="CustomShape 4"/>
          <p:cNvSpPr/>
          <p:nvPr/>
        </p:nvSpPr>
        <p:spPr>
          <a:xfrm flipH="1">
            <a:off x="9965880" y="67320"/>
            <a:ext cx="129600" cy="108540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5"/>
          <p:cNvSpPr/>
          <p:nvPr/>
        </p:nvSpPr>
        <p:spPr>
          <a:xfrm>
            <a:off x="4464000" y="983880"/>
            <a:ext cx="5526000" cy="17244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6"/>
          <p:cNvSpPr/>
          <p:nvPr/>
        </p:nvSpPr>
        <p:spPr>
          <a:xfrm>
            <a:off x="859680" y="1569600"/>
            <a:ext cx="9893520" cy="40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</p:txBody>
      </p:sp>
      <p:pic>
        <p:nvPicPr>
          <p:cNvPr id="348" name="" descr=""/>
          <p:cNvPicPr/>
          <p:nvPr/>
        </p:nvPicPr>
        <p:blipFill>
          <a:blip r:embed="rId1"/>
          <a:stretch/>
        </p:blipFill>
        <p:spPr>
          <a:xfrm>
            <a:off x="36000" y="36000"/>
            <a:ext cx="4678560" cy="1575360"/>
          </a:xfrm>
          <a:prstGeom prst="rect">
            <a:avLst/>
          </a:prstGeom>
          <a:ln>
            <a:noFill/>
          </a:ln>
        </p:spPr>
      </p:pic>
      <p:sp>
        <p:nvSpPr>
          <p:cNvPr id="349" name="CustomShape 7"/>
          <p:cNvSpPr/>
          <p:nvPr/>
        </p:nvSpPr>
        <p:spPr>
          <a:xfrm>
            <a:off x="2736000" y="1368000"/>
            <a:ext cx="7236000" cy="46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8"/>
          <p:cNvSpPr/>
          <p:nvPr/>
        </p:nvSpPr>
        <p:spPr>
          <a:xfrm>
            <a:off x="3137400" y="2838960"/>
            <a:ext cx="3078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351" name="CustomShape 9"/>
          <p:cNvSpPr/>
          <p:nvPr/>
        </p:nvSpPr>
        <p:spPr>
          <a:xfrm>
            <a:off x="3100320" y="2838960"/>
            <a:ext cx="3078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352" name="CustomShape 10"/>
          <p:cNvSpPr/>
          <p:nvPr/>
        </p:nvSpPr>
        <p:spPr>
          <a:xfrm>
            <a:off x="3119040" y="2894760"/>
            <a:ext cx="3078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353" name="TextShape 11"/>
          <p:cNvSpPr txBox="1"/>
          <p:nvPr/>
        </p:nvSpPr>
        <p:spPr>
          <a:xfrm>
            <a:off x="362160" y="1611360"/>
            <a:ext cx="9477720" cy="411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  <a:p>
            <a:r>
              <a:rPr lang="pt-BR" sz="3200" strike="noStrike">
                <a:solidFill>
                  <a:srgbClr val="000000"/>
                </a:solidFill>
                <a:latin typeface="Arial"/>
                <a:ea typeface="Arial"/>
              </a:rPr>
              <a:t>•</a:t>
            </a:r>
            <a:r>
              <a:rPr lang="pt-BR" sz="3200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lang="pt-BR" sz="3200" strike="noStrike">
                <a:solidFill>
                  <a:srgbClr val="000000"/>
                </a:solidFill>
                <a:latin typeface="Calibri"/>
                <a:ea typeface="Calibri"/>
              </a:rPr>
              <a:t>Uma das mais importantes novidades anunciada pela INTEL nos últimos anos foi a tecnologia de fabricação de 45 nanômetros, que permitiu aos chips consumirem cinco vezes menos energia. A tecnologia de 45 nanômetros foi adotada em 2007; 32 nanômetros, em 2009 e 22 nanômetros, em 2011.</a:t>
            </a:r>
            <a:endParaRPr/>
          </a:p>
        </p:txBody>
      </p:sp>
      <p:sp>
        <p:nvSpPr>
          <p:cNvPr id="354" name="CustomShape 12"/>
          <p:cNvSpPr/>
          <p:nvPr/>
        </p:nvSpPr>
        <p:spPr>
          <a:xfrm>
            <a:off x="5149800" y="261720"/>
            <a:ext cx="457128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/>
            <a:r>
              <a:rPr lang="pt-BR" sz="3000" strike="noStrike">
                <a:solidFill>
                  <a:srgbClr val="000000"/>
                </a:solidFill>
                <a:latin typeface="CaesarSSK"/>
                <a:ea typeface="DejaVu Sans"/>
              </a:rPr>
              <a:t>Um pouco da historia da intel</a:t>
            </a:r>
            <a:endParaRPr/>
          </a:p>
        </p:txBody>
      </p:sp>
    </p:spTree>
  </p:cSld>
  <p:transition spd="med">
    <p:push dir="r"/>
  </p:transition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ransition spd="med">
    <p:push dir="r"/>
  </p:transition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0" y="6019920"/>
            <a:ext cx="2497320" cy="83592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1600" strike="noStrike">
                <a:solidFill>
                  <a:srgbClr val="ffffff"/>
                </a:solidFill>
                <a:latin typeface="Calibri"/>
                <a:ea typeface="DejaVu Sans"/>
              </a:rPr>
              <a:t>Arquitetura e Organização de Computadores</a:t>
            </a:r>
            <a:endParaRPr/>
          </a:p>
        </p:txBody>
      </p:sp>
      <p:sp>
        <p:nvSpPr>
          <p:cNvPr id="356" name="CustomShape 2"/>
          <p:cNvSpPr/>
          <p:nvPr/>
        </p:nvSpPr>
        <p:spPr>
          <a:xfrm>
            <a:off x="8420040" y="5945040"/>
            <a:ext cx="1621440" cy="91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5200" strike="noStrike">
                <a:solidFill>
                  <a:srgbClr val="afabab"/>
                </a:solidFill>
                <a:latin typeface="GeosansLight"/>
                <a:ea typeface="DejaVu Sans"/>
              </a:rPr>
              <a:t>2015</a:t>
            </a:r>
            <a:endParaRPr/>
          </a:p>
        </p:txBody>
      </p:sp>
      <p:sp>
        <p:nvSpPr>
          <p:cNvPr id="357" name="CustomShape 3"/>
          <p:cNvSpPr/>
          <p:nvPr/>
        </p:nvSpPr>
        <p:spPr>
          <a:xfrm>
            <a:off x="2499480" y="6305760"/>
            <a:ext cx="5920560" cy="30132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pt-BR" sz="1200" strike="noStrike">
                <a:solidFill>
                  <a:srgbClr val="ffffff"/>
                </a:solidFill>
                <a:latin typeface="Calibri"/>
                <a:ea typeface="DejaVu Sans"/>
              </a:rPr>
              <a:t>Bacharelado em Sistema de Informação – 2º Período</a:t>
            </a:r>
            <a:endParaRPr/>
          </a:p>
        </p:txBody>
      </p:sp>
      <p:sp>
        <p:nvSpPr>
          <p:cNvPr id="358" name="CustomShape 4"/>
          <p:cNvSpPr/>
          <p:nvPr/>
        </p:nvSpPr>
        <p:spPr>
          <a:xfrm flipH="1">
            <a:off x="9965880" y="67320"/>
            <a:ext cx="129600" cy="108540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5"/>
          <p:cNvSpPr/>
          <p:nvPr/>
        </p:nvSpPr>
        <p:spPr>
          <a:xfrm>
            <a:off x="4464000" y="983880"/>
            <a:ext cx="5526000" cy="17244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6"/>
          <p:cNvSpPr/>
          <p:nvPr/>
        </p:nvSpPr>
        <p:spPr>
          <a:xfrm>
            <a:off x="5242680" y="261720"/>
            <a:ext cx="457128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/>
            <a:r>
              <a:rPr lang="pt-BR" sz="3200" strike="noStrike">
                <a:solidFill>
                  <a:srgbClr val="000000"/>
                </a:solidFill>
                <a:latin typeface="CaesarSSK"/>
                <a:ea typeface="DejaVu Sans"/>
              </a:rPr>
              <a:t>Referências da Pesquisa</a:t>
            </a:r>
            <a:endParaRPr/>
          </a:p>
        </p:txBody>
      </p:sp>
      <p:sp>
        <p:nvSpPr>
          <p:cNvPr id="361" name="CustomShape 7"/>
          <p:cNvSpPr/>
          <p:nvPr/>
        </p:nvSpPr>
        <p:spPr>
          <a:xfrm>
            <a:off x="859680" y="1569600"/>
            <a:ext cx="9893520" cy="40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</p:txBody>
      </p:sp>
      <p:pic>
        <p:nvPicPr>
          <p:cNvPr id="362" name="" descr=""/>
          <p:cNvPicPr/>
          <p:nvPr/>
        </p:nvPicPr>
        <p:blipFill>
          <a:blip r:embed="rId1"/>
          <a:stretch/>
        </p:blipFill>
        <p:spPr>
          <a:xfrm>
            <a:off x="36000" y="36000"/>
            <a:ext cx="4678560" cy="1575360"/>
          </a:xfrm>
          <a:prstGeom prst="rect">
            <a:avLst/>
          </a:prstGeom>
          <a:ln>
            <a:noFill/>
          </a:ln>
        </p:spPr>
      </p:pic>
      <p:sp>
        <p:nvSpPr>
          <p:cNvPr id="363" name="CustomShape 8"/>
          <p:cNvSpPr/>
          <p:nvPr/>
        </p:nvSpPr>
        <p:spPr>
          <a:xfrm>
            <a:off x="2736000" y="1368000"/>
            <a:ext cx="7236000" cy="46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9"/>
          <p:cNvSpPr/>
          <p:nvPr/>
        </p:nvSpPr>
        <p:spPr>
          <a:xfrm>
            <a:off x="3137400" y="2838960"/>
            <a:ext cx="3078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365" name="CustomShape 10"/>
          <p:cNvSpPr/>
          <p:nvPr/>
        </p:nvSpPr>
        <p:spPr>
          <a:xfrm>
            <a:off x="3100320" y="2838960"/>
            <a:ext cx="3078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366" name="CustomShape 11"/>
          <p:cNvSpPr/>
          <p:nvPr/>
        </p:nvSpPr>
        <p:spPr>
          <a:xfrm>
            <a:off x="3119040" y="2894760"/>
            <a:ext cx="3078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367" name="TextShape 12"/>
          <p:cNvSpPr txBox="1"/>
          <p:nvPr/>
        </p:nvSpPr>
        <p:spPr>
          <a:xfrm>
            <a:off x="362160" y="1611360"/>
            <a:ext cx="9477720" cy="411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  <a:p>
            <a:endParaRPr/>
          </a:p>
          <a:p>
            <a:r>
              <a:rPr lang="pt-BR" sz="3200" strike="noStrike">
                <a:solidFill>
                  <a:srgbClr val="000000"/>
                </a:solidFill>
                <a:latin typeface="Times New Roman"/>
                <a:ea typeface="Arial"/>
              </a:rPr>
              <a:t>•  </a:t>
            </a:r>
            <a:r>
              <a:rPr lang="pt-BR" sz="3200" strike="noStrike" u="sng">
                <a:solidFill>
                  <a:srgbClr val="000000"/>
                </a:solidFill>
                <a:latin typeface="Times New Roman"/>
                <a:ea typeface="Calibri"/>
              </a:rPr>
              <a:t>https://pt.wikipedia.org/wiki/Intel_Corporation</a:t>
            </a:r>
            <a:endParaRPr/>
          </a:p>
          <a:p>
            <a:endParaRPr/>
          </a:p>
          <a:p>
            <a:r>
              <a:rPr lang="pt-BR" sz="3200" strike="noStrike">
                <a:solidFill>
                  <a:srgbClr val="000000"/>
                </a:solidFill>
                <a:latin typeface="Times New Roman"/>
                <a:ea typeface="Arial"/>
              </a:rPr>
              <a:t>• </a:t>
            </a:r>
            <a:r>
              <a:rPr lang="pt-BR" sz="3200" strike="noStrike" u="sng">
                <a:solidFill>
                  <a:srgbClr val="000000"/>
                </a:solidFill>
                <a:latin typeface="Times New Roman"/>
                <a:ea typeface="Calibri"/>
              </a:rPr>
              <a:t>http://mundodasmarcas.blogspot.com.br/2006/05/intel-leap-ahead.html</a:t>
            </a:r>
            <a:endParaRPr/>
          </a:p>
        </p:txBody>
      </p:sp>
    </p:spTree>
  </p:cSld>
  <p:transition spd="med">
    <p:push dir="r"/>
  </p:transition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0" y="6019920"/>
            <a:ext cx="2497320" cy="83592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1600" strike="noStrike">
                <a:solidFill>
                  <a:srgbClr val="ffffff"/>
                </a:solidFill>
                <a:latin typeface="Calibri"/>
                <a:ea typeface="DejaVu Sans"/>
              </a:rPr>
              <a:t>Arquitetura e Organização de Computadores</a:t>
            </a:r>
            <a:endParaRPr/>
          </a:p>
        </p:txBody>
      </p:sp>
      <p:sp>
        <p:nvSpPr>
          <p:cNvPr id="369" name="CustomShape 2"/>
          <p:cNvSpPr/>
          <p:nvPr/>
        </p:nvSpPr>
        <p:spPr>
          <a:xfrm>
            <a:off x="8420040" y="5945040"/>
            <a:ext cx="1621440" cy="91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5200" strike="noStrike">
                <a:solidFill>
                  <a:srgbClr val="afabab"/>
                </a:solidFill>
                <a:latin typeface="GeosansLight"/>
                <a:ea typeface="DejaVu Sans"/>
              </a:rPr>
              <a:t>2015</a:t>
            </a:r>
            <a:endParaRPr/>
          </a:p>
        </p:txBody>
      </p:sp>
      <p:sp>
        <p:nvSpPr>
          <p:cNvPr id="370" name="CustomShape 3"/>
          <p:cNvSpPr/>
          <p:nvPr/>
        </p:nvSpPr>
        <p:spPr>
          <a:xfrm>
            <a:off x="2499480" y="6305760"/>
            <a:ext cx="5920560" cy="30132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pt-BR" sz="1200" strike="noStrike">
                <a:solidFill>
                  <a:srgbClr val="ffffff"/>
                </a:solidFill>
                <a:latin typeface="Calibri"/>
                <a:ea typeface="DejaVu Sans"/>
              </a:rPr>
              <a:t>Bacharelado em Sistema de Informação – 2º Período</a:t>
            </a:r>
            <a:endParaRPr/>
          </a:p>
        </p:txBody>
      </p:sp>
      <p:sp>
        <p:nvSpPr>
          <p:cNvPr id="371" name="CustomShape 4"/>
          <p:cNvSpPr/>
          <p:nvPr/>
        </p:nvSpPr>
        <p:spPr>
          <a:xfrm flipH="1">
            <a:off x="9965880" y="67320"/>
            <a:ext cx="129600" cy="108540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5"/>
          <p:cNvSpPr/>
          <p:nvPr/>
        </p:nvSpPr>
        <p:spPr>
          <a:xfrm>
            <a:off x="4464000" y="983880"/>
            <a:ext cx="5526000" cy="17244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6"/>
          <p:cNvSpPr/>
          <p:nvPr/>
        </p:nvSpPr>
        <p:spPr>
          <a:xfrm>
            <a:off x="5242680" y="261720"/>
            <a:ext cx="457128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/>
            <a:r>
              <a:rPr lang="pt-BR" sz="3200" strike="noStrike">
                <a:solidFill>
                  <a:srgbClr val="000000"/>
                </a:solidFill>
                <a:latin typeface="CaesarSSK"/>
                <a:ea typeface="DejaVu Sans"/>
              </a:rPr>
              <a:t>Referências da Pesquisa</a:t>
            </a:r>
            <a:endParaRPr/>
          </a:p>
        </p:txBody>
      </p:sp>
      <p:sp>
        <p:nvSpPr>
          <p:cNvPr id="374" name="CustomShape 7"/>
          <p:cNvSpPr/>
          <p:nvPr/>
        </p:nvSpPr>
        <p:spPr>
          <a:xfrm>
            <a:off x="859680" y="1569600"/>
            <a:ext cx="9893520" cy="40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</p:txBody>
      </p:sp>
      <p:pic>
        <p:nvPicPr>
          <p:cNvPr id="375" name="" descr=""/>
          <p:cNvPicPr/>
          <p:nvPr/>
        </p:nvPicPr>
        <p:blipFill>
          <a:blip r:embed="rId1"/>
          <a:stretch/>
        </p:blipFill>
        <p:spPr>
          <a:xfrm>
            <a:off x="36000" y="36000"/>
            <a:ext cx="4678560" cy="1575360"/>
          </a:xfrm>
          <a:prstGeom prst="rect">
            <a:avLst/>
          </a:prstGeom>
          <a:ln>
            <a:noFill/>
          </a:ln>
        </p:spPr>
      </p:pic>
      <p:sp>
        <p:nvSpPr>
          <p:cNvPr id="376" name="CustomShape 8"/>
          <p:cNvSpPr/>
          <p:nvPr/>
        </p:nvSpPr>
        <p:spPr>
          <a:xfrm>
            <a:off x="2736000" y="1368000"/>
            <a:ext cx="7236000" cy="46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9"/>
          <p:cNvSpPr/>
          <p:nvPr/>
        </p:nvSpPr>
        <p:spPr>
          <a:xfrm>
            <a:off x="3137400" y="2838960"/>
            <a:ext cx="3078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378" name="CustomShape 10"/>
          <p:cNvSpPr/>
          <p:nvPr/>
        </p:nvSpPr>
        <p:spPr>
          <a:xfrm>
            <a:off x="3100320" y="2838960"/>
            <a:ext cx="3078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379" name="CustomShape 11"/>
          <p:cNvSpPr/>
          <p:nvPr/>
        </p:nvSpPr>
        <p:spPr>
          <a:xfrm>
            <a:off x="3119040" y="2894760"/>
            <a:ext cx="3078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380" name="TextShape 12"/>
          <p:cNvSpPr txBox="1"/>
          <p:nvPr/>
        </p:nvSpPr>
        <p:spPr>
          <a:xfrm>
            <a:off x="362160" y="1611360"/>
            <a:ext cx="9477720" cy="411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/>
            <a:endParaRPr/>
          </a:p>
          <a:p>
            <a:pPr algn="just">
              <a:buSzPct val="45000"/>
              <a:buFont typeface="StarSymbol"/>
              <a:buChar char=""/>
            </a:pPr>
            <a:r>
              <a:rPr lang="pt-BR" sz="32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BR" sz="3200" strike="noStrike">
                <a:solidFill>
                  <a:srgbClr val="000000"/>
                </a:solidFill>
                <a:latin typeface="Arial"/>
                <a:ea typeface="Arial"/>
              </a:rPr>
              <a:t>http://www.diegomacedo.com.br/arquitetura-de-processadores-risc-e-cisc/, Diego Macêdo - Analista de T.I.</a:t>
            </a:r>
            <a:endParaRPr/>
          </a:p>
        </p:txBody>
      </p:sp>
    </p:spTree>
  </p:cSld>
  <p:transition spd="med">
    <p:push dir="r"/>
  </p:transition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0" y="6019920"/>
            <a:ext cx="2497320" cy="83592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1600" strike="noStrike">
                <a:solidFill>
                  <a:srgbClr val="ffffff"/>
                </a:solidFill>
                <a:latin typeface="Calibri"/>
                <a:ea typeface="DejaVu Sans"/>
              </a:rPr>
              <a:t>Arquitetura e Organização de Computadores</a:t>
            </a:r>
            <a:endParaRPr/>
          </a:p>
        </p:txBody>
      </p:sp>
      <p:sp>
        <p:nvSpPr>
          <p:cNvPr id="66" name="CustomShape 2"/>
          <p:cNvSpPr/>
          <p:nvPr/>
        </p:nvSpPr>
        <p:spPr>
          <a:xfrm>
            <a:off x="8420040" y="5945040"/>
            <a:ext cx="1621440" cy="91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5200" strike="noStrike">
                <a:solidFill>
                  <a:srgbClr val="afabab"/>
                </a:solidFill>
                <a:latin typeface="GeosansLight"/>
                <a:ea typeface="DejaVu Sans"/>
              </a:rPr>
              <a:t>2015</a:t>
            </a:r>
            <a:endParaRPr/>
          </a:p>
        </p:txBody>
      </p:sp>
      <p:sp>
        <p:nvSpPr>
          <p:cNvPr id="67" name="CustomShape 3"/>
          <p:cNvSpPr/>
          <p:nvPr/>
        </p:nvSpPr>
        <p:spPr>
          <a:xfrm>
            <a:off x="2499480" y="6305760"/>
            <a:ext cx="5920560" cy="30132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pt-BR" sz="1200" strike="noStrike">
                <a:solidFill>
                  <a:srgbClr val="ffffff"/>
                </a:solidFill>
                <a:latin typeface="Calibri"/>
                <a:ea typeface="DejaVu Sans"/>
              </a:rPr>
              <a:t>Bacharelado em Sistema de Informação – 2º Período</a:t>
            </a:r>
            <a:endParaRPr/>
          </a:p>
        </p:txBody>
      </p:sp>
      <p:sp>
        <p:nvSpPr>
          <p:cNvPr id="68" name="CustomShape 4"/>
          <p:cNvSpPr/>
          <p:nvPr/>
        </p:nvSpPr>
        <p:spPr>
          <a:xfrm flipH="1">
            <a:off x="9965880" y="67320"/>
            <a:ext cx="129600" cy="108540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5"/>
          <p:cNvSpPr/>
          <p:nvPr/>
        </p:nvSpPr>
        <p:spPr>
          <a:xfrm>
            <a:off x="4464000" y="983880"/>
            <a:ext cx="5526000" cy="17244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6"/>
          <p:cNvSpPr/>
          <p:nvPr/>
        </p:nvSpPr>
        <p:spPr>
          <a:xfrm>
            <a:off x="5242680" y="261720"/>
            <a:ext cx="457128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/>
            <a:r>
              <a:rPr lang="pt-BR" sz="3200" strike="noStrike">
                <a:solidFill>
                  <a:srgbClr val="000000"/>
                </a:solidFill>
                <a:latin typeface="CaesarSSK"/>
                <a:ea typeface="DejaVu Sans"/>
              </a:rPr>
              <a:t>O Processador</a:t>
            </a:r>
            <a:endParaRPr/>
          </a:p>
        </p:txBody>
      </p:sp>
      <p:sp>
        <p:nvSpPr>
          <p:cNvPr id="71" name="CustomShape 7"/>
          <p:cNvSpPr/>
          <p:nvPr/>
        </p:nvSpPr>
        <p:spPr>
          <a:xfrm>
            <a:off x="859680" y="1569600"/>
            <a:ext cx="9893520" cy="40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</p:txBody>
      </p:sp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36000" y="36000"/>
            <a:ext cx="4678560" cy="1575360"/>
          </a:xfrm>
          <a:prstGeom prst="rect">
            <a:avLst/>
          </a:prstGeom>
          <a:ln>
            <a:noFill/>
          </a:ln>
        </p:spPr>
      </p:pic>
      <p:sp>
        <p:nvSpPr>
          <p:cNvPr id="73" name="CustomShape 8"/>
          <p:cNvSpPr/>
          <p:nvPr/>
        </p:nvSpPr>
        <p:spPr>
          <a:xfrm>
            <a:off x="2736000" y="1368000"/>
            <a:ext cx="7236000" cy="46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9"/>
          <p:cNvSpPr/>
          <p:nvPr/>
        </p:nvSpPr>
        <p:spPr>
          <a:xfrm>
            <a:off x="3137400" y="2838960"/>
            <a:ext cx="3078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75" name="CustomShape 10"/>
          <p:cNvSpPr/>
          <p:nvPr/>
        </p:nvSpPr>
        <p:spPr>
          <a:xfrm>
            <a:off x="3100320" y="2838960"/>
            <a:ext cx="3078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76" name="CustomShape 11"/>
          <p:cNvSpPr/>
          <p:nvPr/>
        </p:nvSpPr>
        <p:spPr>
          <a:xfrm>
            <a:off x="3119040" y="2894760"/>
            <a:ext cx="3078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77" name="TextShape 12"/>
          <p:cNvSpPr txBox="1"/>
          <p:nvPr/>
        </p:nvSpPr>
        <p:spPr>
          <a:xfrm>
            <a:off x="361800" y="1611360"/>
            <a:ext cx="9477720" cy="411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/>
            <a:endParaRPr/>
          </a:p>
          <a:p>
            <a:pPr algn="just"/>
            <a:r>
              <a:rPr lang="pt-BR" sz="3200">
                <a:latin typeface="Arial"/>
                <a:ea typeface="Arial"/>
              </a:rPr>
              <a:t>	</a:t>
            </a:r>
            <a:r>
              <a:rPr lang="pt-BR" sz="3200">
                <a:latin typeface="Arial"/>
                <a:ea typeface="Arial"/>
              </a:rPr>
              <a:t>Características do processador em geral:</a:t>
            </a:r>
            <a:endParaRPr/>
          </a:p>
          <a:p>
            <a:pPr lvl="4" algn="just">
              <a:buSzPct val="45000"/>
              <a:buFont typeface="StarSymbol"/>
              <a:buChar char=""/>
            </a:pPr>
            <a:endParaRPr/>
          </a:p>
          <a:p>
            <a:pPr lvl="4" algn="just">
              <a:buSzPct val="45000"/>
              <a:buFont typeface="StarSymbol"/>
              <a:buChar char=""/>
            </a:pPr>
            <a:r>
              <a:rPr b="1" lang="pt-BR" sz="3200">
                <a:latin typeface="Arial"/>
                <a:ea typeface="Arial"/>
              </a:rPr>
              <a:t>Frequência do Processador</a:t>
            </a:r>
            <a:endParaRPr/>
          </a:p>
          <a:p>
            <a:pPr lvl="4" algn="just">
              <a:buSzPct val="45000"/>
              <a:buFont typeface="StarSymbol"/>
              <a:buChar char=""/>
            </a:pPr>
            <a:r>
              <a:rPr b="1" lang="pt-BR" sz="3200">
                <a:latin typeface="Arial"/>
                <a:ea typeface="Arial"/>
              </a:rPr>
              <a:t>Core</a:t>
            </a:r>
            <a:endParaRPr/>
          </a:p>
          <a:p>
            <a:pPr lvl="4" algn="just">
              <a:buSzPct val="45000"/>
              <a:buFont typeface="StarSymbol"/>
              <a:buChar char=""/>
            </a:pPr>
            <a:r>
              <a:rPr b="1" lang="pt-BR" sz="3200">
                <a:latin typeface="Arial"/>
                <a:ea typeface="Arial"/>
              </a:rPr>
              <a:t>Cache</a:t>
            </a:r>
            <a:endParaRPr/>
          </a:p>
          <a:p>
            <a:pPr lvl="4" algn="just">
              <a:buSzPct val="45000"/>
              <a:buFont typeface="StarSymbol"/>
              <a:buChar char=""/>
            </a:pPr>
            <a:r>
              <a:rPr b="1" lang="pt-BR" sz="3200">
                <a:latin typeface="Arial"/>
                <a:ea typeface="Arial"/>
              </a:rPr>
              <a:t>Potência</a:t>
            </a:r>
            <a:endParaRPr/>
          </a:p>
        </p:txBody>
      </p:sp>
    </p:spTree>
  </p:cSld>
  <p:transition spd="med">
    <p:push dir="r"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6019920"/>
            <a:ext cx="2497320" cy="83592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1600" strike="noStrike">
                <a:solidFill>
                  <a:srgbClr val="ffffff"/>
                </a:solidFill>
                <a:latin typeface="Calibri"/>
                <a:ea typeface="DejaVu Sans"/>
              </a:rPr>
              <a:t>Arquitetura e Organização de Computadores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8420040" y="5945040"/>
            <a:ext cx="1621440" cy="91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5200" strike="noStrike">
                <a:solidFill>
                  <a:srgbClr val="afabab"/>
                </a:solidFill>
                <a:latin typeface="GeosansLight"/>
                <a:ea typeface="DejaVu Sans"/>
              </a:rPr>
              <a:t>2015</a:t>
            </a:r>
            <a:endParaRPr/>
          </a:p>
        </p:txBody>
      </p:sp>
      <p:sp>
        <p:nvSpPr>
          <p:cNvPr id="80" name="CustomShape 3"/>
          <p:cNvSpPr/>
          <p:nvPr/>
        </p:nvSpPr>
        <p:spPr>
          <a:xfrm>
            <a:off x="2499480" y="6305760"/>
            <a:ext cx="5920560" cy="30132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pt-BR" sz="1200" strike="noStrike">
                <a:solidFill>
                  <a:srgbClr val="ffffff"/>
                </a:solidFill>
                <a:latin typeface="Calibri"/>
                <a:ea typeface="DejaVu Sans"/>
              </a:rPr>
              <a:t>Bacharelado em Sistema de Informação – 2º Período</a:t>
            </a:r>
            <a:endParaRPr/>
          </a:p>
        </p:txBody>
      </p:sp>
      <p:sp>
        <p:nvSpPr>
          <p:cNvPr id="81" name="CustomShape 4"/>
          <p:cNvSpPr/>
          <p:nvPr/>
        </p:nvSpPr>
        <p:spPr>
          <a:xfrm flipH="1">
            <a:off x="9965880" y="67320"/>
            <a:ext cx="129600" cy="108540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5"/>
          <p:cNvSpPr/>
          <p:nvPr/>
        </p:nvSpPr>
        <p:spPr>
          <a:xfrm>
            <a:off x="4464000" y="983880"/>
            <a:ext cx="5526000" cy="17244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6"/>
          <p:cNvSpPr/>
          <p:nvPr/>
        </p:nvSpPr>
        <p:spPr>
          <a:xfrm>
            <a:off x="5242680" y="261720"/>
            <a:ext cx="457128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/>
            <a:r>
              <a:rPr lang="pt-BR" sz="3200" strike="noStrike">
                <a:solidFill>
                  <a:srgbClr val="000000"/>
                </a:solidFill>
                <a:latin typeface="CaesarSSK"/>
                <a:ea typeface="DejaVu Sans"/>
              </a:rPr>
              <a:t>O Processador</a:t>
            </a:r>
            <a:endParaRPr/>
          </a:p>
        </p:txBody>
      </p:sp>
      <p:sp>
        <p:nvSpPr>
          <p:cNvPr id="84" name="CustomShape 7"/>
          <p:cNvSpPr/>
          <p:nvPr/>
        </p:nvSpPr>
        <p:spPr>
          <a:xfrm>
            <a:off x="859680" y="1569600"/>
            <a:ext cx="9893520" cy="40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36000" y="36000"/>
            <a:ext cx="4678560" cy="1575360"/>
          </a:xfrm>
          <a:prstGeom prst="rect">
            <a:avLst/>
          </a:prstGeom>
          <a:ln>
            <a:noFill/>
          </a:ln>
        </p:spPr>
      </p:pic>
      <p:sp>
        <p:nvSpPr>
          <p:cNvPr id="86" name="CustomShape 8"/>
          <p:cNvSpPr/>
          <p:nvPr/>
        </p:nvSpPr>
        <p:spPr>
          <a:xfrm>
            <a:off x="2736000" y="1368000"/>
            <a:ext cx="7236000" cy="46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9"/>
          <p:cNvSpPr/>
          <p:nvPr/>
        </p:nvSpPr>
        <p:spPr>
          <a:xfrm>
            <a:off x="3137400" y="2838960"/>
            <a:ext cx="3078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88" name="CustomShape 10"/>
          <p:cNvSpPr/>
          <p:nvPr/>
        </p:nvSpPr>
        <p:spPr>
          <a:xfrm>
            <a:off x="3100320" y="2838960"/>
            <a:ext cx="3078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89" name="CustomShape 11"/>
          <p:cNvSpPr/>
          <p:nvPr/>
        </p:nvSpPr>
        <p:spPr>
          <a:xfrm>
            <a:off x="3119040" y="2894760"/>
            <a:ext cx="3078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90" name="TextShape 12"/>
          <p:cNvSpPr txBox="1"/>
          <p:nvPr/>
        </p:nvSpPr>
        <p:spPr>
          <a:xfrm>
            <a:off x="361800" y="1611360"/>
            <a:ext cx="9477720" cy="411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/>
            <a:r>
              <a:rPr lang="pt-BR" sz="3200">
                <a:latin typeface="Arial"/>
                <a:ea typeface="Arial"/>
              </a:rPr>
              <a:t>	</a:t>
            </a:r>
            <a:r>
              <a:rPr lang="pt-BR" sz="3200">
                <a:latin typeface="Arial"/>
                <a:ea typeface="Arial"/>
              </a:rPr>
              <a:t>A primeira marca no mercado foi a Intel, com o a CPU 4004, lançado em 1970. Este CPU foi feito para uma calculadora .Por isto,muitos dizem que os processadores começaram em 1978,com a CPU 8086,também da Intel.</a:t>
            </a:r>
            <a:endParaRPr/>
          </a:p>
          <a:p>
            <a:pPr algn="just">
              <a:lnSpc>
                <a:spcPct val="100000"/>
              </a:lnSpc>
            </a:pPr>
            <a:r>
              <a:rPr lang="pt-BR" sz="3200">
                <a:latin typeface="Arial"/>
                <a:ea typeface="Arial"/>
              </a:rPr>
              <a:t>	</a:t>
            </a:r>
            <a:r>
              <a:rPr lang="pt-BR" sz="3200">
                <a:latin typeface="Arial"/>
                <a:ea typeface="Arial"/>
              </a:rPr>
              <a:t>Alguns anos mais tarde, já em 2006, é lançado o CORE 2 DUO, um grande salto na tecnologia dos processadores.</a:t>
            </a:r>
            <a:endParaRPr/>
          </a:p>
        </p:txBody>
      </p:sp>
    </p:spTree>
  </p:cSld>
  <p:transition spd="med">
    <p:push dir="r"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6019920"/>
            <a:ext cx="2497320" cy="83592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1600" strike="noStrike">
                <a:solidFill>
                  <a:srgbClr val="ffffff"/>
                </a:solidFill>
                <a:latin typeface="Calibri"/>
                <a:ea typeface="DejaVu Sans"/>
              </a:rPr>
              <a:t>Arquitetura e Organização de Computadores</a:t>
            </a: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8420040" y="5945040"/>
            <a:ext cx="1621440" cy="91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5200" strike="noStrike">
                <a:solidFill>
                  <a:srgbClr val="afabab"/>
                </a:solidFill>
                <a:latin typeface="GeosansLight"/>
                <a:ea typeface="DejaVu Sans"/>
              </a:rPr>
              <a:t>2015</a:t>
            </a:r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2499480" y="6305760"/>
            <a:ext cx="5920560" cy="30132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pt-BR" sz="1200" strike="noStrike">
                <a:solidFill>
                  <a:srgbClr val="ffffff"/>
                </a:solidFill>
                <a:latin typeface="Calibri"/>
                <a:ea typeface="DejaVu Sans"/>
              </a:rPr>
              <a:t>Bacharelado em Sistema de Informação – 2º Período</a:t>
            </a:r>
            <a:endParaRPr/>
          </a:p>
        </p:txBody>
      </p:sp>
      <p:sp>
        <p:nvSpPr>
          <p:cNvPr id="94" name="CustomShape 4"/>
          <p:cNvSpPr/>
          <p:nvPr/>
        </p:nvSpPr>
        <p:spPr>
          <a:xfrm flipH="1">
            <a:off x="9965880" y="67320"/>
            <a:ext cx="129600" cy="108540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5"/>
          <p:cNvSpPr/>
          <p:nvPr/>
        </p:nvSpPr>
        <p:spPr>
          <a:xfrm>
            <a:off x="4464000" y="983880"/>
            <a:ext cx="5526000" cy="17244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6"/>
          <p:cNvSpPr/>
          <p:nvPr/>
        </p:nvSpPr>
        <p:spPr>
          <a:xfrm>
            <a:off x="5242680" y="261720"/>
            <a:ext cx="457128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/>
            <a:r>
              <a:rPr lang="pt-BR" sz="3200" strike="noStrike">
                <a:solidFill>
                  <a:srgbClr val="000000"/>
                </a:solidFill>
                <a:latin typeface="CaesarSSK"/>
                <a:ea typeface="DejaVu Sans"/>
              </a:rPr>
              <a:t>Comparação entre CPUS</a:t>
            </a:r>
            <a:endParaRPr/>
          </a:p>
        </p:txBody>
      </p:sp>
      <p:sp>
        <p:nvSpPr>
          <p:cNvPr id="97" name="CustomShape 7"/>
          <p:cNvSpPr/>
          <p:nvPr/>
        </p:nvSpPr>
        <p:spPr>
          <a:xfrm>
            <a:off x="859680" y="1569600"/>
            <a:ext cx="9893520" cy="40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36000" y="36000"/>
            <a:ext cx="4678560" cy="1575360"/>
          </a:xfrm>
          <a:prstGeom prst="rect">
            <a:avLst/>
          </a:prstGeom>
          <a:ln>
            <a:noFill/>
          </a:ln>
        </p:spPr>
      </p:pic>
      <p:sp>
        <p:nvSpPr>
          <p:cNvPr id="99" name="CustomShape 8"/>
          <p:cNvSpPr/>
          <p:nvPr/>
        </p:nvSpPr>
        <p:spPr>
          <a:xfrm>
            <a:off x="2736000" y="1368000"/>
            <a:ext cx="7236000" cy="46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9"/>
          <p:cNvSpPr/>
          <p:nvPr/>
        </p:nvSpPr>
        <p:spPr>
          <a:xfrm>
            <a:off x="3137400" y="2838960"/>
            <a:ext cx="3078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101" name="CustomShape 10"/>
          <p:cNvSpPr/>
          <p:nvPr/>
        </p:nvSpPr>
        <p:spPr>
          <a:xfrm>
            <a:off x="3100320" y="2838960"/>
            <a:ext cx="3078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102" name="CustomShape 11"/>
          <p:cNvSpPr/>
          <p:nvPr/>
        </p:nvSpPr>
        <p:spPr>
          <a:xfrm>
            <a:off x="3119040" y="2894760"/>
            <a:ext cx="3078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103" name="TextShape 12"/>
          <p:cNvSpPr txBox="1"/>
          <p:nvPr/>
        </p:nvSpPr>
        <p:spPr>
          <a:xfrm>
            <a:off x="361800" y="1611360"/>
            <a:ext cx="9477720" cy="411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endParaRPr/>
          </a:p>
          <a:p>
            <a:pPr algn="ctr"/>
            <a:endParaRPr/>
          </a:p>
          <a:p>
            <a:pPr algn="ctr"/>
            <a:endParaRPr/>
          </a:p>
        </p:txBody>
      </p:sp>
      <p:graphicFrame>
        <p:nvGraphicFramePr>
          <p:cNvPr id="104" name="Table 13"/>
          <p:cNvGraphicFramePr/>
          <p:nvPr/>
        </p:nvGraphicFramePr>
        <p:xfrm>
          <a:off x="725760" y="1780200"/>
          <a:ext cx="8674200" cy="3707280"/>
        </p:xfrm>
        <a:graphic>
          <a:graphicData uri="http://schemas.openxmlformats.org/drawingml/2006/table">
            <a:tbl>
              <a:tblPr/>
              <a:tblGrid>
                <a:gridCol w="4298040"/>
                <a:gridCol w="4376520"/>
              </a:tblGrid>
              <a:tr h="717120">
                <a:tc>
                  <a:txBody>
                    <a:bodyPr lIns="90000" rIns="90000" tIns="46800" bIns="46800"/>
                    <a:p>
                      <a:pPr algn="ctr"/>
                      <a:r>
                        <a:rPr b="1" lang="pt-BR" sz="3200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CPU 8086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pt-BR" sz="3200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CORE I7</a:t>
                      </a:r>
                      <a:endParaRPr/>
                    </a:p>
                  </a:txBody>
                  <a:tcPr/>
                </a:tc>
              </a:tr>
              <a:tr h="728280">
                <a:tc>
                  <a:txBody>
                    <a:bodyPr lIns="90000" rIns="90000" tIns="46800" bIns="46800"/>
                    <a:p>
                      <a:pPr algn="ctr"/>
                      <a:r>
                        <a:rPr b="1" lang="pt-BR" sz="3200">
                          <a:latin typeface="Times New Roman"/>
                          <a:ea typeface="Arial"/>
                        </a:rPr>
                        <a:t>Frequência máxima 8 MHz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pt-BR" sz="3200">
                          <a:latin typeface="Times New Roman"/>
                          <a:ea typeface="Arial"/>
                        </a:rPr>
                        <a:t>Frequência máxima 3,2 GHz</a:t>
                      </a:r>
                      <a:endParaRPr/>
                    </a:p>
                  </a:txBody>
                  <a:tcPr/>
                </a:tc>
              </a:tr>
              <a:tr h="728280">
                <a:tc>
                  <a:txBody>
                    <a:bodyPr lIns="90000" rIns="90000" tIns="46800" bIns="46800"/>
                    <a:p>
                      <a:pPr algn="ctr"/>
                      <a:r>
                        <a:rPr b="1" lang="pt-BR" sz="3200">
                          <a:latin typeface="Times New Roman"/>
                          <a:ea typeface="Arial"/>
                        </a:rPr>
                        <a:t>Tamanho do registro da CPU 16 bits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pt-BR" sz="3200">
                          <a:latin typeface="Times New Roman"/>
                          <a:ea typeface="Arial"/>
                        </a:rPr>
                        <a:t>Bus Processador 4,8 GTps</a:t>
                      </a:r>
                      <a:endParaRPr/>
                    </a:p>
                  </a:txBody>
                  <a:tcPr/>
                </a:tc>
              </a:tr>
              <a:tr h="729360">
                <a:tc>
                  <a:txBody>
                    <a:bodyPr lIns="90000" rIns="90000" tIns="46800" bIns="46800"/>
                    <a:p>
                      <a:pPr algn="ctr"/>
                      <a:r>
                        <a:rPr b="1" lang="pt-BR" sz="3200">
                          <a:latin typeface="Times New Roman"/>
                          <a:ea typeface="Arial"/>
                        </a:rPr>
                        <a:t>Tamanho da Bus externa 16 bits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pt-BR" sz="3200">
                          <a:latin typeface="Times New Roman"/>
                          <a:ea typeface="Arial"/>
                        </a:rPr>
                        <a:t>Gravação 32 nm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ransition spd="med">
    <p:push dir="r"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0" y="6019920"/>
            <a:ext cx="2497320" cy="83592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1600" strike="noStrike">
                <a:solidFill>
                  <a:srgbClr val="ffffff"/>
                </a:solidFill>
                <a:latin typeface="Calibri"/>
                <a:ea typeface="DejaVu Sans"/>
              </a:rPr>
              <a:t>Arquitetura e Organização de Computadores</a:t>
            </a:r>
            <a:endParaRPr/>
          </a:p>
        </p:txBody>
      </p:sp>
      <p:sp>
        <p:nvSpPr>
          <p:cNvPr id="106" name="CustomShape 2"/>
          <p:cNvSpPr/>
          <p:nvPr/>
        </p:nvSpPr>
        <p:spPr>
          <a:xfrm>
            <a:off x="8420040" y="5945040"/>
            <a:ext cx="1621440" cy="91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5200" strike="noStrike">
                <a:solidFill>
                  <a:srgbClr val="afabab"/>
                </a:solidFill>
                <a:latin typeface="GeosansLight"/>
                <a:ea typeface="DejaVu Sans"/>
              </a:rPr>
              <a:t>2015</a:t>
            </a:r>
            <a:endParaRPr/>
          </a:p>
        </p:txBody>
      </p:sp>
      <p:sp>
        <p:nvSpPr>
          <p:cNvPr id="107" name="CustomShape 3"/>
          <p:cNvSpPr/>
          <p:nvPr/>
        </p:nvSpPr>
        <p:spPr>
          <a:xfrm>
            <a:off x="2499480" y="6305760"/>
            <a:ext cx="5920560" cy="30132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pt-BR" sz="1200" strike="noStrike">
                <a:solidFill>
                  <a:srgbClr val="ffffff"/>
                </a:solidFill>
                <a:latin typeface="Calibri"/>
                <a:ea typeface="DejaVu Sans"/>
              </a:rPr>
              <a:t>Bacharelado em Sistema de Informação – 2º Período</a:t>
            </a:r>
            <a:endParaRPr/>
          </a:p>
        </p:txBody>
      </p:sp>
      <p:sp>
        <p:nvSpPr>
          <p:cNvPr id="108" name="CustomShape 4"/>
          <p:cNvSpPr/>
          <p:nvPr/>
        </p:nvSpPr>
        <p:spPr>
          <a:xfrm flipH="1">
            <a:off x="9965880" y="67320"/>
            <a:ext cx="129600" cy="108540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5"/>
          <p:cNvSpPr/>
          <p:nvPr/>
        </p:nvSpPr>
        <p:spPr>
          <a:xfrm>
            <a:off x="4464000" y="983880"/>
            <a:ext cx="5526000" cy="17244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6"/>
          <p:cNvSpPr/>
          <p:nvPr/>
        </p:nvSpPr>
        <p:spPr>
          <a:xfrm>
            <a:off x="5242680" y="261720"/>
            <a:ext cx="457128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/>
            <a:r>
              <a:rPr lang="pt-BR" sz="3200" strike="noStrike">
                <a:solidFill>
                  <a:srgbClr val="000000"/>
                </a:solidFill>
                <a:latin typeface="CaesarSSK"/>
                <a:ea typeface="DejaVu Sans"/>
              </a:rPr>
              <a:t>Processadores AMD</a:t>
            </a:r>
            <a:endParaRPr/>
          </a:p>
        </p:txBody>
      </p:sp>
      <p:sp>
        <p:nvSpPr>
          <p:cNvPr id="111" name="CustomShape 7"/>
          <p:cNvSpPr/>
          <p:nvPr/>
        </p:nvSpPr>
        <p:spPr>
          <a:xfrm>
            <a:off x="859680" y="1569600"/>
            <a:ext cx="9893520" cy="40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36000" y="36000"/>
            <a:ext cx="4678560" cy="1575360"/>
          </a:xfrm>
          <a:prstGeom prst="rect">
            <a:avLst/>
          </a:prstGeom>
          <a:ln>
            <a:noFill/>
          </a:ln>
        </p:spPr>
      </p:pic>
      <p:sp>
        <p:nvSpPr>
          <p:cNvPr id="113" name="CustomShape 8"/>
          <p:cNvSpPr/>
          <p:nvPr/>
        </p:nvSpPr>
        <p:spPr>
          <a:xfrm>
            <a:off x="2736000" y="1368000"/>
            <a:ext cx="7236000" cy="46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9"/>
          <p:cNvSpPr/>
          <p:nvPr/>
        </p:nvSpPr>
        <p:spPr>
          <a:xfrm>
            <a:off x="3137400" y="2838960"/>
            <a:ext cx="3078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115" name="CustomShape 10"/>
          <p:cNvSpPr/>
          <p:nvPr/>
        </p:nvSpPr>
        <p:spPr>
          <a:xfrm>
            <a:off x="3100320" y="2838960"/>
            <a:ext cx="3078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116" name="CustomShape 11"/>
          <p:cNvSpPr/>
          <p:nvPr/>
        </p:nvSpPr>
        <p:spPr>
          <a:xfrm>
            <a:off x="3119040" y="2894760"/>
            <a:ext cx="3078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117" name="TextShape 12"/>
          <p:cNvSpPr txBox="1"/>
          <p:nvPr/>
        </p:nvSpPr>
        <p:spPr>
          <a:xfrm>
            <a:off x="362160" y="1611360"/>
            <a:ext cx="9477720" cy="432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buSzPct val="45000"/>
              <a:buFont typeface="StarSymbol"/>
              <a:buChar char=""/>
            </a:pPr>
            <a:r>
              <a:rPr lang="pt-BR" sz="3000">
                <a:latin typeface="Arial"/>
                <a:ea typeface="Arial"/>
              </a:rPr>
              <a:t>AMD é uma fabricante de processadores que compete com a Intel no mercado de processadores.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lang="pt-BR" sz="3000">
                <a:latin typeface="Arial"/>
                <a:ea typeface="Arial"/>
              </a:rPr>
              <a:t>Todos os processadores atuais da AMD são descendentes da plataforma K7.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lang="pt-BR" sz="3000">
                <a:latin typeface="Arial"/>
                <a:ea typeface="Arial"/>
              </a:rPr>
              <a:t>Em 2003 , a plataforma foi atualizada , ganhando suporte a instruções de 64 bits.O que deu origem á plataforma k8,usada nos diferentes modelos do 64,X2,Fx.</a:t>
            </a:r>
            <a:endParaRPr/>
          </a:p>
          <a:p>
            <a:pPr algn="just">
              <a:buSzPct val="45000"/>
              <a:buFont typeface="StarSymbol"/>
              <a:buChar char=""/>
            </a:pPr>
            <a:r>
              <a:rPr lang="pt-BR" sz="3000">
                <a:latin typeface="Arial"/>
                <a:ea typeface="Arial"/>
              </a:rPr>
              <a:t>Esta plataforma ajudou a AMD roubar espaço da Intel tantos nos desktops quanto no servidores.</a:t>
            </a:r>
            <a:endParaRPr/>
          </a:p>
        </p:txBody>
      </p:sp>
    </p:spTree>
  </p:cSld>
  <p:transition spd="med">
    <p:push dir="r"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0" y="6019920"/>
            <a:ext cx="2497320" cy="83592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1600" strike="noStrike">
                <a:solidFill>
                  <a:srgbClr val="ffffff"/>
                </a:solidFill>
                <a:latin typeface="Calibri"/>
                <a:ea typeface="DejaVu Sans"/>
              </a:rPr>
              <a:t>Arquitetura e Organização de Computadores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8420040" y="5945040"/>
            <a:ext cx="1621440" cy="91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5200" strike="noStrike">
                <a:solidFill>
                  <a:srgbClr val="afabab"/>
                </a:solidFill>
                <a:latin typeface="GeosansLight"/>
                <a:ea typeface="DejaVu Sans"/>
              </a:rPr>
              <a:t>2015</a:t>
            </a:r>
            <a:endParaRPr/>
          </a:p>
        </p:txBody>
      </p:sp>
      <p:sp>
        <p:nvSpPr>
          <p:cNvPr id="120" name="CustomShape 3"/>
          <p:cNvSpPr/>
          <p:nvPr/>
        </p:nvSpPr>
        <p:spPr>
          <a:xfrm>
            <a:off x="2499480" y="6305760"/>
            <a:ext cx="5920560" cy="30132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pt-BR" sz="1200" strike="noStrike">
                <a:solidFill>
                  <a:srgbClr val="ffffff"/>
                </a:solidFill>
                <a:latin typeface="Calibri"/>
                <a:ea typeface="DejaVu Sans"/>
              </a:rPr>
              <a:t>Bacharelado em Sistema de Informação – 2º Período</a:t>
            </a:r>
            <a:endParaRPr/>
          </a:p>
        </p:txBody>
      </p:sp>
      <p:sp>
        <p:nvSpPr>
          <p:cNvPr id="121" name="CustomShape 4"/>
          <p:cNvSpPr/>
          <p:nvPr/>
        </p:nvSpPr>
        <p:spPr>
          <a:xfrm flipH="1">
            <a:off x="9965880" y="67320"/>
            <a:ext cx="129600" cy="108540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5"/>
          <p:cNvSpPr/>
          <p:nvPr/>
        </p:nvSpPr>
        <p:spPr>
          <a:xfrm>
            <a:off x="4464000" y="983880"/>
            <a:ext cx="5526000" cy="17244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6"/>
          <p:cNvSpPr/>
          <p:nvPr/>
        </p:nvSpPr>
        <p:spPr>
          <a:xfrm>
            <a:off x="5242680" y="261720"/>
            <a:ext cx="457128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/>
            <a:r>
              <a:rPr lang="pt-BR" sz="3200" strike="noStrike">
                <a:solidFill>
                  <a:srgbClr val="000000"/>
                </a:solidFill>
                <a:latin typeface="CaesarSSK"/>
                <a:ea typeface="DejaVu Sans"/>
              </a:rPr>
              <a:t>RISC</a:t>
            </a:r>
            <a:endParaRPr/>
          </a:p>
        </p:txBody>
      </p:sp>
      <p:sp>
        <p:nvSpPr>
          <p:cNvPr id="124" name="CustomShape 7"/>
          <p:cNvSpPr/>
          <p:nvPr/>
        </p:nvSpPr>
        <p:spPr>
          <a:xfrm>
            <a:off x="859680" y="1569600"/>
            <a:ext cx="9893520" cy="40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36000" y="36000"/>
            <a:ext cx="4678560" cy="1575360"/>
          </a:xfrm>
          <a:prstGeom prst="rect">
            <a:avLst/>
          </a:prstGeom>
          <a:ln>
            <a:noFill/>
          </a:ln>
        </p:spPr>
      </p:pic>
      <p:sp>
        <p:nvSpPr>
          <p:cNvPr id="126" name="CustomShape 8"/>
          <p:cNvSpPr/>
          <p:nvPr/>
        </p:nvSpPr>
        <p:spPr>
          <a:xfrm>
            <a:off x="2736000" y="1368000"/>
            <a:ext cx="7236000" cy="46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9"/>
          <p:cNvSpPr/>
          <p:nvPr/>
        </p:nvSpPr>
        <p:spPr>
          <a:xfrm>
            <a:off x="3137400" y="2838960"/>
            <a:ext cx="3078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128" name="CustomShape 10"/>
          <p:cNvSpPr/>
          <p:nvPr/>
        </p:nvSpPr>
        <p:spPr>
          <a:xfrm>
            <a:off x="3100320" y="2838960"/>
            <a:ext cx="3078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129" name="CustomShape 11"/>
          <p:cNvSpPr/>
          <p:nvPr/>
        </p:nvSpPr>
        <p:spPr>
          <a:xfrm>
            <a:off x="3119040" y="2894760"/>
            <a:ext cx="3078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130" name="TextShape 12"/>
          <p:cNvSpPr txBox="1"/>
          <p:nvPr/>
        </p:nvSpPr>
        <p:spPr>
          <a:xfrm>
            <a:off x="362160" y="1611360"/>
            <a:ext cx="9477720" cy="414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/>
            <a:r>
              <a:rPr lang="pt-BR" sz="2600">
                <a:latin typeface="Wingdings"/>
                <a:ea typeface="Wingdings"/>
              </a:rPr>
              <a:t>q</a:t>
            </a:r>
            <a:r>
              <a:rPr lang="pt-BR" sz="2600">
                <a:latin typeface="Wingdings"/>
                <a:ea typeface="Wingdings"/>
              </a:rPr>
              <a:t>	</a:t>
            </a:r>
            <a:r>
              <a:rPr lang="pt-BR" sz="2600">
                <a:solidFill>
                  <a:srgbClr val="000000"/>
                </a:solidFill>
                <a:latin typeface="Arial"/>
                <a:ea typeface="Arial"/>
              </a:rPr>
              <a:t>Reduced Instruction Set Computer</a:t>
            </a:r>
            <a:endParaRPr/>
          </a:p>
          <a:p>
            <a:pPr algn="just"/>
            <a:endParaRPr/>
          </a:p>
          <a:p>
            <a:pPr algn="just"/>
            <a:r>
              <a:rPr lang="pt-BR" sz="2600">
                <a:latin typeface="Wingdings"/>
                <a:ea typeface="Wingdings"/>
              </a:rPr>
              <a:t>q</a:t>
            </a:r>
            <a:r>
              <a:rPr lang="pt-BR" sz="2600">
                <a:latin typeface="Wingdings"/>
                <a:ea typeface="Wingdings"/>
              </a:rPr>
              <a:t>	</a:t>
            </a:r>
            <a:r>
              <a:rPr lang="pt-BR" sz="2600">
                <a:solidFill>
                  <a:srgbClr val="000000"/>
                </a:solidFill>
                <a:latin typeface="Arial"/>
                <a:ea typeface="Arial"/>
              </a:rPr>
              <a:t>Poucas instruções simples (50 a 150)</a:t>
            </a:r>
            <a:endParaRPr/>
          </a:p>
          <a:p>
            <a:pPr algn="just"/>
            <a:endParaRPr/>
          </a:p>
          <a:p>
            <a:pPr algn="just"/>
            <a:r>
              <a:rPr lang="pt-BR" sz="2600">
                <a:latin typeface="Wingdings"/>
                <a:ea typeface="Wingdings"/>
              </a:rPr>
              <a:t>q</a:t>
            </a:r>
            <a:r>
              <a:rPr lang="pt-BR" sz="2600">
                <a:latin typeface="Wingdings"/>
                <a:ea typeface="Wingdings"/>
              </a:rPr>
              <a:t>	</a:t>
            </a:r>
            <a:r>
              <a:rPr lang="pt-BR" sz="2600">
                <a:solidFill>
                  <a:srgbClr val="000000"/>
                </a:solidFill>
                <a:latin typeface="Arial"/>
                <a:ea typeface="Arial"/>
              </a:rPr>
              <a:t>Tamanho fixo do endereço das instruções</a:t>
            </a:r>
            <a:endParaRPr/>
          </a:p>
          <a:p>
            <a:pPr algn="just"/>
            <a:endParaRPr/>
          </a:p>
          <a:p>
            <a:pPr algn="just"/>
            <a:r>
              <a:rPr lang="pt-BR" sz="2600">
                <a:latin typeface="Wingdings"/>
                <a:ea typeface="Wingdings"/>
              </a:rPr>
              <a:t>q</a:t>
            </a:r>
            <a:r>
              <a:rPr lang="pt-BR" sz="2600">
                <a:latin typeface="Wingdings"/>
                <a:ea typeface="Wingdings"/>
              </a:rPr>
              <a:t>	</a:t>
            </a:r>
            <a:r>
              <a:rPr lang="pt-BR" sz="2600">
                <a:solidFill>
                  <a:srgbClr val="000000"/>
                </a:solidFill>
                <a:latin typeface="Arial"/>
                <a:ea typeface="Arial"/>
              </a:rPr>
              <a:t>Possui e utiliza muitos registradores</a:t>
            </a:r>
            <a:endParaRPr/>
          </a:p>
          <a:p>
            <a:pPr algn="just"/>
            <a:endParaRPr/>
          </a:p>
          <a:p>
            <a:pPr algn="just"/>
            <a:r>
              <a:rPr lang="pt-BR" sz="2600">
                <a:latin typeface="Wingdings"/>
                <a:ea typeface="Wingdings"/>
              </a:rPr>
              <a:t>q</a:t>
            </a:r>
            <a:r>
              <a:rPr lang="pt-BR" sz="2600">
                <a:latin typeface="Wingdings"/>
                <a:ea typeface="Wingdings"/>
              </a:rPr>
              <a:t>	</a:t>
            </a:r>
            <a:r>
              <a:rPr lang="pt-BR" sz="2600">
                <a:solidFill>
                  <a:srgbClr val="000000"/>
                </a:solidFill>
                <a:latin typeface="Arial"/>
                <a:ea typeface="Arial"/>
              </a:rPr>
              <a:t>Facilita o uso de pipelining</a:t>
            </a:r>
            <a:endParaRPr/>
          </a:p>
          <a:p>
            <a:pPr algn="just"/>
            <a:endParaRPr/>
          </a:p>
          <a:p>
            <a:pPr algn="just"/>
            <a:r>
              <a:rPr lang="pt-BR" sz="2600">
                <a:latin typeface="Wingdings"/>
                <a:ea typeface="Wingdings"/>
              </a:rPr>
              <a:t>q</a:t>
            </a:r>
            <a:r>
              <a:rPr lang="pt-BR" sz="2600">
                <a:latin typeface="Wingdings"/>
                <a:ea typeface="Wingdings"/>
              </a:rPr>
              <a:t>	</a:t>
            </a:r>
            <a:r>
              <a:rPr lang="pt-BR" sz="2600">
                <a:solidFill>
                  <a:srgbClr val="000000"/>
                </a:solidFill>
                <a:latin typeface="Arial"/>
                <a:ea typeface="Arial"/>
              </a:rPr>
              <a:t>Dificulta o trabalho do programador</a:t>
            </a:r>
            <a:endParaRPr/>
          </a:p>
        </p:txBody>
      </p:sp>
    </p:spTree>
  </p:cSld>
  <p:transition spd="med">
    <p:push dir="r"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0" y="6019920"/>
            <a:ext cx="2497320" cy="83592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1600" strike="noStrike">
                <a:solidFill>
                  <a:srgbClr val="ffffff"/>
                </a:solidFill>
                <a:latin typeface="Calibri"/>
                <a:ea typeface="DejaVu Sans"/>
              </a:rPr>
              <a:t>Arquitetura e Organização de Computadores</a:t>
            </a:r>
            <a:endParaRPr/>
          </a:p>
        </p:txBody>
      </p:sp>
      <p:sp>
        <p:nvSpPr>
          <p:cNvPr id="132" name="CustomShape 2"/>
          <p:cNvSpPr/>
          <p:nvPr/>
        </p:nvSpPr>
        <p:spPr>
          <a:xfrm>
            <a:off x="8420040" y="5945040"/>
            <a:ext cx="1621440" cy="91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5200" strike="noStrike">
                <a:solidFill>
                  <a:srgbClr val="afabab"/>
                </a:solidFill>
                <a:latin typeface="GeosansLight"/>
                <a:ea typeface="DejaVu Sans"/>
              </a:rPr>
              <a:t>2015</a:t>
            </a:r>
            <a:endParaRPr/>
          </a:p>
        </p:txBody>
      </p:sp>
      <p:sp>
        <p:nvSpPr>
          <p:cNvPr id="133" name="CustomShape 3"/>
          <p:cNvSpPr/>
          <p:nvPr/>
        </p:nvSpPr>
        <p:spPr>
          <a:xfrm>
            <a:off x="2499480" y="6305760"/>
            <a:ext cx="5920560" cy="30132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pt-BR" sz="1200" strike="noStrike">
                <a:solidFill>
                  <a:srgbClr val="ffffff"/>
                </a:solidFill>
                <a:latin typeface="Calibri"/>
                <a:ea typeface="DejaVu Sans"/>
              </a:rPr>
              <a:t>Bacharelado em Sistema de Informação – 2º Período</a:t>
            </a:r>
            <a:endParaRPr/>
          </a:p>
        </p:txBody>
      </p:sp>
      <p:sp>
        <p:nvSpPr>
          <p:cNvPr id="134" name="CustomShape 4"/>
          <p:cNvSpPr/>
          <p:nvPr/>
        </p:nvSpPr>
        <p:spPr>
          <a:xfrm flipH="1">
            <a:off x="9965880" y="67320"/>
            <a:ext cx="129600" cy="108540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5"/>
          <p:cNvSpPr/>
          <p:nvPr/>
        </p:nvSpPr>
        <p:spPr>
          <a:xfrm>
            <a:off x="4464000" y="983880"/>
            <a:ext cx="5526000" cy="17244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6"/>
          <p:cNvSpPr/>
          <p:nvPr/>
        </p:nvSpPr>
        <p:spPr>
          <a:xfrm>
            <a:off x="5242680" y="261720"/>
            <a:ext cx="457128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/>
            <a:r>
              <a:rPr lang="pt-BR" sz="3200" strike="noStrike">
                <a:solidFill>
                  <a:srgbClr val="000000"/>
                </a:solidFill>
                <a:latin typeface="CaesarSSK"/>
                <a:ea typeface="DejaVu Sans"/>
              </a:rPr>
              <a:t>RISC</a:t>
            </a:r>
            <a:endParaRPr/>
          </a:p>
        </p:txBody>
      </p:sp>
      <p:sp>
        <p:nvSpPr>
          <p:cNvPr id="137" name="CustomShape 7"/>
          <p:cNvSpPr/>
          <p:nvPr/>
        </p:nvSpPr>
        <p:spPr>
          <a:xfrm>
            <a:off x="859680" y="1569600"/>
            <a:ext cx="9893520" cy="40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36000" y="36000"/>
            <a:ext cx="4678560" cy="1575360"/>
          </a:xfrm>
          <a:prstGeom prst="rect">
            <a:avLst/>
          </a:prstGeom>
          <a:ln>
            <a:noFill/>
          </a:ln>
        </p:spPr>
      </p:pic>
      <p:sp>
        <p:nvSpPr>
          <p:cNvPr id="139" name="CustomShape 8"/>
          <p:cNvSpPr/>
          <p:nvPr/>
        </p:nvSpPr>
        <p:spPr>
          <a:xfrm>
            <a:off x="2736000" y="1368000"/>
            <a:ext cx="7236000" cy="46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9"/>
          <p:cNvSpPr/>
          <p:nvPr/>
        </p:nvSpPr>
        <p:spPr>
          <a:xfrm>
            <a:off x="3137400" y="2838960"/>
            <a:ext cx="3078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141" name="CustomShape 10"/>
          <p:cNvSpPr/>
          <p:nvPr/>
        </p:nvSpPr>
        <p:spPr>
          <a:xfrm>
            <a:off x="3100320" y="2838960"/>
            <a:ext cx="3078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142" name="CustomShape 11"/>
          <p:cNvSpPr/>
          <p:nvPr/>
        </p:nvSpPr>
        <p:spPr>
          <a:xfrm>
            <a:off x="3119040" y="2894760"/>
            <a:ext cx="3078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143" name="TextShape 12"/>
          <p:cNvSpPr txBox="1"/>
          <p:nvPr/>
        </p:nvSpPr>
        <p:spPr>
          <a:xfrm>
            <a:off x="362160" y="1611360"/>
            <a:ext cx="9477720" cy="419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/>
            <a:r>
              <a:rPr lang="pt-BR" sz="3200">
                <a:latin typeface="Arial"/>
                <a:ea typeface="Arial"/>
              </a:rPr>
              <a:t>	</a:t>
            </a:r>
            <a:r>
              <a:rPr lang="pt-BR" sz="3200">
                <a:latin typeface="Arial"/>
                <a:ea typeface="Arial"/>
              </a:rPr>
              <a:t>Os processadores baseados na computação de conjunto de instruções reduzido não têm micro-programação, as instruções são executadas diretamente pelo hardware. Como característica, esta arquitetura, além de não ter microcódigo, tem o conjunto de instruções reduzido, bem como baixo nível de complexidade.</a:t>
            </a:r>
            <a:endParaRPr/>
          </a:p>
          <a:p>
            <a:pPr algn="just"/>
            <a:endParaRPr/>
          </a:p>
          <a:p>
            <a:pPr algn="just"/>
            <a:endParaRPr/>
          </a:p>
        </p:txBody>
      </p:sp>
    </p:spTree>
  </p:cSld>
  <p:transition spd="med">
    <p:push dir="r"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0" y="6019920"/>
            <a:ext cx="2497320" cy="83592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1600" strike="noStrike">
                <a:solidFill>
                  <a:srgbClr val="ffffff"/>
                </a:solidFill>
                <a:latin typeface="Calibri"/>
                <a:ea typeface="DejaVu Sans"/>
              </a:rPr>
              <a:t>Arquitetura e Organização de Computadores</a:t>
            </a:r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8420040" y="5945040"/>
            <a:ext cx="1621440" cy="91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5200" strike="noStrike">
                <a:solidFill>
                  <a:srgbClr val="afabab"/>
                </a:solidFill>
                <a:latin typeface="GeosansLight"/>
                <a:ea typeface="DejaVu Sans"/>
              </a:rPr>
              <a:t>2015</a:t>
            </a:r>
            <a:endParaRPr/>
          </a:p>
        </p:txBody>
      </p:sp>
      <p:sp>
        <p:nvSpPr>
          <p:cNvPr id="146" name="CustomShape 3"/>
          <p:cNvSpPr/>
          <p:nvPr/>
        </p:nvSpPr>
        <p:spPr>
          <a:xfrm>
            <a:off x="2499480" y="6305760"/>
            <a:ext cx="5920560" cy="30132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pt-BR" sz="1200" strike="noStrike">
                <a:solidFill>
                  <a:srgbClr val="ffffff"/>
                </a:solidFill>
                <a:latin typeface="Calibri"/>
                <a:ea typeface="DejaVu Sans"/>
              </a:rPr>
              <a:t>Bacharelado em Sistema de Informação – 2º Período</a:t>
            </a:r>
            <a:endParaRPr/>
          </a:p>
        </p:txBody>
      </p:sp>
      <p:sp>
        <p:nvSpPr>
          <p:cNvPr id="147" name="CustomShape 4"/>
          <p:cNvSpPr/>
          <p:nvPr/>
        </p:nvSpPr>
        <p:spPr>
          <a:xfrm flipH="1">
            <a:off x="9965880" y="67320"/>
            <a:ext cx="129600" cy="108540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5"/>
          <p:cNvSpPr/>
          <p:nvPr/>
        </p:nvSpPr>
        <p:spPr>
          <a:xfrm>
            <a:off x="4464000" y="983880"/>
            <a:ext cx="5526000" cy="172440"/>
          </a:xfrm>
          <a:prstGeom prst="rect">
            <a:avLst/>
          </a:prstGeom>
          <a:solidFill>
            <a:srgbClr val="36992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6"/>
          <p:cNvSpPr/>
          <p:nvPr/>
        </p:nvSpPr>
        <p:spPr>
          <a:xfrm>
            <a:off x="5242680" y="261720"/>
            <a:ext cx="4571280" cy="57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/>
            <a:r>
              <a:rPr lang="pt-BR" sz="3200" strike="noStrike">
                <a:solidFill>
                  <a:srgbClr val="000000"/>
                </a:solidFill>
                <a:latin typeface="CaesarSSK"/>
                <a:ea typeface="DejaVu Sans"/>
              </a:rPr>
              <a:t>RISC</a:t>
            </a:r>
            <a:endParaRPr/>
          </a:p>
        </p:txBody>
      </p:sp>
      <p:sp>
        <p:nvSpPr>
          <p:cNvPr id="150" name="CustomShape 7"/>
          <p:cNvSpPr/>
          <p:nvPr/>
        </p:nvSpPr>
        <p:spPr>
          <a:xfrm>
            <a:off x="859680" y="1569600"/>
            <a:ext cx="9893520" cy="40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36000" y="36000"/>
            <a:ext cx="4678560" cy="1575360"/>
          </a:xfrm>
          <a:prstGeom prst="rect">
            <a:avLst/>
          </a:prstGeom>
          <a:ln>
            <a:noFill/>
          </a:ln>
        </p:spPr>
      </p:pic>
      <p:sp>
        <p:nvSpPr>
          <p:cNvPr id="152" name="CustomShape 8"/>
          <p:cNvSpPr/>
          <p:nvPr/>
        </p:nvSpPr>
        <p:spPr>
          <a:xfrm>
            <a:off x="2736000" y="1368000"/>
            <a:ext cx="7236000" cy="46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9"/>
          <p:cNvSpPr/>
          <p:nvPr/>
        </p:nvSpPr>
        <p:spPr>
          <a:xfrm>
            <a:off x="3137400" y="2838960"/>
            <a:ext cx="3078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154" name="CustomShape 10"/>
          <p:cNvSpPr/>
          <p:nvPr/>
        </p:nvSpPr>
        <p:spPr>
          <a:xfrm>
            <a:off x="3100320" y="2838960"/>
            <a:ext cx="3078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155" name="CustomShape 11"/>
          <p:cNvSpPr/>
          <p:nvPr/>
        </p:nvSpPr>
        <p:spPr>
          <a:xfrm>
            <a:off x="3119040" y="2894760"/>
            <a:ext cx="3078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pt-BR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156" name="TextShape 12"/>
          <p:cNvSpPr txBox="1"/>
          <p:nvPr/>
        </p:nvSpPr>
        <p:spPr>
          <a:xfrm>
            <a:off x="362160" y="1611360"/>
            <a:ext cx="9477720" cy="432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/>
            <a:r>
              <a:rPr lang="pt-BR" sz="3000">
                <a:latin typeface="Arial"/>
                <a:ea typeface="Arial"/>
              </a:rPr>
              <a:t>	</a:t>
            </a:r>
            <a:r>
              <a:rPr lang="pt-BR" sz="3000">
                <a:latin typeface="Arial"/>
                <a:ea typeface="Arial"/>
              </a:rPr>
              <a:t>A ideia foi inspirada pela descoberta de que muitas das características incluídas na arquitetura tradicional de processadores para ganho de desempenho foram ignoradas pelos programas que foram executados neles. Mas o desempenho do processador em relação à memória que ele acessava era crescente. Isto resultou num número de técnicas para otimização do processo dentro do processador, enquanto ao mesmo tempo tentando reduzir o número total de acessos à memória.</a:t>
            </a:r>
            <a:endParaRPr/>
          </a:p>
        </p:txBody>
      </p:sp>
    </p:spTree>
  </p:cSld>
  <p:transition spd="med">
    <p:push dir="r"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