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7" r:id="rId8"/>
    <p:sldId id="290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4" r:id="rId30"/>
    <p:sldId id="283" r:id="rId31"/>
    <p:sldId id="285" r:id="rId32"/>
    <p:sldId id="286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9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0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7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4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FE2D-FEE5-4283-B63E-67B8CD90F717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436F-BA4D-4938-8EDD-AF3929359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rtaldoempreendedor.gov.br/eireli/Cartilha%20Eireli%2020x25_alt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052737"/>
            <a:ext cx="6480720" cy="23762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CONTABILIDADE BÁSICA</a:t>
            </a:r>
            <a:br>
              <a:rPr lang="pt-BR" dirty="0" smtClean="0"/>
            </a:br>
            <a:r>
              <a:rPr lang="pt-BR" dirty="0" smtClean="0"/>
              <a:t>                        </a:t>
            </a:r>
            <a:r>
              <a:rPr lang="pt-BR" sz="2400" dirty="0" err="1" smtClean="0"/>
              <a:t>Profª</a:t>
            </a:r>
            <a:r>
              <a:rPr lang="pt-BR" sz="2400" dirty="0" smtClean="0"/>
              <a:t> Sandra Faria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48072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PILARES DA </a:t>
            </a:r>
            <a:r>
              <a:rPr lang="pt-BR" dirty="0" smtClean="0"/>
              <a:t>CONTABILIDADE </a:t>
            </a:r>
            <a:endParaRPr lang="pt-BR" dirty="0"/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Entidade </a:t>
            </a:r>
            <a:r>
              <a:rPr lang="pt-BR" b="1" dirty="0"/>
              <a:t>contábil</a:t>
            </a:r>
            <a:r>
              <a:rPr lang="pt-BR" dirty="0"/>
              <a:t> – Uma pessoa para quem é </a:t>
            </a:r>
            <a:r>
              <a:rPr lang="pt-BR" dirty="0" smtClean="0"/>
              <a:t>mantida a </a:t>
            </a:r>
            <a:r>
              <a:rPr lang="pt-BR" dirty="0"/>
              <a:t>contabilidade.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FF0000"/>
                </a:solidFill>
              </a:rPr>
              <a:t>     Sócios </a:t>
            </a:r>
            <a:r>
              <a:rPr lang="pt-BR" b="1" dirty="0">
                <a:solidFill>
                  <a:srgbClr val="FF0000"/>
                </a:solidFill>
              </a:rPr>
              <a:t>e </a:t>
            </a:r>
            <a:r>
              <a:rPr lang="pt-BR" b="1" dirty="0" smtClean="0">
                <a:solidFill>
                  <a:srgbClr val="FF0000"/>
                </a:solidFill>
              </a:rPr>
              <a:t>Empresa </a:t>
            </a:r>
            <a:r>
              <a:rPr lang="pt-BR" b="1" dirty="0">
                <a:solidFill>
                  <a:srgbClr val="FF0000"/>
                </a:solidFill>
              </a:rPr>
              <a:t>são pessoas distintas.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FF0000"/>
                </a:solidFill>
              </a:rPr>
              <a:t>     Não </a:t>
            </a:r>
            <a:r>
              <a:rPr lang="pt-BR" b="1" dirty="0">
                <a:solidFill>
                  <a:srgbClr val="FF0000"/>
                </a:solidFill>
              </a:rPr>
              <a:t>se deve confundir o dinheiro da </a:t>
            </a:r>
            <a:r>
              <a:rPr lang="pt-BR" b="1" dirty="0" smtClean="0">
                <a:solidFill>
                  <a:srgbClr val="FF0000"/>
                </a:solidFill>
              </a:rPr>
              <a:t>empresa com </a:t>
            </a:r>
            <a:r>
              <a:rPr lang="pt-BR" b="1" dirty="0">
                <a:solidFill>
                  <a:srgbClr val="FF0000"/>
                </a:solidFill>
              </a:rPr>
              <a:t>o dinheiro dos sócios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pt-BR" b="1" dirty="0"/>
              <a:t>Continuidade </a:t>
            </a:r>
            <a:r>
              <a:rPr lang="pt-BR" dirty="0"/>
              <a:t>– Refere-se a entidade que está </a:t>
            </a:r>
            <a:r>
              <a:rPr lang="pt-BR" dirty="0" smtClean="0"/>
              <a:t>funcionando com </a:t>
            </a:r>
            <a:r>
              <a:rPr lang="pt-BR" dirty="0"/>
              <a:t>prazo indeterminado; algo em andamento; não </a:t>
            </a:r>
            <a:r>
              <a:rPr lang="pt-BR" dirty="0" smtClean="0"/>
              <a:t>está em </a:t>
            </a:r>
            <a:r>
              <a:rPr lang="pt-BR" dirty="0"/>
              <a:t>fase de extinção ou liquidação.</a:t>
            </a:r>
          </a:p>
        </p:txBody>
      </p:sp>
    </p:spTree>
    <p:extLst>
      <p:ext uri="{BB962C8B-B14F-4D97-AF65-F5344CB8AC3E}">
        <p14:creationId xmlns:p14="http://schemas.microsoft.com/office/powerpoint/2010/main" val="3668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CAP. 2 - PATRIMÔNIO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Conceito</a:t>
            </a:r>
          </a:p>
          <a:p>
            <a:r>
              <a:rPr lang="pt-BR" dirty="0" smtClean="0"/>
              <a:t> </a:t>
            </a:r>
            <a:r>
              <a:rPr lang="pt-BR" dirty="0"/>
              <a:t>Bens</a:t>
            </a:r>
          </a:p>
          <a:p>
            <a:r>
              <a:rPr lang="pt-BR" dirty="0" smtClean="0"/>
              <a:t> </a:t>
            </a:r>
            <a:r>
              <a:rPr lang="pt-BR" dirty="0"/>
              <a:t>Direitos</a:t>
            </a:r>
          </a:p>
          <a:p>
            <a:r>
              <a:rPr lang="pt-BR" dirty="0" smtClean="0"/>
              <a:t>Obrigações</a:t>
            </a:r>
            <a:endParaRPr lang="pt-BR" dirty="0"/>
          </a:p>
          <a:p>
            <a:r>
              <a:rPr lang="pt-BR" dirty="0" smtClean="0"/>
              <a:t>Patrimônio </a:t>
            </a:r>
            <a:r>
              <a:rPr lang="pt-BR" dirty="0"/>
              <a:t>Líquido</a:t>
            </a:r>
          </a:p>
        </p:txBody>
      </p:sp>
    </p:spTree>
    <p:extLst>
      <p:ext uri="{BB962C8B-B14F-4D97-AF65-F5344CB8AC3E}">
        <p14:creationId xmlns:p14="http://schemas.microsoft.com/office/powerpoint/2010/main" val="2922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</a:t>
            </a:r>
          </a:p>
          <a:p>
            <a:pPr marL="0" indent="0">
              <a:buNone/>
            </a:pPr>
            <a:r>
              <a:rPr lang="pt-BR" b="1" dirty="0"/>
              <a:t>Patrimônio </a:t>
            </a:r>
            <a:r>
              <a:rPr lang="pt-BR" dirty="0"/>
              <a:t>(riqueza)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Conjunto de </a:t>
            </a:r>
            <a:r>
              <a:rPr lang="pt-BR" b="1" i="1" dirty="0"/>
              <a:t>bens </a:t>
            </a:r>
            <a:r>
              <a:rPr lang="pt-BR" dirty="0"/>
              <a:t>pertencentes a uma pessoa ou </a:t>
            </a:r>
            <a:r>
              <a:rPr lang="pt-BR" dirty="0" smtClean="0"/>
              <a:t>a uma </a:t>
            </a:r>
            <a:r>
              <a:rPr lang="pt-BR" dirty="0"/>
              <a:t>empresa </a:t>
            </a:r>
            <a:r>
              <a:rPr lang="pt-BR" dirty="0" smtClean="0"/>
              <a:t>     </a:t>
            </a:r>
            <a:r>
              <a:rPr lang="pt-BR" b="1" i="1" dirty="0" smtClean="0"/>
              <a:t>Bens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Valores a receber, Direitos a Receber </a:t>
            </a:r>
            <a:r>
              <a:rPr lang="pt-BR" dirty="0" smtClean="0"/>
              <a:t>   </a:t>
            </a:r>
            <a:r>
              <a:rPr lang="pt-BR" b="1" i="1" dirty="0" smtClean="0"/>
              <a:t>Direitos</a:t>
            </a:r>
            <a:endParaRPr lang="pt-BR" b="1" i="1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Contas a pagar, </a:t>
            </a:r>
            <a:r>
              <a:rPr lang="pt-BR" dirty="0" smtClean="0"/>
              <a:t>dívidas      </a:t>
            </a:r>
            <a:r>
              <a:rPr lang="pt-BR" b="1" i="1" dirty="0" smtClean="0"/>
              <a:t>Obrigações</a:t>
            </a:r>
          </a:p>
          <a:p>
            <a:pPr marL="0" indent="0">
              <a:buNone/>
            </a:pPr>
            <a:r>
              <a:rPr lang="pt-BR" i="1" dirty="0" smtClean="0"/>
              <a:t>“Patrimônio é um conjunto de bens, direitos e obrigações de uma pessoa, avaliado em moeda”</a:t>
            </a:r>
          </a:p>
          <a:p>
            <a:endParaRPr lang="pt-BR" b="1" i="1" dirty="0" smtClean="0"/>
          </a:p>
        </p:txBody>
      </p:sp>
      <p:sp>
        <p:nvSpPr>
          <p:cNvPr id="5" name="Seta para a direita 4"/>
          <p:cNvSpPr/>
          <p:nvPr/>
        </p:nvSpPr>
        <p:spPr>
          <a:xfrm>
            <a:off x="3707904" y="3466045"/>
            <a:ext cx="28803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6732240" y="4077072"/>
            <a:ext cx="28803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4572000" y="4653136"/>
            <a:ext cx="28803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BENS</a:t>
            </a:r>
          </a:p>
          <a:p>
            <a:pPr marL="0" indent="0">
              <a:buNone/>
            </a:pPr>
            <a:r>
              <a:rPr lang="pt-BR" dirty="0" smtClean="0"/>
              <a:t>São </a:t>
            </a:r>
            <a:r>
              <a:rPr lang="pt-BR" dirty="0"/>
              <a:t>as coisas úteis, capazes de satisfazer às </a:t>
            </a:r>
            <a:r>
              <a:rPr lang="pt-BR" dirty="0" smtClean="0"/>
              <a:t>necessidades das </a:t>
            </a:r>
            <a:r>
              <a:rPr lang="pt-BR" dirty="0"/>
              <a:t>pessoas e das empresas.</a:t>
            </a:r>
          </a:p>
          <a:p>
            <a:r>
              <a:rPr lang="pt-BR" u="sng" dirty="0"/>
              <a:t>Bens Tangíveis</a:t>
            </a:r>
            <a:r>
              <a:rPr lang="pt-BR" dirty="0"/>
              <a:t> = Têm forma física, são palpáveis.</a:t>
            </a:r>
          </a:p>
          <a:p>
            <a:pPr marL="0" indent="0">
              <a:buNone/>
            </a:pPr>
            <a:r>
              <a:rPr lang="pt-BR" dirty="0" smtClean="0"/>
              <a:t>Ex.: </a:t>
            </a:r>
            <a:r>
              <a:rPr lang="pt-BR" dirty="0"/>
              <a:t>Veículos, imóveis, estoques de </a:t>
            </a:r>
            <a:r>
              <a:rPr lang="pt-BR" dirty="0" err="1" smtClean="0"/>
              <a:t>mercadorias,dinheiro</a:t>
            </a:r>
            <a:r>
              <a:rPr lang="pt-BR" dirty="0"/>
              <a:t>, móveis e utensílios, ferramentas, etc.)</a:t>
            </a:r>
          </a:p>
          <a:p>
            <a:r>
              <a:rPr lang="pt-BR" u="sng" dirty="0"/>
              <a:t>Bens Intangíveis</a:t>
            </a:r>
            <a:r>
              <a:rPr lang="pt-BR" dirty="0"/>
              <a:t> = Não são palpáveis, não </a:t>
            </a:r>
            <a:r>
              <a:rPr lang="pt-BR" dirty="0" smtClean="0"/>
              <a:t>constituídos</a:t>
            </a:r>
          </a:p>
          <a:p>
            <a:pPr marL="0" indent="0">
              <a:buNone/>
            </a:pPr>
            <a:r>
              <a:rPr lang="pt-BR" dirty="0" smtClean="0"/>
              <a:t>de </a:t>
            </a:r>
            <a:r>
              <a:rPr lang="pt-BR" dirty="0"/>
              <a:t>matéria. Ex.: Marcas </a:t>
            </a:r>
            <a:r>
              <a:rPr lang="pt-BR" dirty="0" smtClean="0"/>
              <a:t>(</a:t>
            </a:r>
            <a:r>
              <a:rPr lang="pt-BR" dirty="0" err="1" smtClean="0"/>
              <a:t>Nike,Coca-cola</a:t>
            </a:r>
            <a:r>
              <a:rPr lang="pt-BR" dirty="0"/>
              <a:t>), </a:t>
            </a:r>
            <a:r>
              <a:rPr lang="pt-BR" dirty="0" smtClean="0"/>
              <a:t>patentes de </a:t>
            </a:r>
            <a:r>
              <a:rPr lang="pt-BR" dirty="0"/>
              <a:t>invenção (direito exclusivo de explorar uma invenção).</a:t>
            </a:r>
          </a:p>
        </p:txBody>
      </p:sp>
    </p:spTree>
    <p:extLst>
      <p:ext uri="{BB962C8B-B14F-4D97-AF65-F5344CB8AC3E}">
        <p14:creationId xmlns:p14="http://schemas.microsoft.com/office/powerpoint/2010/main" val="39904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b="1" dirty="0"/>
              <a:t>DIREITOS</a:t>
            </a:r>
          </a:p>
          <a:p>
            <a:pPr marL="0" indent="0">
              <a:buNone/>
            </a:pPr>
            <a:r>
              <a:rPr lang="pt-BR" dirty="0"/>
              <a:t>Poder de exigir alguma coisa. Ex.: valores a receber</a:t>
            </a:r>
            <a:r>
              <a:rPr lang="pt-BR" dirty="0" smtClean="0"/>
              <a:t>, títulos </a:t>
            </a:r>
            <a:r>
              <a:rPr lang="pt-BR" dirty="0"/>
              <a:t>receber, contas a receber, </a:t>
            </a:r>
            <a:r>
              <a:rPr lang="pt-BR" dirty="0" smtClean="0"/>
              <a:t>salários </a:t>
            </a:r>
            <a:r>
              <a:rPr lang="pt-BR" dirty="0"/>
              <a:t>a receber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4000" b="1" dirty="0" smtClean="0"/>
              <a:t>OBRIGAÇÕES</a:t>
            </a:r>
            <a:endParaRPr lang="pt-BR" sz="4000" b="1" dirty="0"/>
          </a:p>
          <a:p>
            <a:pPr marL="0" indent="0">
              <a:buNone/>
            </a:pPr>
            <a:r>
              <a:rPr lang="pt-BR" dirty="0" smtClean="0"/>
              <a:t>Dívidas </a:t>
            </a:r>
            <a:r>
              <a:rPr lang="pt-BR" dirty="0"/>
              <a:t>com outras pessoas.</a:t>
            </a:r>
          </a:p>
          <a:p>
            <a:pPr marL="0" indent="0">
              <a:buNone/>
            </a:pPr>
            <a:r>
              <a:rPr lang="pt-BR" dirty="0"/>
              <a:t>Em Contabilidade  </a:t>
            </a:r>
            <a:r>
              <a:rPr lang="pt-BR" dirty="0" smtClean="0"/>
              <a:t>             Obrigações </a:t>
            </a:r>
            <a:r>
              <a:rPr lang="pt-BR" dirty="0"/>
              <a:t>Exigíveis</a:t>
            </a:r>
          </a:p>
          <a:p>
            <a:pPr marL="0" indent="0">
              <a:buNone/>
            </a:pPr>
            <a:r>
              <a:rPr lang="pt-BR" b="1" dirty="0"/>
              <a:t>Exemplo:</a:t>
            </a:r>
          </a:p>
          <a:p>
            <a:pPr marL="0" indent="0">
              <a:buNone/>
            </a:pPr>
            <a:r>
              <a:rPr lang="pt-BR" dirty="0"/>
              <a:t>• Empréstimos a pagar;</a:t>
            </a:r>
          </a:p>
          <a:p>
            <a:pPr marL="0" indent="0">
              <a:buNone/>
            </a:pPr>
            <a:r>
              <a:rPr lang="pt-BR" dirty="0"/>
              <a:t>• Contas a pagar;</a:t>
            </a:r>
          </a:p>
          <a:p>
            <a:pPr marL="0" indent="0">
              <a:buNone/>
            </a:pPr>
            <a:r>
              <a:rPr lang="pt-BR" dirty="0"/>
              <a:t>• Impostos a pagar;</a:t>
            </a:r>
          </a:p>
          <a:p>
            <a:pPr marL="0" indent="0">
              <a:buNone/>
            </a:pPr>
            <a:r>
              <a:rPr lang="pt-BR" dirty="0"/>
              <a:t>• Salários a pagar;</a:t>
            </a:r>
          </a:p>
          <a:p>
            <a:pPr marL="0" indent="0">
              <a:buNone/>
            </a:pPr>
            <a:r>
              <a:rPr lang="pt-BR" dirty="0"/>
              <a:t>• Duplicatas a pagar (compras a prazo)</a:t>
            </a:r>
          </a:p>
          <a:p>
            <a:pPr marL="0" indent="0">
              <a:buNone/>
            </a:pPr>
            <a:r>
              <a:rPr lang="pt-BR" dirty="0" smtClean="0"/>
              <a:t>    ou </a:t>
            </a:r>
            <a:r>
              <a:rPr lang="pt-BR" dirty="0"/>
              <a:t>fornecedores.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2843808" y="3595874"/>
            <a:ext cx="360040" cy="19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632848" cy="4968552"/>
          </a:xfrm>
        </p:spPr>
      </p:pic>
    </p:spTree>
    <p:extLst>
      <p:ext uri="{BB962C8B-B14F-4D97-AF65-F5344CB8AC3E}">
        <p14:creationId xmlns:p14="http://schemas.microsoft.com/office/powerpoint/2010/main" val="25099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 smtClean="0"/>
              <a:t>PATRIMÔNIO LÍQUIDO</a:t>
            </a:r>
          </a:p>
          <a:p>
            <a:pPr marL="0" indent="0" algn="just">
              <a:buNone/>
            </a:pPr>
            <a:r>
              <a:rPr lang="pt-BR" dirty="0" smtClean="0"/>
              <a:t>     Para </a:t>
            </a:r>
            <a:r>
              <a:rPr lang="pt-BR" dirty="0"/>
              <a:t>se conhecer a riqueza líquida da empresa (ou pessoa</a:t>
            </a:r>
            <a:r>
              <a:rPr lang="pt-BR" dirty="0" smtClean="0"/>
              <a:t>): somam-se </a:t>
            </a:r>
            <a:r>
              <a:rPr lang="pt-BR" dirty="0"/>
              <a:t>os bens e os direitos e, desse total, </a:t>
            </a:r>
            <a:r>
              <a:rPr lang="pt-BR" dirty="0" smtClean="0"/>
              <a:t>subtraem-se as </a:t>
            </a:r>
            <a:r>
              <a:rPr lang="pt-BR" dirty="0"/>
              <a:t>obrigações; </a:t>
            </a:r>
            <a:r>
              <a:rPr lang="pt-BR" dirty="0" smtClean="0"/>
              <a:t>o </a:t>
            </a:r>
            <a:r>
              <a:rPr lang="pt-BR" dirty="0"/>
              <a:t>resultado é a </a:t>
            </a:r>
            <a:r>
              <a:rPr lang="pt-BR" dirty="0">
                <a:solidFill>
                  <a:srgbClr val="FF0000"/>
                </a:solidFill>
              </a:rPr>
              <a:t>riqueza líquida</a:t>
            </a:r>
            <a:r>
              <a:rPr lang="pt-BR" dirty="0"/>
              <a:t>, ou seja, </a:t>
            </a:r>
            <a:r>
              <a:rPr lang="pt-BR" dirty="0" smtClean="0"/>
              <a:t>a parte </a:t>
            </a:r>
            <a:r>
              <a:rPr lang="pt-BR" dirty="0"/>
              <a:t>que sobra do patrimônio para a pessoa ou empresa.</a:t>
            </a:r>
          </a:p>
          <a:p>
            <a:pPr marL="0" indent="0" algn="just">
              <a:buNone/>
            </a:pPr>
            <a:r>
              <a:rPr lang="pt-BR" dirty="0" smtClean="0"/>
              <a:t>    Ela </a:t>
            </a:r>
            <a:r>
              <a:rPr lang="pt-BR" dirty="0"/>
              <a:t>é denominada patrimônio líquido ou situação líquida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Patrimônio Líquido = Bens + Direitos - Obrigações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smtClean="0"/>
              <a:t>Patrimônio Líquido,</a:t>
            </a:r>
            <a:r>
              <a:rPr lang="pt-BR" dirty="0" smtClean="0"/>
              <a:t> portanto, é a medida eficiente da verdadeira riqueza. Há situações em que o Patrimônio é grande, mas as obrigações superam os bens e direitos; nesse caso, o patrimônio Líquido  ou Situação líquida é negativo, isto é não há riqueza, a situação da empresa é péssima.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7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Álgebra Contábil</a:t>
            </a:r>
          </a:p>
          <a:p>
            <a:r>
              <a:rPr lang="pt-BR" b="1" dirty="0" smtClean="0"/>
              <a:t>Patrimônio Bruto</a:t>
            </a:r>
          </a:p>
          <a:p>
            <a:pPr marL="0" indent="0">
              <a:buNone/>
            </a:pPr>
            <a:r>
              <a:rPr lang="pt-BR" sz="2800" dirty="0" smtClean="0"/>
              <a:t>     Bens + Direitos = Patrimônio Bruto</a:t>
            </a:r>
          </a:p>
          <a:p>
            <a:r>
              <a:rPr lang="pt-BR" b="1" dirty="0" smtClean="0"/>
              <a:t>Patrimônio Líquido </a:t>
            </a:r>
          </a:p>
          <a:p>
            <a:pPr marL="0" indent="0">
              <a:buNone/>
            </a:pPr>
            <a:r>
              <a:rPr lang="pt-BR" sz="2800" dirty="0" smtClean="0"/>
              <a:t>    Bens + Direitos – Obrigações = Patrimônio Líquido</a:t>
            </a:r>
          </a:p>
          <a:p>
            <a:r>
              <a:rPr lang="pt-BR" b="1" dirty="0" smtClean="0"/>
              <a:t>Equação de Equilíbrio</a:t>
            </a:r>
          </a:p>
          <a:p>
            <a:pPr marL="0" indent="0">
              <a:buNone/>
            </a:pPr>
            <a:r>
              <a:rPr lang="pt-BR" sz="2800" dirty="0" smtClean="0"/>
              <a:t>    Bens + Direitos = Patrimônio Líquido + Obrigações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536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CAP. 2 - PATRIMÔNIO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SITUAÇÃO LÍQUIDA POSITIVA ou SUPERAVITÁRIA</a:t>
            </a:r>
          </a:p>
          <a:p>
            <a:pPr marL="0" indent="0">
              <a:buNone/>
            </a:pPr>
            <a:r>
              <a:rPr lang="pt-BR" dirty="0" smtClean="0"/>
              <a:t>A soma dos bens e direitos supera a soma das obrigações </a:t>
            </a:r>
          </a:p>
          <a:p>
            <a:r>
              <a:rPr lang="pt-BR" dirty="0" smtClean="0"/>
              <a:t>SL = B + D &gt; O</a:t>
            </a:r>
            <a:endParaRPr lang="pt-BR" dirty="0"/>
          </a:p>
          <a:p>
            <a:r>
              <a:rPr lang="pt-BR" b="1" dirty="0" smtClean="0"/>
              <a:t>SITUAÇÃO LÍQUIDA NEGATIVA ou DEFICITÁRIA</a:t>
            </a:r>
          </a:p>
          <a:p>
            <a:pPr marL="0" indent="0">
              <a:buNone/>
            </a:pPr>
            <a:r>
              <a:rPr lang="pt-BR" dirty="0" smtClean="0"/>
              <a:t>A soma dos bens e direitos são inferiores à soma das obrigações</a:t>
            </a:r>
          </a:p>
          <a:p>
            <a:r>
              <a:rPr lang="pt-BR" dirty="0" smtClean="0"/>
              <a:t>SL = B + D &lt; O</a:t>
            </a:r>
          </a:p>
          <a:p>
            <a:r>
              <a:rPr lang="pt-BR" b="1" dirty="0" smtClean="0"/>
              <a:t>SITUAÇÃO LÍQUIDA NULA</a:t>
            </a:r>
          </a:p>
          <a:p>
            <a:pPr marL="0" indent="0">
              <a:buNone/>
            </a:pPr>
            <a:r>
              <a:rPr lang="pt-BR" dirty="0" smtClean="0"/>
              <a:t>A soma dos bens e direitos são iguais à soma das obrigações</a:t>
            </a:r>
          </a:p>
          <a:p>
            <a:r>
              <a:rPr lang="pt-BR" dirty="0" smtClean="0"/>
              <a:t>SL = B + D = 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8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CAP.1 - Introdução à Contabilidade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CONCEITO</a:t>
            </a:r>
            <a:endParaRPr lang="pt-BR" b="1" dirty="0"/>
          </a:p>
          <a:p>
            <a:pPr algn="just"/>
            <a:r>
              <a:rPr lang="pt-BR" dirty="0" smtClean="0"/>
              <a:t> </a:t>
            </a:r>
            <a:r>
              <a:rPr lang="pt-BR" dirty="0"/>
              <a:t>“É a ciência que estuda a formação e variação do</a:t>
            </a:r>
          </a:p>
          <a:p>
            <a:pPr algn="just"/>
            <a:r>
              <a:rPr lang="pt-BR" dirty="0"/>
              <a:t>Patrimônio”;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“É a ciência que estuda, registra e controla o </a:t>
            </a:r>
            <a:r>
              <a:rPr lang="pt-BR" dirty="0" smtClean="0"/>
              <a:t>Patrimônio das </a:t>
            </a:r>
            <a:r>
              <a:rPr lang="pt-BR" dirty="0"/>
              <a:t>Entidades com fins lucrativos ou não”;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“Instrumento de informações para a tomada de </a:t>
            </a:r>
            <a:r>
              <a:rPr lang="pt-BR" dirty="0" smtClean="0"/>
              <a:t>decisões dentro </a:t>
            </a:r>
            <a:r>
              <a:rPr lang="pt-BR" dirty="0"/>
              <a:t>e fora da empresa</a:t>
            </a:r>
            <a:r>
              <a:rPr lang="pt-BR" dirty="0" smtClean="0"/>
              <a:t>”.</a:t>
            </a:r>
          </a:p>
          <a:p>
            <a:pPr algn="just"/>
            <a:r>
              <a:rPr lang="pt-BR" dirty="0" smtClean="0"/>
              <a:t>Ela é muito antiga e sempre existiu para auxiliar as pessoas a tomarem decisões. Com o passar do tempo o governo começa a utilizar-se dela para arrecadar impostos e a torna obrigatória para a maioria das empresas.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7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dirty="0" smtClean="0"/>
              <a:t>Cap. 3 – DEMONSTRAÇÕES FINANCEIRAS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Principais Demonstrações Financeiras: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Balanço Patrimonial – BP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Demonstração do Resultado do Exercício – DRE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Demonstração dos Lucros e Prejuízos Acumulados  - </a:t>
            </a:r>
            <a:r>
              <a:rPr lang="pt-BR" dirty="0" err="1" smtClean="0"/>
              <a:t>DLPAc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Demonstração dos Fluxos de Caixa – DFC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Demonstração do Valor Adicionado – DVA</a:t>
            </a:r>
          </a:p>
          <a:p>
            <a:pPr algn="just"/>
            <a:r>
              <a:rPr lang="pt-BR" sz="2600" dirty="0" smtClean="0"/>
              <a:t>Notas Explicativas que são parte das demonstrações financeiras, que as complementam. São informações adicionais destacadas na parte inferior das demonstrações financeiras. São conhecidas como notas de rodapé.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9287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DEMOSTRAÇÕES FINANCEIRAS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000" b="1" dirty="0" smtClean="0"/>
              <a:t>PERÍODO DE APRESENTAÇÃO DAS DEMONSTRAÇÕES FINANCEIRAS:</a:t>
            </a:r>
          </a:p>
          <a:p>
            <a:pPr algn="just"/>
            <a:r>
              <a:rPr lang="pt-BR" dirty="0" smtClean="0"/>
              <a:t>A Lei das Sociedades por Ações (S/A</a:t>
            </a:r>
            <a:r>
              <a:rPr lang="pt-BR" sz="1900" dirty="0" smtClean="0"/>
              <a:t>s</a:t>
            </a:r>
            <a:r>
              <a:rPr lang="pt-BR" dirty="0" smtClean="0"/>
              <a:t>) estabelece que ao fim de cada período de 12 meses, a diretoria da empresa fará elaborar, com base na contabilidade, as demonstrações financeiras. Este período é denominado </a:t>
            </a:r>
            <a:r>
              <a:rPr lang="pt-BR" dirty="0" smtClean="0">
                <a:solidFill>
                  <a:srgbClr val="FF0000"/>
                </a:solidFill>
              </a:rPr>
              <a:t>exercício social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0000"/>
                </a:solidFill>
              </a:rPr>
              <a:t>período contábil</a:t>
            </a:r>
            <a:r>
              <a:rPr lang="pt-BR" dirty="0" smtClean="0"/>
              <a:t>. Não há necessidade de que o exercício social coincida com o ano civil (01/01 a 31/12), todavia para </a:t>
            </a:r>
            <a:r>
              <a:rPr lang="pt-BR" dirty="0" smtClean="0">
                <a:solidFill>
                  <a:srgbClr val="FF0000"/>
                </a:solidFill>
              </a:rPr>
              <a:t>fins fiscais</a:t>
            </a:r>
            <a:r>
              <a:rPr lang="pt-BR" dirty="0" smtClean="0"/>
              <a:t>, o Imposto de Renda sugere o encerramento em 31/12.</a:t>
            </a:r>
          </a:p>
        </p:txBody>
      </p:sp>
    </p:spTree>
    <p:extLst>
      <p:ext uri="{BB962C8B-B14F-4D97-AF65-F5344CB8AC3E}">
        <p14:creationId xmlns:p14="http://schemas.microsoft.com/office/powerpoint/2010/main" val="175671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DEMONSTRAÇÕES FINANCEIRAS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As S.A de capital aberto e as instituições financeiras (bancos, financeiras </a:t>
            </a:r>
            <a:r>
              <a:rPr lang="pt-BR" dirty="0" err="1" smtClean="0"/>
              <a:t>etc</a:t>
            </a:r>
            <a:r>
              <a:rPr lang="pt-BR" dirty="0" smtClean="0"/>
              <a:t>) devem publicar as demonstrações financeiras semestralmente para melhor informar o público interessado.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atender às necessidades internas (fins gerenciais) e facilitar a administração da empresa, a contabilidade deverá apresentar relatórios contábeis em períodos mais curtos (semanal, quinzenal, mensal). Todavia, ressalta-se que em termos legais o período contábil será de 12 meses.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4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DEMONSTRAÇÕES FINANCEIRAS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REQUISITOS PARA PUBLICAÇÃO DAS DEMONSTRAÇÕES FINANCEIRAS</a:t>
            </a:r>
          </a:p>
          <a:p>
            <a:r>
              <a:rPr lang="pt-BR" dirty="0" smtClean="0"/>
              <a:t> </a:t>
            </a:r>
            <a:r>
              <a:rPr lang="pt-BR" dirty="0"/>
              <a:t>Denominação da Empresa</a:t>
            </a:r>
          </a:p>
          <a:p>
            <a:r>
              <a:rPr lang="pt-BR" dirty="0" smtClean="0"/>
              <a:t>Título </a:t>
            </a:r>
            <a:r>
              <a:rPr lang="pt-BR" dirty="0"/>
              <a:t>da demonstração (BP, DRE,....)</a:t>
            </a:r>
          </a:p>
          <a:p>
            <a:r>
              <a:rPr lang="pt-BR" dirty="0" smtClean="0"/>
              <a:t>Data </a:t>
            </a:r>
            <a:r>
              <a:rPr lang="pt-BR" dirty="0"/>
              <a:t>do exercício social</a:t>
            </a:r>
          </a:p>
          <a:p>
            <a:r>
              <a:rPr lang="pt-BR" dirty="0" smtClean="0"/>
              <a:t>Valores </a:t>
            </a:r>
            <a:r>
              <a:rPr lang="pt-BR" dirty="0"/>
              <a:t>do exercício referência e anterior</a:t>
            </a:r>
          </a:p>
          <a:p>
            <a:r>
              <a:rPr lang="pt-BR" dirty="0" smtClean="0"/>
              <a:t> </a:t>
            </a:r>
            <a:r>
              <a:rPr lang="pt-BR" dirty="0"/>
              <a:t>Moeda e representação (Mil, Milhões...)</a:t>
            </a:r>
          </a:p>
        </p:txBody>
      </p:sp>
    </p:spTree>
    <p:extLst>
      <p:ext uri="{BB962C8B-B14F-4D97-AF65-F5344CB8AC3E}">
        <p14:creationId xmlns:p14="http://schemas.microsoft.com/office/powerpoint/2010/main" val="208719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Cap. 4 – BALANÇO PATRIMONIAL - BP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Identificação;</a:t>
            </a:r>
          </a:p>
          <a:p>
            <a:r>
              <a:rPr lang="pt-BR" dirty="0" smtClean="0"/>
              <a:t>Ativo</a:t>
            </a:r>
            <a:r>
              <a:rPr lang="pt-BR" dirty="0"/>
              <a:t>;</a:t>
            </a:r>
          </a:p>
          <a:p>
            <a:r>
              <a:rPr lang="pt-BR" dirty="0" smtClean="0"/>
              <a:t>Passivo</a:t>
            </a:r>
            <a:r>
              <a:rPr lang="pt-BR" dirty="0"/>
              <a:t>;</a:t>
            </a:r>
          </a:p>
          <a:p>
            <a:r>
              <a:rPr lang="pt-BR" dirty="0" smtClean="0"/>
              <a:t>Patrimônio </a:t>
            </a:r>
            <a:r>
              <a:rPr lang="pt-BR" dirty="0"/>
              <a:t>Líquido;</a:t>
            </a:r>
          </a:p>
          <a:p>
            <a:r>
              <a:rPr lang="pt-BR" dirty="0" smtClean="0"/>
              <a:t>  </a:t>
            </a:r>
            <a:r>
              <a:rPr lang="pt-BR" dirty="0"/>
              <a:t>Origens X Aplicações;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29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IDENTIFICAÇÃO</a:t>
            </a:r>
          </a:p>
          <a:p>
            <a:r>
              <a:rPr lang="pt-BR" dirty="0"/>
              <a:t> O mais importante relatório contábil.</a:t>
            </a:r>
          </a:p>
          <a:p>
            <a:r>
              <a:rPr lang="pt-BR" dirty="0"/>
              <a:t> Identifica-se com ele, a saúde financeira e econômica (no fim do ano ou qualquer data prefixada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9604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64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400" b="1" dirty="0" smtClean="0"/>
              <a:t>ATIVO</a:t>
            </a:r>
          </a:p>
          <a:p>
            <a:pPr marL="0" indent="0" algn="just">
              <a:buNone/>
            </a:pPr>
            <a:r>
              <a:rPr lang="pt-BR" dirty="0" smtClean="0"/>
              <a:t>Conjunto </a:t>
            </a:r>
            <a:r>
              <a:rPr lang="pt-BR" dirty="0"/>
              <a:t>de bens e direitos </a:t>
            </a:r>
            <a:r>
              <a:rPr lang="pt-BR" b="1" dirty="0"/>
              <a:t>de propriedade </a:t>
            </a:r>
            <a:r>
              <a:rPr lang="pt-BR" dirty="0" smtClean="0"/>
              <a:t>da empresa</a:t>
            </a:r>
            <a:r>
              <a:rPr lang="pt-BR" dirty="0"/>
              <a:t>. São itens positivos do patrimônio.</a:t>
            </a:r>
          </a:p>
          <a:p>
            <a:pPr algn="just"/>
            <a:r>
              <a:rPr lang="pt-BR" dirty="0"/>
              <a:t>(Proporcionam ganho para a empresa)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Contas a Receber</a:t>
            </a:r>
          </a:p>
          <a:p>
            <a:pPr algn="just"/>
            <a:r>
              <a:rPr lang="pt-BR" dirty="0" smtClean="0"/>
              <a:t>Estoque </a:t>
            </a:r>
            <a:r>
              <a:rPr lang="pt-BR" dirty="0"/>
              <a:t>de Produtos Acabados</a:t>
            </a:r>
          </a:p>
          <a:p>
            <a:pPr algn="just"/>
            <a:r>
              <a:rPr lang="pt-BR" dirty="0" smtClean="0"/>
              <a:t>Máquinas </a:t>
            </a:r>
            <a:r>
              <a:rPr lang="pt-BR" dirty="0"/>
              <a:t>e Equipamentos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Prédios próprios</a:t>
            </a:r>
          </a:p>
          <a:p>
            <a:pPr marL="0" indent="0" algn="just">
              <a:buNone/>
            </a:pPr>
            <a:r>
              <a:rPr lang="pt-BR" dirty="0" smtClean="0"/>
              <a:t>De maneira geral o ATIVO é registrado pelo preço de aquisição, ou seja, pelo custo histórico ou valor original.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09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PASSIVO</a:t>
            </a:r>
          </a:p>
          <a:p>
            <a:pPr marL="0" indent="0" algn="just">
              <a:buNone/>
            </a:pPr>
            <a:r>
              <a:rPr lang="pt-BR" dirty="0"/>
              <a:t>Conjunto de </a:t>
            </a:r>
            <a:r>
              <a:rPr lang="pt-BR" b="1" dirty="0"/>
              <a:t>obrigações exigíveis </a:t>
            </a:r>
            <a:r>
              <a:rPr lang="pt-BR" dirty="0"/>
              <a:t>da empresa.</a:t>
            </a:r>
          </a:p>
          <a:p>
            <a:pPr algn="just"/>
            <a:r>
              <a:rPr lang="pt-BR" dirty="0"/>
              <a:t>Dívidas que serão reclamadas a partir da data do seu</a:t>
            </a:r>
          </a:p>
          <a:p>
            <a:pPr marL="0" indent="0" algn="just">
              <a:buNone/>
            </a:pPr>
            <a:r>
              <a:rPr lang="pt-BR" dirty="0"/>
              <a:t>vencimento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b="1" dirty="0"/>
              <a:t>PASSIVO EXIGÍVEL (CAPITAL DE TERCEIROS)</a:t>
            </a:r>
          </a:p>
          <a:p>
            <a:r>
              <a:rPr lang="pt-BR" dirty="0" smtClean="0"/>
              <a:t> </a:t>
            </a:r>
            <a:r>
              <a:rPr lang="pt-BR" dirty="0"/>
              <a:t>Recursos de Terceiros (dinheiro);</a:t>
            </a:r>
          </a:p>
          <a:p>
            <a:r>
              <a:rPr lang="pt-BR" dirty="0" smtClean="0"/>
              <a:t> </a:t>
            </a:r>
            <a:r>
              <a:rPr lang="pt-BR" dirty="0"/>
              <a:t>Capital de Terceiros;</a:t>
            </a:r>
          </a:p>
          <a:p>
            <a:r>
              <a:rPr lang="pt-BR" dirty="0" smtClean="0"/>
              <a:t> </a:t>
            </a:r>
            <a:r>
              <a:rPr lang="pt-BR" dirty="0"/>
              <a:t>Fornecedores (de mercadorias);</a:t>
            </a:r>
          </a:p>
          <a:p>
            <a:r>
              <a:rPr lang="pt-BR" dirty="0" smtClean="0"/>
              <a:t> </a:t>
            </a:r>
            <a:r>
              <a:rPr lang="pt-BR" dirty="0"/>
              <a:t>Funcionários (salários);</a:t>
            </a:r>
          </a:p>
          <a:p>
            <a:r>
              <a:rPr lang="pt-BR" dirty="0" smtClean="0"/>
              <a:t>Governo </a:t>
            </a:r>
            <a:r>
              <a:rPr lang="pt-BR" dirty="0"/>
              <a:t>(impostos);</a:t>
            </a:r>
          </a:p>
          <a:p>
            <a:r>
              <a:rPr lang="pt-BR" dirty="0" smtClean="0"/>
              <a:t>Bancos </a:t>
            </a:r>
            <a:r>
              <a:rPr lang="pt-BR" dirty="0"/>
              <a:t>(empréstimos) etc.</a:t>
            </a:r>
          </a:p>
        </p:txBody>
      </p:sp>
    </p:spTree>
    <p:extLst>
      <p:ext uri="{BB962C8B-B14F-4D97-AF65-F5344CB8AC3E}">
        <p14:creationId xmlns:p14="http://schemas.microsoft.com/office/powerpoint/2010/main" val="307910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PATRIMÔNIO LÍQUIDO</a:t>
            </a:r>
          </a:p>
          <a:p>
            <a:pPr marL="0" indent="0" algn="just">
              <a:buNone/>
            </a:pPr>
            <a:r>
              <a:rPr lang="pt-BR" b="1" dirty="0"/>
              <a:t>Total de aplicações </a:t>
            </a:r>
            <a:r>
              <a:rPr lang="pt-BR" dirty="0"/>
              <a:t>dos proprietários na empresa</a:t>
            </a:r>
          </a:p>
          <a:p>
            <a:pPr marL="0" indent="0" algn="just">
              <a:buNone/>
            </a:pPr>
            <a:r>
              <a:rPr lang="pt-BR" dirty="0"/>
              <a:t>Os proprietários (sócios, acionistas) fornecem </a:t>
            </a:r>
            <a:r>
              <a:rPr lang="pt-BR" dirty="0" smtClean="0"/>
              <a:t>meios para </a:t>
            </a:r>
            <a:r>
              <a:rPr lang="pt-BR" dirty="0"/>
              <a:t>o início do negócio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A importância que os proprietários investem inicialmente na empresa, contabilmente é denominada</a:t>
            </a:r>
            <a:r>
              <a:rPr lang="pt-BR" i="1" dirty="0" smtClean="0"/>
              <a:t> capital</a:t>
            </a:r>
            <a:r>
              <a:rPr lang="pt-BR" dirty="0" smtClean="0"/>
              <a:t> </a:t>
            </a:r>
            <a:r>
              <a:rPr lang="pt-BR" i="1" dirty="0" smtClean="0"/>
              <a:t>social, </a:t>
            </a:r>
            <a:r>
              <a:rPr lang="pt-BR" dirty="0" smtClean="0"/>
              <a:t>ou simplesmente</a:t>
            </a:r>
            <a:r>
              <a:rPr lang="pt-BR" i="1" dirty="0" smtClean="0"/>
              <a:t> Capital.</a:t>
            </a:r>
            <a:endParaRPr lang="pt-BR" i="1" dirty="0"/>
          </a:p>
          <a:p>
            <a:pPr algn="just"/>
            <a:r>
              <a:rPr lang="pt-BR" dirty="0" smtClean="0"/>
              <a:t> </a:t>
            </a:r>
            <a:r>
              <a:rPr lang="pt-BR" b="1" dirty="0"/>
              <a:t>PASSIVO NÃO EXIGÍVEL </a:t>
            </a:r>
            <a:endParaRPr lang="pt-BR" dirty="0"/>
          </a:p>
          <a:p>
            <a:pPr algn="just"/>
            <a:r>
              <a:rPr lang="pt-BR" dirty="0" smtClean="0"/>
              <a:t>Recurso </a:t>
            </a:r>
            <a:r>
              <a:rPr lang="pt-BR" dirty="0"/>
              <a:t>próprio ou Capital próprio</a:t>
            </a:r>
          </a:p>
          <a:p>
            <a:pPr algn="just"/>
            <a:r>
              <a:rPr lang="pt-BR" dirty="0" smtClean="0"/>
              <a:t>Risco </a:t>
            </a:r>
            <a:r>
              <a:rPr lang="pt-BR" dirty="0"/>
              <a:t>do capitalista</a:t>
            </a:r>
          </a:p>
          <a:p>
            <a:pPr algn="just"/>
            <a:r>
              <a:rPr lang="pt-BR" dirty="0" smtClean="0"/>
              <a:t>Em </a:t>
            </a:r>
            <a:r>
              <a:rPr lang="pt-BR" dirty="0"/>
              <a:t>caso de falência da empresa, o sócio perde o</a:t>
            </a:r>
          </a:p>
          <a:p>
            <a:pPr algn="just"/>
            <a:r>
              <a:rPr lang="pt-BR" dirty="0"/>
              <a:t>dinheiro investido (Investimento de risco)</a:t>
            </a:r>
          </a:p>
        </p:txBody>
      </p:sp>
    </p:spTree>
    <p:extLst>
      <p:ext uri="{BB962C8B-B14F-4D97-AF65-F5344CB8AC3E}">
        <p14:creationId xmlns:p14="http://schemas.microsoft.com/office/powerpoint/2010/main" val="409691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dirty="0" smtClean="0"/>
              <a:t>Patrimônio Líquido </a:t>
            </a:r>
            <a:r>
              <a:rPr lang="pt-BR" dirty="0"/>
              <a:t>também figura no lado do Passivo em virtude de o capital, reservas, etc., pertencerem aos proprietários da empresa (sócios, acionistas) e não deixa de ser uma obrigação da empresa pessoa jurídica para com os proprietários pessoa física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Matematicamente, o PL é obtido através da </a:t>
            </a:r>
            <a:r>
              <a:rPr lang="pt-BR" b="1" dirty="0" smtClean="0"/>
              <a:t>equação contábil</a:t>
            </a:r>
            <a:r>
              <a:rPr lang="pt-BR" dirty="0" smtClean="0"/>
              <a:t>: Ativo – Passivo Exigível</a:t>
            </a: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PL = ATIVO (bens + direitos) – PASSIVO EXIGÍVEL (obrigações exigíveis)</a:t>
            </a:r>
            <a:endParaRPr lang="pt-PT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Introdução à Contabilidade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Todas </a:t>
            </a:r>
            <a:r>
              <a:rPr lang="pt-BR" dirty="0"/>
              <a:t>as movimentações possíveis de </a:t>
            </a:r>
            <a:r>
              <a:rPr lang="pt-BR" dirty="0" smtClean="0"/>
              <a:t>mensuração monetária </a:t>
            </a:r>
            <a:r>
              <a:rPr lang="pt-BR" dirty="0"/>
              <a:t>são registradas pela contabilidade, que</a:t>
            </a:r>
            <a:r>
              <a:rPr lang="pt-BR" dirty="0" smtClean="0"/>
              <a:t>, em </a:t>
            </a:r>
            <a:r>
              <a:rPr lang="pt-BR" dirty="0"/>
              <a:t>seguida, resume os dados registrados em </a:t>
            </a:r>
            <a:r>
              <a:rPr lang="pt-BR" dirty="0" smtClean="0"/>
              <a:t>forma de </a:t>
            </a:r>
            <a:r>
              <a:rPr lang="pt-BR" dirty="0"/>
              <a:t>relatórios (contábeis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9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Em caso de os sócios (ou acionistas) se comprometerem a investir na empresa certa quantia, esse capital será denominado </a:t>
            </a:r>
            <a:r>
              <a:rPr lang="pt-BR" dirty="0" smtClean="0">
                <a:solidFill>
                  <a:srgbClr val="FF0000"/>
                </a:solidFill>
              </a:rPr>
              <a:t>capital subscrito</a:t>
            </a:r>
            <a:r>
              <a:rPr lang="pt-BR" dirty="0" smtClean="0"/>
              <a:t> (assinado, comprometido). Este compromisso surge no papel, no contrato social assinado pelos sócios.</a:t>
            </a:r>
          </a:p>
          <a:p>
            <a:pPr algn="just"/>
            <a:r>
              <a:rPr lang="pt-BR" dirty="0" smtClean="0"/>
              <a:t>Ao cumprirem o contrato firmado, fornecendo dinheiro ou outros bens à empresa, os proprietários </a:t>
            </a:r>
            <a:r>
              <a:rPr lang="pt-BR" dirty="0" smtClean="0">
                <a:solidFill>
                  <a:srgbClr val="FF0000"/>
                </a:solidFill>
              </a:rPr>
              <a:t>integralizam capital</a:t>
            </a:r>
            <a:r>
              <a:rPr lang="pt-BR" dirty="0" smtClean="0"/>
              <a:t>. Capital a integralizar é, portanto, a parte do capital comprometido (subscrito) ainda não realizada.</a:t>
            </a:r>
          </a:p>
        </p:txBody>
      </p:sp>
    </p:spTree>
    <p:extLst>
      <p:ext uri="{BB962C8B-B14F-4D97-AF65-F5344CB8AC3E}">
        <p14:creationId xmlns:p14="http://schemas.microsoft.com/office/powerpoint/2010/main" val="379943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BALANÇO PATRIMONIAL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ORIGENS X APLICAÇÕES</a:t>
            </a:r>
          </a:p>
          <a:p>
            <a:pPr algn="just"/>
            <a:r>
              <a:rPr lang="pt-BR" dirty="0" smtClean="0"/>
              <a:t>Todos os recursos que entram numa empresa passam pelo PASSIVO e PATRIMÔNIO LÍQUIDO.</a:t>
            </a:r>
          </a:p>
          <a:p>
            <a:pPr algn="just"/>
            <a:r>
              <a:rPr lang="pt-BR" dirty="0" smtClean="0"/>
              <a:t>Os recursos (financeiros ou materiais) são originados dos proprietários (PL), fornecedores, governo, bancos, financeiras </a:t>
            </a:r>
            <a:r>
              <a:rPr lang="pt-BR" dirty="0" err="1" smtClean="0"/>
              <a:t>etc</a:t>
            </a:r>
            <a:r>
              <a:rPr lang="pt-BR" dirty="0" smtClean="0"/>
              <a:t> que representam </a:t>
            </a:r>
            <a:r>
              <a:rPr lang="pt-BR" dirty="0" smtClean="0">
                <a:solidFill>
                  <a:srgbClr val="FF0000"/>
                </a:solidFill>
              </a:rPr>
              <a:t>origens de recursos</a:t>
            </a:r>
            <a:r>
              <a:rPr lang="pt-BR" dirty="0" smtClean="0"/>
              <a:t>. Através do PASSIVO E DO PL, portanto identificam-se as origens de recursos.</a:t>
            </a:r>
          </a:p>
          <a:p>
            <a:pPr algn="just"/>
            <a:r>
              <a:rPr lang="pt-BR" dirty="0" smtClean="0"/>
              <a:t>O ATIVO por sua vez, evidencia todas as </a:t>
            </a:r>
            <a:r>
              <a:rPr lang="pt-BR" dirty="0" smtClean="0">
                <a:solidFill>
                  <a:srgbClr val="FF0000"/>
                </a:solidFill>
              </a:rPr>
              <a:t>aplicações de recursos</a:t>
            </a:r>
            <a:r>
              <a:rPr lang="pt-BR" dirty="0" smtClean="0"/>
              <a:t> : aplicações no caixa, em estoque, em máquinas, em imóveis </a:t>
            </a:r>
            <a:r>
              <a:rPr lang="pt-BR" dirty="0" err="1" smtClean="0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8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BADO, Cleber; MILANI Gilberto Elói. Contabilidade Gerencial. Curitiba: IESDE, 2006</a:t>
            </a:r>
          </a:p>
          <a:p>
            <a:r>
              <a:rPr lang="pt-BR" sz="2800" dirty="0" smtClean="0"/>
              <a:t>MARION, José Carlos. Contabilidade Básica. São Paulo: Atlas, 2009</a:t>
            </a:r>
          </a:p>
          <a:p>
            <a:r>
              <a:rPr lang="pt-BR" sz="2800" dirty="0" smtClean="0"/>
              <a:t>RIBEIRO, Osni Moura. Contabilidade Básica Fácil. São Paulo: Saraiva, 2013</a:t>
            </a:r>
          </a:p>
          <a:p>
            <a:r>
              <a:rPr lang="pt-BR" sz="2800" dirty="0">
                <a:hlinkClick r:id="rId2"/>
              </a:rPr>
              <a:t>http://</a:t>
            </a:r>
            <a:r>
              <a:rPr lang="pt-BR" sz="2800" dirty="0" smtClean="0">
                <a:hlinkClick r:id="rId2"/>
              </a:rPr>
              <a:t>www.portaldoempreendedor.gov.br/eireli/Cartilha%20Eireli%2020x25_alta.pdf</a:t>
            </a:r>
            <a:endParaRPr lang="pt-BR" sz="2800" dirty="0" smtClean="0"/>
          </a:p>
          <a:p>
            <a:r>
              <a:rPr lang="pt-BR" sz="2800" dirty="0"/>
              <a:t>http://portal.anvisa.gov.br/wps/content/Anvisa+Portal/Anvisa/Setor+Regulado/Como+Fazer/Porte+de+Empresas/Enquadramento+de+Porte+da+Empresa</a:t>
            </a:r>
          </a:p>
        </p:txBody>
      </p:sp>
    </p:spTree>
    <p:extLst>
      <p:ext uri="{BB962C8B-B14F-4D97-AF65-F5344CB8AC3E}">
        <p14:creationId xmlns:p14="http://schemas.microsoft.com/office/powerpoint/2010/main" val="15619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OBJETO E FINALIDADE</a:t>
            </a:r>
          </a:p>
          <a:p>
            <a:r>
              <a:rPr lang="pt-BR" u="sng" dirty="0"/>
              <a:t>O objeto</a:t>
            </a:r>
            <a:r>
              <a:rPr lang="pt-BR" dirty="0"/>
              <a:t> da Contabilidade é o Patrimônio.</a:t>
            </a:r>
          </a:p>
          <a:p>
            <a:pPr algn="just"/>
            <a:r>
              <a:rPr lang="pt-BR" u="sng" dirty="0"/>
              <a:t>A finalidade</a:t>
            </a:r>
            <a:r>
              <a:rPr lang="pt-BR" dirty="0"/>
              <a:t> da Contabilidade é a de controlar </a:t>
            </a:r>
            <a:r>
              <a:rPr lang="pt-BR" dirty="0" smtClean="0"/>
              <a:t>o Patrimônio </a:t>
            </a:r>
            <a:r>
              <a:rPr lang="pt-BR" dirty="0"/>
              <a:t>com o objetivo de fornecer </a:t>
            </a:r>
            <a:r>
              <a:rPr lang="pt-BR" dirty="0" smtClean="0"/>
              <a:t>informações sobre </a:t>
            </a:r>
            <a:r>
              <a:rPr lang="pt-BR" dirty="0"/>
              <a:t>a sua composição e suas variações.</a:t>
            </a:r>
          </a:p>
        </p:txBody>
      </p:sp>
    </p:spTree>
    <p:extLst>
      <p:ext uri="{BB962C8B-B14F-4D97-AF65-F5344CB8AC3E}">
        <p14:creationId xmlns:p14="http://schemas.microsoft.com/office/powerpoint/2010/main" val="6501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b="1" dirty="0"/>
              <a:t>USUÁRIOS DA </a:t>
            </a:r>
            <a:r>
              <a:rPr lang="pt-BR" b="1" dirty="0" smtClean="0"/>
              <a:t>CONTABILIDADE</a:t>
            </a:r>
            <a:r>
              <a:rPr lang="pt-BR" dirty="0" smtClean="0"/>
              <a:t> são as pessoas ou entidades interessadas em conhecer a situação da empresa para a tomada de decisões.</a:t>
            </a:r>
          </a:p>
          <a:p>
            <a:endParaRPr lang="pt-BR" dirty="0"/>
          </a:p>
          <a:p>
            <a:r>
              <a:rPr lang="pt-BR" b="1" i="1" dirty="0" smtClean="0"/>
              <a:t>Investidores</a:t>
            </a:r>
            <a:endParaRPr lang="pt-BR" b="1" i="1" dirty="0"/>
          </a:p>
          <a:p>
            <a:r>
              <a:rPr lang="pt-BR" b="1" i="1" dirty="0"/>
              <a:t>Fornecedores</a:t>
            </a:r>
          </a:p>
          <a:p>
            <a:r>
              <a:rPr lang="pt-BR" b="1" i="1" dirty="0"/>
              <a:t>Bancos</a:t>
            </a:r>
          </a:p>
          <a:p>
            <a:r>
              <a:rPr lang="pt-BR" b="1" i="1" dirty="0"/>
              <a:t>Governo</a:t>
            </a:r>
          </a:p>
          <a:p>
            <a:r>
              <a:rPr lang="pt-BR" b="1" i="1" dirty="0"/>
              <a:t>Funcionários </a:t>
            </a:r>
            <a:endParaRPr lang="pt-BR" b="1" i="1" dirty="0" smtClean="0"/>
          </a:p>
          <a:p>
            <a:r>
              <a:rPr lang="pt-BR" b="1" i="1" dirty="0" smtClean="0"/>
              <a:t>Sindicato</a:t>
            </a:r>
            <a:endParaRPr lang="pt-BR" b="1" i="1" dirty="0"/>
          </a:p>
          <a:p>
            <a:r>
              <a:rPr lang="pt-BR" b="1" i="1" dirty="0"/>
              <a:t>Concorrentes </a:t>
            </a:r>
            <a:endParaRPr lang="pt-BR" b="1" i="1" dirty="0" smtClean="0"/>
          </a:p>
          <a:p>
            <a:r>
              <a:rPr lang="pt-BR" b="1" i="1" dirty="0" smtClean="0"/>
              <a:t>Outros</a:t>
            </a:r>
            <a:endParaRPr lang="pt-BR" b="1" i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400" b="1" dirty="0"/>
              <a:t>PARA QUEM É MANTIDA A </a:t>
            </a:r>
            <a:r>
              <a:rPr lang="pt-BR" sz="3400" b="1" dirty="0" smtClean="0"/>
              <a:t>CONTABILIDADE</a:t>
            </a:r>
          </a:p>
          <a:p>
            <a:endParaRPr lang="pt-BR" dirty="0"/>
          </a:p>
          <a:p>
            <a:pPr algn="just"/>
            <a:r>
              <a:rPr lang="pt-BR" sz="3400" dirty="0"/>
              <a:t>A Contabilidade pode ser feita para Pessoa Física </a:t>
            </a:r>
            <a:r>
              <a:rPr lang="pt-BR" sz="3400" dirty="0" smtClean="0"/>
              <a:t>ou Pessoa Jurídica</a:t>
            </a:r>
            <a:r>
              <a:rPr lang="pt-BR" sz="3400" dirty="0"/>
              <a:t>:</a:t>
            </a:r>
          </a:p>
          <a:p>
            <a:pPr algn="just"/>
            <a:r>
              <a:rPr lang="pt-BR" sz="3400" b="1" dirty="0"/>
              <a:t>PESSOA FÍSICA</a:t>
            </a:r>
            <a:r>
              <a:rPr lang="pt-BR" sz="3400" dirty="0"/>
              <a:t> é a pessoa natural, é todo ser </a:t>
            </a:r>
            <a:r>
              <a:rPr lang="pt-BR" sz="3400" dirty="0" smtClean="0"/>
              <a:t>humano, é </a:t>
            </a:r>
            <a:r>
              <a:rPr lang="pt-BR" sz="3400" dirty="0"/>
              <a:t>todo indivíduo (sem qualquer exceção</a:t>
            </a:r>
            <a:r>
              <a:rPr lang="pt-BR" sz="3400" dirty="0" smtClean="0"/>
              <a:t>).</a:t>
            </a:r>
          </a:p>
          <a:p>
            <a:pPr algn="just"/>
            <a:r>
              <a:rPr lang="pt-BR" sz="3400" b="1" dirty="0"/>
              <a:t>PESSOA JURÍDICA</a:t>
            </a:r>
            <a:r>
              <a:rPr lang="pt-BR" sz="3400" dirty="0"/>
              <a:t> é a união de indivíduos que, através </a:t>
            </a:r>
            <a:r>
              <a:rPr lang="pt-BR" sz="3400" dirty="0" smtClean="0"/>
              <a:t>de</a:t>
            </a:r>
          </a:p>
          <a:p>
            <a:pPr marL="0" indent="0" algn="just">
              <a:buNone/>
            </a:pPr>
            <a:r>
              <a:rPr lang="pt-BR" sz="3400" dirty="0" smtClean="0"/>
              <a:t>um </a:t>
            </a:r>
            <a:r>
              <a:rPr lang="pt-BR" sz="3400" dirty="0"/>
              <a:t>contrato reconhecido por lei, formam uma nova pessoa,</a:t>
            </a:r>
          </a:p>
          <a:p>
            <a:pPr marL="0" indent="0" algn="just">
              <a:buNone/>
            </a:pPr>
            <a:r>
              <a:rPr lang="pt-BR" sz="3400" dirty="0"/>
              <a:t>com personalidade distinta da de seus membros. As pessoas</a:t>
            </a:r>
          </a:p>
          <a:p>
            <a:pPr marL="0" indent="0" algn="just">
              <a:buNone/>
            </a:pPr>
            <a:r>
              <a:rPr lang="pt-BR" sz="3400" dirty="0"/>
              <a:t>jurídicas </a:t>
            </a:r>
            <a:r>
              <a:rPr lang="pt-BR" sz="3400" dirty="0" smtClean="0"/>
              <a:t>podem </a:t>
            </a:r>
            <a:r>
              <a:rPr lang="pt-BR" sz="3400" dirty="0"/>
              <a:t>ter fins lucrativos (empresas industriais, </a:t>
            </a:r>
            <a:r>
              <a:rPr lang="pt-BR" sz="3400" dirty="0" smtClean="0"/>
              <a:t>comerciais etc</a:t>
            </a:r>
            <a:r>
              <a:rPr lang="pt-BR" sz="3400" dirty="0"/>
              <a:t>.) ou não (cooperativas, associações culturais,</a:t>
            </a:r>
          </a:p>
          <a:p>
            <a:pPr marL="0" indent="0" algn="just">
              <a:buNone/>
            </a:pPr>
            <a:r>
              <a:rPr lang="pt-BR" sz="3400" dirty="0"/>
              <a:t>religiosas etc.). Normalmente, as pessoas jurídicas </a:t>
            </a:r>
            <a:r>
              <a:rPr lang="pt-BR" sz="3400" dirty="0" smtClean="0"/>
              <a:t>denominam-se </a:t>
            </a:r>
            <a:r>
              <a:rPr lang="pt-BR" sz="3400" dirty="0"/>
              <a:t>empresas</a:t>
            </a:r>
            <a:r>
              <a:rPr lang="pt-BR" sz="3400" dirty="0" smtClean="0"/>
              <a:t>.</a:t>
            </a:r>
          </a:p>
          <a:p>
            <a:pPr algn="just"/>
            <a:r>
              <a:rPr lang="pt-BR" sz="2800" dirty="0"/>
              <a:t>Entidade Contábil – Pessoa para quem é mantida a contabilidade,</a:t>
            </a:r>
          </a:p>
          <a:p>
            <a:pPr algn="just"/>
            <a:r>
              <a:rPr lang="pt-BR" sz="2800" dirty="0"/>
              <a:t>podendo ser pessoa jurídica ou física.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651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sz="3300" dirty="0"/>
              <a:t>Qual é o conceito de empresa?</a:t>
            </a:r>
          </a:p>
          <a:p>
            <a:pPr algn="just"/>
            <a:r>
              <a:rPr lang="pt-BR" sz="3300" dirty="0" smtClean="0"/>
              <a:t>Empresa </a:t>
            </a:r>
            <a:r>
              <a:rPr lang="pt-BR" sz="3300" dirty="0"/>
              <a:t>é toda entidade constituída sob qualquer </a:t>
            </a:r>
            <a:r>
              <a:rPr lang="pt-BR" sz="3300" b="1" dirty="0"/>
              <a:t>forma jurídica</a:t>
            </a:r>
            <a:r>
              <a:rPr lang="pt-BR" sz="3300" dirty="0"/>
              <a:t> para exploração de uma atividade econômica, seja mercantil, industrial, agrícola ou de prestação de serviços</a:t>
            </a:r>
            <a:r>
              <a:rPr lang="pt-BR" sz="3300" dirty="0" smtClean="0"/>
              <a:t>.</a:t>
            </a:r>
          </a:p>
          <a:p>
            <a:pPr algn="just"/>
            <a:endParaRPr lang="pt-BR" sz="3300" dirty="0"/>
          </a:p>
          <a:p>
            <a:pPr marL="0" indent="0">
              <a:buNone/>
            </a:pPr>
            <a:r>
              <a:rPr lang="pt-BR" sz="3300" dirty="0" smtClean="0"/>
              <a:t>Alguns exemplos de Forma Jurídica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300" b="1" dirty="0" smtClean="0"/>
              <a:t>MEI    -  </a:t>
            </a:r>
            <a:r>
              <a:rPr lang="pt-BR" sz="3300" dirty="0" smtClean="0"/>
              <a:t>Profissional </a:t>
            </a:r>
            <a:r>
              <a:rPr lang="pt-BR" sz="3300" dirty="0"/>
              <a:t>autônomo e/ou microempresário, que tem suas atividades legalizadas. Introduzido pela Lei Complementar 128/08 e inserido na Lei Geral da Micro e Pequena Empresa (Lei Complementar 123/06), o MEI foi criado em julho de 2009. Um microempresário individual não pode ter sócios, pode ter, no máximo, um funcionário e deve ter uma receita bruta anual de até R$ 60 mil. Será enquadrado no Simples </a:t>
            </a:r>
            <a:r>
              <a:rPr lang="pt-BR" sz="3300" dirty="0" smtClean="0"/>
              <a:t>Nacional.</a:t>
            </a:r>
            <a:endParaRPr lang="pt-BR" sz="33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33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3300" b="1" dirty="0" smtClean="0"/>
              <a:t>Empresário Individual</a:t>
            </a:r>
            <a:r>
              <a:rPr lang="pt-BR" sz="3300" dirty="0" smtClean="0"/>
              <a:t>  </a:t>
            </a:r>
            <a:r>
              <a:rPr lang="pt-BR" sz="3300" dirty="0"/>
              <a:t>-  O Empresário Individual também é um profissional que trabalha por conta própria, mas seu faturamento anual máximo pode chegar até a R$ 360 mil, sendo considerado ME (Micro Empresa), ou até 3,6 milhões, sendo EPP (Empresa de Pequeno Porte).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300" dirty="0" smtClean="0"/>
              <a:t>A </a:t>
            </a:r>
            <a:r>
              <a:rPr lang="pt-BR" sz="3300" dirty="0"/>
              <a:t>empresa é registrada no nome de somente uma </a:t>
            </a:r>
            <a:r>
              <a:rPr lang="pt-BR" sz="3300" dirty="0" smtClean="0"/>
              <a:t>pessoa. Não há distinção entre o patrimônio da pessoa física e da empresa, é um patrimônio só.  </a:t>
            </a:r>
            <a:r>
              <a:rPr lang="pt-BR" sz="3300" dirty="0"/>
              <a:t>Registro - Junta Comercial</a:t>
            </a:r>
            <a:r>
              <a:rPr lang="pt-BR" sz="3300" dirty="0" smtClean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12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b="1" dirty="0"/>
              <a:t>EIRELI</a:t>
            </a:r>
            <a:r>
              <a:rPr lang="pt-BR" dirty="0"/>
              <a:t>: Empresa Individual com Responsabilidade Limitada, cujo capital social deverá ser de 100 (cem) salários mínimos vigentes à </a:t>
            </a:r>
            <a:r>
              <a:rPr lang="pt-BR" dirty="0" err="1"/>
              <a:t>epoca</a:t>
            </a:r>
            <a:r>
              <a:rPr lang="pt-BR" dirty="0"/>
              <a:t> da constituição. Criada pela Lei 12.441/2011. Registro – Junta Comercial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smtClean="0"/>
              <a:t>Sociedade </a:t>
            </a:r>
            <a:r>
              <a:rPr lang="pt-BR" b="1" dirty="0"/>
              <a:t>Limitada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 – Na sociedade limitada, a responsabilidade de cada sócio é restrita ao valor de suas quotas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Sociedade por Ações</a:t>
            </a:r>
            <a:r>
              <a:rPr lang="pt-BR" dirty="0"/>
              <a:t> – S/A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Este tipo de sociedade tem seu capital dividido em ações, obrigando-se cada sócio ou acionista somente pelo preço das ações que adquirir.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41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à Contabilidade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u="sng" dirty="0" smtClean="0"/>
              <a:t>Quanto à natureza do Capital</a:t>
            </a:r>
            <a:r>
              <a:rPr lang="pt-BR" dirty="0" smtClean="0"/>
              <a:t> : Públicas, Privadas e Mistas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Públicas: constituídas com Capital do Governo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Privadas: constituídas com Capital de particulares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Mistas: constituídas com Capital do Governo e de particulares</a:t>
            </a:r>
          </a:p>
          <a:p>
            <a:pPr marL="0" indent="0">
              <a:buNone/>
            </a:pPr>
            <a:r>
              <a:rPr lang="pt-BR" u="sng" dirty="0" smtClean="0"/>
              <a:t>Porte </a:t>
            </a:r>
            <a:r>
              <a:rPr lang="pt-BR" u="sng" dirty="0"/>
              <a:t>das </a:t>
            </a:r>
            <a:r>
              <a:rPr lang="pt-BR" u="sng" dirty="0" smtClean="0"/>
              <a:t>empresas</a:t>
            </a:r>
            <a:r>
              <a:rPr lang="pt-BR" dirty="0" smtClean="0"/>
              <a:t>:</a:t>
            </a:r>
          </a:p>
          <a:p>
            <a:r>
              <a:rPr lang="pt-BR" dirty="0" smtClean="0"/>
              <a:t>MEI: faturamento anual até R$ 60 mil – simples Nacional</a:t>
            </a:r>
            <a:endParaRPr lang="pt-BR" dirty="0"/>
          </a:p>
          <a:p>
            <a:r>
              <a:rPr lang="pt-BR" dirty="0" smtClean="0"/>
              <a:t>Micro: faturamento anual  até R$ 360 mil – simples Nacional</a:t>
            </a:r>
            <a:endParaRPr lang="pt-BR" dirty="0"/>
          </a:p>
          <a:p>
            <a:r>
              <a:rPr lang="pt-BR" dirty="0" smtClean="0"/>
              <a:t>Pequena: acima de R$ 360 mil a  R$ 3.600 mil – simples Nacional</a:t>
            </a:r>
          </a:p>
          <a:p>
            <a:r>
              <a:rPr lang="pt-BR" dirty="0" smtClean="0"/>
              <a:t> *Média e grande: acima de 3.600 mil – Lucro Real ou Lucro Presumido</a:t>
            </a:r>
          </a:p>
          <a:p>
            <a:pPr marL="0" indent="0" algn="just">
              <a:buNone/>
            </a:pPr>
            <a:r>
              <a:rPr lang="pt-BR" dirty="0" smtClean="0"/>
              <a:t>OBS: Pode-se encontrar  inúmeras leis e dispositivos que regulamentam para fins específicos o porte das médias e grandes empresas no Brasil. Leis 123/06, 10.165/200, MP 2.190-34 de </a:t>
            </a:r>
            <a:r>
              <a:rPr lang="pt-BR" smtClean="0"/>
              <a:t>23/08/2001</a:t>
            </a:r>
            <a:r>
              <a:rPr lang="pt-BR" sz="2300" smtClean="0"/>
              <a:t>(ANVISA).</a:t>
            </a:r>
            <a:endParaRPr lang="pt-BR" sz="23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7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2117</Words>
  <Application>Microsoft Office PowerPoint</Application>
  <PresentationFormat>Apresentação na tela (4:3)</PresentationFormat>
  <Paragraphs>208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CONTABILIDADE BÁSICA                         Profª Sandra Faria</vt:lpstr>
      <vt:lpstr>CAP.1 - Introdução à Contabilidade</vt:lpstr>
      <vt:lpstr>Introdução à Contabilidade</vt:lpstr>
      <vt:lpstr>Introdução à Contabilidade</vt:lpstr>
      <vt:lpstr>Introdução à Contabilidade</vt:lpstr>
      <vt:lpstr>Introdução à Contabilidade</vt:lpstr>
      <vt:lpstr>Introdução à Contabilidade</vt:lpstr>
      <vt:lpstr>Apresentação do PowerPoint</vt:lpstr>
      <vt:lpstr>Introdução à Contabilidade</vt:lpstr>
      <vt:lpstr>Introdução à Contabilidade</vt:lpstr>
      <vt:lpstr>CAP. 2 - PATRIMÔNIO</vt:lpstr>
      <vt:lpstr>CAP. 2 - PATRIMÔNIO</vt:lpstr>
      <vt:lpstr>CAP. 2 - PATRIMÔNIO</vt:lpstr>
      <vt:lpstr>CAP. 2 - PATRIMÔNIO</vt:lpstr>
      <vt:lpstr>CAP. 2 - PATRIMÔNIO</vt:lpstr>
      <vt:lpstr>CAP. 2 - PATRIMÔNIO</vt:lpstr>
      <vt:lpstr>CAP. 2 - PATRIMÔNIO</vt:lpstr>
      <vt:lpstr>Apresentação do PowerPoint</vt:lpstr>
      <vt:lpstr>CAP. 2 - PATRIMÔNIO</vt:lpstr>
      <vt:lpstr>Cap. 3 – DEMONSTRAÇÕES FINANCEIRAS</vt:lpstr>
      <vt:lpstr>DEMOSTRAÇÕES FINANCEIRAS</vt:lpstr>
      <vt:lpstr>DEMONSTRAÇÕES FINANCEIRAS</vt:lpstr>
      <vt:lpstr>DEMONSTRAÇÕES FINANCEIRAS</vt:lpstr>
      <vt:lpstr>Cap. 4 – BALANÇO PATRIMONIAL - BP</vt:lpstr>
      <vt:lpstr>BALANÇO PATRIMONIAL</vt:lpstr>
      <vt:lpstr>BALANÇO PATRIMONIAL</vt:lpstr>
      <vt:lpstr>BALANÇO PATRIMONIAL</vt:lpstr>
      <vt:lpstr>BALANÇO PATRIMONIAL</vt:lpstr>
      <vt:lpstr>BALANÇO PATRIMONIAL</vt:lpstr>
      <vt:lpstr>BALANÇO PATRIMONIAL</vt:lpstr>
      <vt:lpstr>BALANÇO PATRIMONIAL</vt:lpstr>
      <vt:lpstr>BIBLIOGRAFIA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 faria</dc:creator>
  <cp:lastModifiedBy>sandra faria</cp:lastModifiedBy>
  <cp:revision>110</cp:revision>
  <dcterms:created xsi:type="dcterms:W3CDTF">2015-03-19T02:06:57Z</dcterms:created>
  <dcterms:modified xsi:type="dcterms:W3CDTF">2016-04-08T12:25:35Z</dcterms:modified>
</cp:coreProperties>
</file>