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lumOff val="1384"/>
            </a:schemeClr>
          </a:solidFill>
        </a:fill>
      </a:tcStyle>
    </a:wholeTbl>
    <a:band2H>
      <a:tcTxStyle b="def" i="def"/>
      <a:tcStyle>
        <a:tcBdr/>
        <a:fill>
          <a:solidFill>
            <a:schemeClr val="accent3">
              <a:lumOff val="2339"/>
            </a:schemeClr>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D6D6D6"/>
          </a:solidFill>
        </a:fill>
      </a:tcStyle>
    </a:wholeTbl>
    <a:band2H>
      <a:tcTxStyle b="def" i="def"/>
      <a:tcStyle>
        <a:tcBdr/>
        <a:fill>
          <a:solidFill>
            <a:schemeClr val="accent4">
              <a:lumOff val="8026"/>
            </a:schemeClr>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3">
              <a:lumOff val="2339"/>
            </a:schemeClr>
          </a:solidFill>
        </a:fill>
      </a:tcStyle>
    </a:wholeTbl>
    <a:band2H>
      <a:tcTxStyle b="def" i="def"/>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lumOff val="1384"/>
            </a:schemeClr>
          </a:solidFill>
        </a:fill>
      </a:tcStyle>
    </a:wholeTbl>
    <a:band2H>
      <a:tcTxStyle b="def" i="def"/>
      <a:tcStyle>
        <a:tcBdr/>
        <a:fill>
          <a:solidFill>
            <a:schemeClr val="accent3">
              <a:lumOff val="2339"/>
            </a:schemeClr>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2708684C-4D16-4618-839F-0558EEFCDFE6}"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0" name="Shape 70"/>
          <p:cNvSpPr/>
          <p:nvPr>
            <p:ph type="sldImg"/>
          </p:nvPr>
        </p:nvSpPr>
        <p:spPr>
          <a:xfrm>
            <a:off x="1143000" y="685800"/>
            <a:ext cx="4572000" cy="3429000"/>
          </a:xfrm>
          <a:prstGeom prst="rect">
            <a:avLst/>
          </a:prstGeom>
        </p:spPr>
        <p:txBody>
          <a:bodyPr/>
          <a:lstStyle/>
          <a:p>
            <a:pPr/>
          </a:p>
        </p:txBody>
      </p:sp>
      <p:sp>
        <p:nvSpPr>
          <p:cNvPr id="71" name="Shape 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Ejemplo: docker run ubuntu echo hello world</a:t>
            </a:r>
          </a:p>
          <a:p>
            <a:pPr/>
            <a:r>
              <a:t>Este contenedor se ejecutará un en cuando escribe hello world terminará comprobar con docker ps. Prueba con docker ps –a y con ps –a –no-trunc. Cambiar nombre al contenedor con –name prueba con docker ps –a</a:t>
            </a:r>
          </a:p>
          <a:p>
            <a:pPr/>
            <a:r>
              <a:t>Modo interactivo: Probar con docker run –it Ubuntu /bin/bash abrir otra consola y ejecutar docker ps. Veremos como el contenedor no se ha cerrado. Cerramos el shell del contenedor (exit) ejecutamos nuevamente docker ps y veremos que ya no existe el contenedor.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BL_Portada">
    <p:spTree>
      <p:nvGrpSpPr>
        <p:cNvPr id="1" name=""/>
        <p:cNvGrpSpPr/>
        <p:nvPr/>
      </p:nvGrpSpPr>
      <p:grpSpPr>
        <a:xfrm>
          <a:off x="0" y="0"/>
          <a:ext cx="0" cy="0"/>
          <a:chOff x="0" y="0"/>
          <a:chExt cx="0" cy="0"/>
        </a:xfrm>
      </p:grpSpPr>
      <p:pic>
        <p:nvPicPr>
          <p:cNvPr id="13" name="Picture 3" descr="Picture 3"/>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 name="Imagen 4" descr="Imagen 4"/>
          <p:cNvPicPr>
            <a:picLocks noChangeAspect="1"/>
          </p:cNvPicPr>
          <p:nvPr/>
        </p:nvPicPr>
        <p:blipFill>
          <a:blip r:embed="rId3">
            <a:extLst/>
          </a:blip>
          <a:stretch>
            <a:fillRect/>
          </a:stretch>
        </p:blipFill>
        <p:spPr>
          <a:xfrm>
            <a:off x="3119615" y="1966447"/>
            <a:ext cx="2620580" cy="2038780"/>
          </a:xfrm>
          <a:prstGeom prst="rect">
            <a:avLst/>
          </a:prstGeom>
          <a:ln w="12700">
            <a:miter lim="400000"/>
          </a:ln>
        </p:spPr>
      </p:pic>
      <p:sp>
        <p:nvSpPr>
          <p:cNvPr id="15" name="Nivel de texto 1…"/>
          <p:cNvSpPr txBox="1"/>
          <p:nvPr>
            <p:ph type="body" sz="quarter" idx="1"/>
          </p:nvPr>
        </p:nvSpPr>
        <p:spPr>
          <a:xfrm>
            <a:off x="4284919" y="5510579"/>
            <a:ext cx="4659818" cy="730719"/>
          </a:xfrm>
          <a:prstGeom prst="rect">
            <a:avLst/>
          </a:prstGeom>
        </p:spPr>
        <p:txBody>
          <a:bodyPr/>
          <a:lstStyle>
            <a:lvl1pPr indent="4762">
              <a:defRPr>
                <a:solidFill>
                  <a:schemeClr val="accent1"/>
                </a:solidFill>
              </a:defRPr>
            </a:lvl1pPr>
            <a:lvl2pPr marL="650420" indent="-183696">
              <a:buChar char="–"/>
              <a:defRPr>
                <a:solidFill>
                  <a:schemeClr val="accent1"/>
                </a:solidFill>
              </a:defRPr>
            </a:lvl2pPr>
            <a:lvl3pPr marL="1095374" indent="-171450">
              <a:defRPr>
                <a:solidFill>
                  <a:schemeClr val="accent1"/>
                </a:solidFill>
              </a:defRPr>
            </a:lvl3pPr>
            <a:lvl4pPr marL="1586863" indent="-205738">
              <a:buChar char="–"/>
              <a:defRPr>
                <a:solidFill>
                  <a:schemeClr val="accent1"/>
                </a:solidFill>
              </a:defRPr>
            </a:lvl4pPr>
            <a:lvl5pPr marL="2044061" indent="-205738">
              <a:buChar char="»"/>
              <a:defRPr>
                <a:solidFill>
                  <a:schemeClr val="accent1"/>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16" name="Texto del título"/>
          <p:cNvSpPr txBox="1"/>
          <p:nvPr>
            <p:ph type="title"/>
          </p:nvPr>
        </p:nvSpPr>
        <p:spPr>
          <a:xfrm>
            <a:off x="4284919" y="3848970"/>
            <a:ext cx="4659818" cy="1638462"/>
          </a:xfrm>
          <a:prstGeom prst="rect">
            <a:avLst/>
          </a:prstGeom>
        </p:spPr>
        <p:txBody>
          <a:bodyPr anchor="b"/>
          <a:lstStyle>
            <a:lvl1pPr>
              <a:defRPr b="0" sz="2400">
                <a:solidFill>
                  <a:schemeClr val="accent1"/>
                </a:solidFill>
              </a:defRPr>
            </a:lvl1pPr>
          </a:lstStyle>
          <a:p>
            <a:pPr/>
            <a:r>
              <a:t>Texto del título</a:t>
            </a:r>
          </a:p>
        </p:txBody>
      </p:sp>
      <p:sp>
        <p:nvSpPr>
          <p:cNvPr id="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BBL_índice">
    <p:spTree>
      <p:nvGrpSpPr>
        <p:cNvPr id="1" name=""/>
        <p:cNvGrpSpPr/>
        <p:nvPr/>
      </p:nvGrpSpPr>
      <p:grpSpPr>
        <a:xfrm>
          <a:off x="0" y="0"/>
          <a:ext cx="0" cy="0"/>
          <a:chOff x="0" y="0"/>
          <a:chExt cx="0" cy="0"/>
        </a:xfrm>
      </p:grpSpPr>
      <p:sp>
        <p:nvSpPr>
          <p:cNvPr id="24" name="Nivel de texto 1…"/>
          <p:cNvSpPr txBox="1"/>
          <p:nvPr>
            <p:ph type="body" idx="1"/>
          </p:nvPr>
        </p:nvSpPr>
        <p:spPr>
          <a:xfrm>
            <a:off x="1265274" y="1693098"/>
            <a:ext cx="7564791" cy="4538601"/>
          </a:xfrm>
          <a:prstGeom prst="rect">
            <a:avLst/>
          </a:prstGeom>
        </p:spPr>
        <p:txBody>
          <a:bodyPr/>
          <a:lstStyle>
            <a:lvl1pPr marL="342900" indent="-342900">
              <a:spcBef>
                <a:spcPts val="4200"/>
              </a:spcBef>
              <a:buClr>
                <a:schemeClr val="accent5"/>
              </a:buClr>
              <a:buSzPct val="400000"/>
              <a:buAutoNum type="arabicPeriod" startAt="1"/>
              <a:defRPr>
                <a:solidFill>
                  <a:schemeClr val="accent1"/>
                </a:solidFill>
              </a:defRPr>
            </a:lvl1pPr>
            <a:lvl2pPr marL="0" indent="0">
              <a:spcBef>
                <a:spcPts val="4200"/>
              </a:spcBef>
              <a:buClr>
                <a:schemeClr val="accent5"/>
              </a:buClr>
              <a:buSzTx/>
              <a:buNone/>
              <a:defRPr>
                <a:solidFill>
                  <a:schemeClr val="accent1"/>
                </a:solidFill>
              </a:defRPr>
            </a:lvl2pPr>
            <a:lvl3pPr marL="0" indent="0">
              <a:spcBef>
                <a:spcPts val="4200"/>
              </a:spcBef>
              <a:buClr>
                <a:schemeClr val="accent5"/>
              </a:buClr>
              <a:buSzTx/>
              <a:buNone/>
              <a:defRPr>
                <a:solidFill>
                  <a:schemeClr val="accent1"/>
                </a:solidFill>
              </a:defRPr>
            </a:lvl3pPr>
            <a:lvl4pPr marL="1665514" indent="-293914">
              <a:spcBef>
                <a:spcPts val="4200"/>
              </a:spcBef>
              <a:buClr>
                <a:schemeClr val="accent5"/>
              </a:buClr>
              <a:buChar char="–"/>
              <a:defRPr>
                <a:solidFill>
                  <a:schemeClr val="accent1"/>
                </a:solidFill>
              </a:defRPr>
            </a:lvl4pPr>
            <a:lvl5pPr marL="2122714" indent="-293914">
              <a:spcBef>
                <a:spcPts val="4200"/>
              </a:spcBef>
              <a:buClr>
                <a:schemeClr val="accent5"/>
              </a:buClr>
              <a:buChar char="»"/>
              <a:defRPr>
                <a:solidFill>
                  <a:schemeClr val="accent1"/>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BL_texto">
    <p:spTree>
      <p:nvGrpSpPr>
        <p:cNvPr id="1" name=""/>
        <p:cNvGrpSpPr/>
        <p:nvPr/>
      </p:nvGrpSpPr>
      <p:grpSpPr>
        <a:xfrm>
          <a:off x="0" y="0"/>
          <a:ext cx="0" cy="0"/>
          <a:chOff x="0" y="0"/>
          <a:chExt cx="0" cy="0"/>
        </a:xfrm>
      </p:grpSpPr>
      <p:sp>
        <p:nvSpPr>
          <p:cNvPr id="32"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33" name="Texto del título"/>
          <p:cNvSpPr txBox="1"/>
          <p:nvPr>
            <p:ph type="title"/>
          </p:nvPr>
        </p:nvSpPr>
        <p:spPr>
          <a:prstGeom prst="rect">
            <a:avLst/>
          </a:prstGeom>
        </p:spPr>
        <p:txBody>
          <a:bodyPr/>
          <a:lstStyle/>
          <a:p>
            <a:pPr/>
            <a:r>
              <a:t>Texto del título</a:t>
            </a:r>
          </a:p>
        </p:txBody>
      </p:sp>
      <p:sp>
        <p:nvSpPr>
          <p:cNvPr id="3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BL_texto_pie">
    <p:spTree>
      <p:nvGrpSpPr>
        <p:cNvPr id="1" name=""/>
        <p:cNvGrpSpPr/>
        <p:nvPr/>
      </p:nvGrpSpPr>
      <p:grpSpPr>
        <a:xfrm>
          <a:off x="0" y="0"/>
          <a:ext cx="0" cy="0"/>
          <a:chOff x="0" y="0"/>
          <a:chExt cx="0" cy="0"/>
        </a:xfrm>
      </p:grpSpPr>
      <p:sp>
        <p:nvSpPr>
          <p:cNvPr id="41" name="Nivel de texto 1…"/>
          <p:cNvSpPr txBox="1"/>
          <p:nvPr>
            <p:ph type="body" sz="quarter" idx="1"/>
          </p:nvPr>
        </p:nvSpPr>
        <p:spPr>
          <a:xfrm>
            <a:off x="424486" y="6356348"/>
            <a:ext cx="2166318" cy="365128"/>
          </a:xfrm>
          <a:prstGeom prst="rect">
            <a:avLst/>
          </a:prstGeom>
        </p:spPr>
        <p:txBody>
          <a:bodyPr/>
          <a:lstStyle>
            <a:lvl1pPr>
              <a:spcBef>
                <a:spcPts val="300"/>
              </a:spcBef>
              <a:defRPr sz="1400"/>
            </a:lvl1pPr>
            <a:lvl2pPr marL="600075" indent="-142875">
              <a:spcBef>
                <a:spcPts val="300"/>
              </a:spcBef>
              <a:buChar char="–"/>
              <a:defRPr sz="1400"/>
            </a:lvl2pPr>
            <a:lvl3pPr marL="1047750" indent="-133350">
              <a:spcBef>
                <a:spcPts val="300"/>
              </a:spcBef>
              <a:defRPr sz="1400"/>
            </a:lvl3pPr>
            <a:lvl4pPr marL="1531619" indent="-160019">
              <a:spcBef>
                <a:spcPts val="300"/>
              </a:spcBef>
              <a:buChar char="–"/>
              <a:defRPr sz="1400"/>
            </a:lvl4pPr>
            <a:lvl5pPr marL="1988820" indent="-160020">
              <a:spcBef>
                <a:spcPts val="300"/>
              </a:spcBef>
              <a:buChar char="»"/>
              <a:defRPr sz="1400"/>
            </a:lvl5pPr>
          </a:lstStyle>
          <a:p>
            <a:pPr/>
            <a:r>
              <a:t>Nivel de texto 1</a:t>
            </a:r>
          </a:p>
          <a:p>
            <a:pPr lvl="1"/>
            <a:r>
              <a:t>Nivel de texto 2</a:t>
            </a:r>
          </a:p>
          <a:p>
            <a:pPr lvl="2"/>
            <a:r>
              <a:t>Nivel de texto 3</a:t>
            </a:r>
          </a:p>
          <a:p>
            <a:pPr lvl="3"/>
            <a:r>
              <a:t>Nivel de texto 4</a:t>
            </a:r>
          </a:p>
          <a:p>
            <a:pPr lvl="4"/>
            <a:r>
              <a:t>Nivel de texto 5</a:t>
            </a:r>
          </a:p>
        </p:txBody>
      </p:sp>
      <p:sp>
        <p:nvSpPr>
          <p:cNvPr id="42" name="11 Marcador de texto"/>
          <p:cNvSpPr/>
          <p:nvPr>
            <p:ph type="body" sz="quarter" idx="13"/>
          </p:nvPr>
        </p:nvSpPr>
        <p:spPr>
          <a:xfrm>
            <a:off x="3124199" y="6356350"/>
            <a:ext cx="2918793" cy="365125"/>
          </a:xfrm>
          <a:prstGeom prst="rect">
            <a:avLst/>
          </a:prstGeom>
        </p:spPr>
        <p:txBody>
          <a:bodyPr/>
          <a:lstStyle/>
          <a:p>
            <a:pPr/>
          </a:p>
        </p:txBody>
      </p:sp>
      <p:sp>
        <p:nvSpPr>
          <p:cNvPr id="43" name="11 Marcador de texto"/>
          <p:cNvSpPr/>
          <p:nvPr>
            <p:ph type="body" sz="quarter" idx="14"/>
          </p:nvPr>
        </p:nvSpPr>
        <p:spPr>
          <a:xfrm>
            <a:off x="6553200" y="6356350"/>
            <a:ext cx="2133600" cy="365125"/>
          </a:xfrm>
          <a:prstGeom prst="rect">
            <a:avLst/>
          </a:prstGeom>
        </p:spPr>
        <p:txBody>
          <a:bodyPr/>
          <a:lstStyle/>
          <a:p>
            <a:pPr/>
          </a:p>
        </p:txBody>
      </p:sp>
      <p:sp>
        <p:nvSpPr>
          <p:cNvPr id="44" name="6 Marcador de texto"/>
          <p:cNvSpPr/>
          <p:nvPr>
            <p:ph type="body" idx="15"/>
          </p:nvPr>
        </p:nvSpPr>
        <p:spPr>
          <a:prstGeom prst="rect">
            <a:avLst/>
          </a:prstGeom>
        </p:spPr>
        <p:txBody>
          <a:bodyPr/>
          <a:lstStyle/>
          <a:p>
            <a:pPr/>
          </a:p>
        </p:txBody>
      </p:sp>
      <p:sp>
        <p:nvSpPr>
          <p:cNvPr id="45" name="Texto del título"/>
          <p:cNvSpPr txBox="1"/>
          <p:nvPr>
            <p:ph type="title"/>
          </p:nvPr>
        </p:nvSpPr>
        <p:spPr>
          <a:prstGeom prst="rect">
            <a:avLst/>
          </a:prstGeom>
        </p:spPr>
        <p:txBody>
          <a:bodyPr/>
          <a:lstStyle/>
          <a:p>
            <a:pPr/>
            <a:r>
              <a:t>Texto del título</a:t>
            </a:r>
          </a:p>
        </p:txBody>
      </p:sp>
      <p:sp>
        <p:nvSpPr>
          <p:cNvPr id="4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BL_título naranja">
    <p:spTree>
      <p:nvGrpSpPr>
        <p:cNvPr id="1" name=""/>
        <p:cNvGrpSpPr/>
        <p:nvPr/>
      </p:nvGrpSpPr>
      <p:grpSpPr>
        <a:xfrm>
          <a:off x="0" y="0"/>
          <a:ext cx="0" cy="0"/>
          <a:chOff x="0" y="0"/>
          <a:chExt cx="0" cy="0"/>
        </a:xfrm>
      </p:grpSpPr>
      <p:sp>
        <p:nvSpPr>
          <p:cNvPr id="53" name="Texto del título"/>
          <p:cNvSpPr txBox="1"/>
          <p:nvPr>
            <p:ph type="title"/>
          </p:nvPr>
        </p:nvSpPr>
        <p:spPr>
          <a:prstGeom prst="rect">
            <a:avLst/>
          </a:prstGeom>
        </p:spPr>
        <p:txBody>
          <a:bodyPr/>
          <a:lstStyle/>
          <a:p>
            <a:pPr/>
            <a:r>
              <a:t>Texto del título</a:t>
            </a:r>
          </a:p>
        </p:txBody>
      </p:sp>
      <p:sp>
        <p:nvSpPr>
          <p:cNvPr id="54" name="Nivel de texto 1…"/>
          <p:cNvSpPr txBox="1"/>
          <p:nvPr>
            <p:ph type="body" idx="1"/>
          </p:nvPr>
        </p:nvSpPr>
        <p:spPr>
          <a:xfrm>
            <a:off x="457200" y="2118773"/>
            <a:ext cx="8229600" cy="4372462"/>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5" name="6 Marcador de texto"/>
          <p:cNvSpPr/>
          <p:nvPr>
            <p:ph type="body" sz="quarter" idx="13"/>
          </p:nvPr>
        </p:nvSpPr>
        <p:spPr>
          <a:xfrm>
            <a:off x="457200" y="1244600"/>
            <a:ext cx="8229600" cy="704783"/>
          </a:xfrm>
          <a:prstGeom prst="rect">
            <a:avLst/>
          </a:prstGeom>
        </p:spPr>
        <p:txBody>
          <a:bodyPr anchor="ctr"/>
          <a:lstStyle/>
          <a:p>
            <a:pPr/>
          </a:p>
        </p:txBody>
      </p:sp>
      <p:sp>
        <p:nvSpPr>
          <p:cNvPr id="5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BL_fin_completo">
    <p:spTree>
      <p:nvGrpSpPr>
        <p:cNvPr id="1" name=""/>
        <p:cNvGrpSpPr/>
        <p:nvPr/>
      </p:nvGrpSpPr>
      <p:grpSpPr>
        <a:xfrm>
          <a:off x="0" y="0"/>
          <a:ext cx="0" cy="0"/>
          <a:chOff x="0" y="0"/>
          <a:chExt cx="0" cy="0"/>
        </a:xfrm>
      </p:grpSpPr>
      <p:pic>
        <p:nvPicPr>
          <p:cNvPr id="63" name="Imagen 1" descr="Imagen 1"/>
          <p:cNvPicPr>
            <a:picLocks noChangeAspect="1"/>
          </p:cNvPicPr>
          <p:nvPr/>
        </p:nvPicPr>
        <p:blipFill>
          <a:blip r:embed="rId2">
            <a:extLst/>
          </a:blip>
          <a:stretch>
            <a:fillRect/>
          </a:stretch>
        </p:blipFill>
        <p:spPr>
          <a:xfrm>
            <a:off x="0" y="0"/>
            <a:ext cx="9142984" cy="6858000"/>
          </a:xfrm>
          <a:prstGeom prst="rect">
            <a:avLst/>
          </a:prstGeom>
          <a:ln w="12700">
            <a:miter lim="400000"/>
          </a:ln>
        </p:spPr>
      </p:pic>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 name="Imagen 2" descr="Imagen 2"/>
          <p:cNvPicPr>
            <a:picLocks noChangeAspect="1"/>
          </p:cNvPicPr>
          <p:nvPr/>
        </p:nvPicPr>
        <p:blipFill>
          <a:blip r:embed="rId3">
            <a:extLst/>
          </a:blip>
          <a:stretch>
            <a:fillRect/>
          </a:stretch>
        </p:blipFill>
        <p:spPr>
          <a:xfrm>
            <a:off x="8462046" y="198727"/>
            <a:ext cx="414683" cy="423347"/>
          </a:xfrm>
          <a:prstGeom prst="rect">
            <a:avLst/>
          </a:prstGeom>
          <a:ln w="12700">
            <a:miter lim="400000"/>
          </a:ln>
        </p:spPr>
      </p:pic>
      <p:sp>
        <p:nvSpPr>
          <p:cNvPr id="4" name="Nivel de texto 1…"/>
          <p:cNvSpPr txBox="1"/>
          <p:nvPr>
            <p:ph type="body" idx="1"/>
          </p:nvPr>
        </p:nvSpPr>
        <p:spPr>
          <a:xfrm>
            <a:off x="457200" y="1244600"/>
            <a:ext cx="8229600" cy="46355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5" name="Texto del título"/>
          <p:cNvSpPr txBox="1"/>
          <p:nvPr>
            <p:ph type="title"/>
          </p:nvPr>
        </p:nvSpPr>
        <p:spPr>
          <a:xfrm>
            <a:off x="190500" y="7938"/>
            <a:ext cx="8229600" cy="7540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Texto del título</a:t>
            </a:r>
          </a:p>
        </p:txBody>
      </p:sp>
      <p:sp>
        <p:nvSpPr>
          <p:cNvPr id="6" name="Número de diapositiva"/>
          <p:cNvSpPr txBox="1"/>
          <p:nvPr>
            <p:ph type="sldNum" sz="quarter" idx="2"/>
          </p:nvPr>
        </p:nvSpPr>
        <p:spPr>
          <a:xfrm>
            <a:off x="6279548" y="6224225"/>
            <a:ext cx="273652" cy="264251"/>
          </a:xfrm>
          <a:prstGeom prst="rect">
            <a:avLst/>
          </a:prstGeom>
          <a:ln w="12700">
            <a:miter lim="400000"/>
          </a:ln>
        </p:spPr>
        <p:txBody>
          <a:bodyPr wrap="none" lIns="45718" tIns="45718" rIns="45718" bIns="45718" anchor="ctr">
            <a:spAutoFit/>
          </a:bodyPr>
          <a:lstStyle>
            <a:lvl1pPr algn="r">
              <a:defRPr sz="1200">
                <a:solidFill>
                  <a:srgbClr val="999999"/>
                </a:solidFill>
                <a:latin typeface="Arial"/>
                <a:ea typeface="Arial"/>
                <a:cs typeface="Arial"/>
                <a:sym typeface="Aria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1800" u="none">
          <a:ln>
            <a:noFill/>
          </a:ln>
          <a:solidFill>
            <a:schemeClr val="accent6"/>
          </a:solidFill>
          <a:uFillTx/>
          <a:latin typeface="Arial"/>
          <a:ea typeface="Arial"/>
          <a:cs typeface="Arial"/>
          <a:sym typeface="Arial"/>
        </a:defRPr>
      </a:lvl9pPr>
    </p:titleStyle>
    <p:bodyStyle>
      <a:lvl1pPr marL="0" marR="0" indent="0" algn="l" defTabSz="457200" rtl="0" latinLnBrk="0">
        <a:lnSpc>
          <a:spcPct val="100000"/>
        </a:lnSpc>
        <a:spcBef>
          <a:spcPts val="400"/>
        </a:spcBef>
        <a:spcAft>
          <a:spcPts val="0"/>
        </a:spcAft>
        <a:buClrTx/>
        <a:buSzTx/>
        <a:buFontTx/>
        <a:buNone/>
        <a:tabLst/>
        <a:defRPr b="0" baseline="0" cap="none" i="0" spc="0" strike="noStrike" sz="1800" u="none">
          <a:ln>
            <a:noFill/>
          </a:ln>
          <a:solidFill>
            <a:schemeClr val="accent6"/>
          </a:solidFill>
          <a:uFillTx/>
          <a:latin typeface="Arial"/>
          <a:ea typeface="Arial"/>
          <a:cs typeface="Arial"/>
          <a:sym typeface="Arial"/>
        </a:defRPr>
      </a:lvl1pPr>
      <a:lvl2pPr marL="742950" marR="0" indent="-285750"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2pPr>
      <a:lvl3pPr marL="1143000" marR="0" indent="-228600"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3pPr>
      <a:lvl4pPr marL="1600200" marR="0" indent="-228600"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4pPr>
      <a:lvl5pPr marL="2057400" marR="0" indent="-228600"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5pPr>
      <a:lvl6pPr marL="2491738" marR="0" indent="-205738"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6pPr>
      <a:lvl7pPr marL="2948938" marR="0" indent="-205738"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7pPr>
      <a:lvl8pPr marL="3406140" marR="0" indent="-205738"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8pPr>
      <a:lvl9pPr marL="3863340" marR="0" indent="-205740" algn="l" defTabSz="457200" rtl="0" latinLnBrk="0">
        <a:lnSpc>
          <a:spcPct val="100000"/>
        </a:lnSpc>
        <a:spcBef>
          <a:spcPts val="400"/>
        </a:spcBef>
        <a:spcAft>
          <a:spcPts val="0"/>
        </a:spcAft>
        <a:buClrTx/>
        <a:buSzPct val="100000"/>
        <a:buFontTx/>
        <a:buChar char="•"/>
        <a:tabLst/>
        <a:defRPr b="0" baseline="0" cap="none" i="0" spc="0" strike="noStrike" sz="1800" u="none">
          <a:ln>
            <a:noFill/>
          </a:ln>
          <a:solidFill>
            <a:schemeClr val="accent6"/>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cs.docker.com/machine/reference/" TargetMode="Externa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1 Marcador de texto"/>
          <p:cNvSpPr txBox="1"/>
          <p:nvPr>
            <p:ph type="body" sz="quarter" idx="1"/>
          </p:nvPr>
        </p:nvSpPr>
        <p:spPr>
          <a:prstGeom prst="rect">
            <a:avLst/>
          </a:prstGeom>
        </p:spPr>
        <p:txBody>
          <a:bodyPr/>
          <a:lstStyle/>
          <a:p>
            <a:pPr>
              <a:lnSpc>
                <a:spcPct val="80000"/>
              </a:lnSpc>
              <a:defRPr sz="1300"/>
            </a:pPr>
            <a:r>
              <a:t>José Mansilla García-Gil</a:t>
            </a:r>
          </a:p>
          <a:p>
            <a:pPr>
              <a:lnSpc>
                <a:spcPct val="80000"/>
              </a:lnSpc>
              <a:defRPr sz="1300"/>
            </a:pPr>
            <a:r>
              <a:t>Arquitecto de Software Babel</a:t>
            </a:r>
          </a:p>
          <a:p>
            <a:pPr>
              <a:lnSpc>
                <a:spcPct val="80000"/>
              </a:lnSpc>
              <a:defRPr sz="1300"/>
            </a:pPr>
            <a:r>
              <a:t>Email: jose.mansilla@babel.es</a:t>
            </a:r>
          </a:p>
        </p:txBody>
      </p:sp>
      <p:sp>
        <p:nvSpPr>
          <p:cNvPr id="74" name="2 Título"/>
          <p:cNvSpPr txBox="1"/>
          <p:nvPr>
            <p:ph type="title"/>
          </p:nvPr>
        </p:nvSpPr>
        <p:spPr>
          <a:xfrm>
            <a:off x="4284919" y="3848970"/>
            <a:ext cx="4659818" cy="1638459"/>
          </a:xfrm>
          <a:prstGeom prst="rect">
            <a:avLst/>
          </a:prstGeom>
        </p:spPr>
        <p:txBody>
          <a:bodyPr/>
          <a:lstStyle/>
          <a:p>
            <a:pPr lvl="2">
              <a:defRPr b="0" sz="2400">
                <a:solidFill>
                  <a:schemeClr val="accent1"/>
                </a:solidFill>
              </a:defRPr>
            </a:pPr>
            <a:r>
              <a:t>DOCKER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1 Título"/>
          <p:cNvSpPr txBox="1"/>
          <p:nvPr>
            <p:ph type="title"/>
          </p:nvPr>
        </p:nvSpPr>
        <p:spPr>
          <a:xfrm>
            <a:off x="190500" y="7936"/>
            <a:ext cx="8229600" cy="754066"/>
          </a:xfrm>
          <a:prstGeom prst="rect">
            <a:avLst/>
          </a:prstGeom>
        </p:spPr>
        <p:txBody>
          <a:bodyPr/>
          <a:lstStyle/>
          <a:p>
            <a:pPr/>
            <a:r>
              <a:t>Introducción</a:t>
            </a:r>
          </a:p>
        </p:txBody>
      </p:sp>
      <p:sp>
        <p:nvSpPr>
          <p:cNvPr id="117" name="3 Marcador de texto"/>
          <p:cNvSpPr txBox="1"/>
          <p:nvPr>
            <p:ph type="body" sz="quarter" idx="1"/>
          </p:nvPr>
        </p:nvSpPr>
        <p:spPr>
          <a:xfrm>
            <a:off x="457200" y="1244600"/>
            <a:ext cx="8229600" cy="704783"/>
          </a:xfrm>
          <a:prstGeom prst="rect">
            <a:avLst/>
          </a:prstGeom>
        </p:spPr>
        <p:txBody>
          <a:bodyPr anchor="ctr"/>
          <a:lstStyle>
            <a:lvl1pPr algn="ctr">
              <a:spcBef>
                <a:spcPts val="600"/>
              </a:spcBef>
              <a:defRPr b="1" sz="2800">
                <a:solidFill>
                  <a:schemeClr val="accent2"/>
                </a:solidFill>
              </a:defRPr>
            </a:lvl1pPr>
          </a:lstStyle>
          <a:p>
            <a:pPr/>
            <a:r>
              <a:t>Demo Docker-machine</a:t>
            </a:r>
          </a:p>
        </p:txBody>
      </p:sp>
      <p:grpSp>
        <p:nvGrpSpPr>
          <p:cNvPr id="120" name="Grupo"/>
          <p:cNvGrpSpPr/>
          <p:nvPr/>
        </p:nvGrpSpPr>
        <p:grpSpPr>
          <a:xfrm>
            <a:off x="542608" y="1617784"/>
            <a:ext cx="7980072" cy="1"/>
            <a:chOff x="0" y="0"/>
            <a:chExt cx="7980070" cy="0"/>
          </a:xfrm>
        </p:grpSpPr>
        <p:sp>
          <p:nvSpPr>
            <p:cNvPr id="118" name="7 Conector recto"/>
            <p:cNvSpPr/>
            <p:nvPr/>
          </p:nvSpPr>
          <p:spPr>
            <a:xfrm>
              <a:off x="0" y="0"/>
              <a:ext cx="1678079"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sp>
          <p:nvSpPr>
            <p:cNvPr id="119" name="9 Conector recto"/>
            <p:cNvSpPr/>
            <p:nvPr/>
          </p:nvSpPr>
          <p:spPr>
            <a:xfrm>
              <a:off x="6301993" y="0"/>
              <a:ext cx="1678078"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grpSp>
      <p:sp>
        <p:nvSpPr>
          <p:cNvPr id="121" name="Texto"/>
          <p:cNvSpPr txBox="1"/>
          <p:nvPr/>
        </p:nvSpPr>
        <p:spPr>
          <a:xfrm>
            <a:off x="-5920495" y="112228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
        <p:nvSpPr>
          <p:cNvPr id="122" name="Texto"/>
          <p:cNvSpPr txBox="1"/>
          <p:nvPr/>
        </p:nvSpPr>
        <p:spPr>
          <a:xfrm>
            <a:off x="-3714750" y="1009650"/>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pic>
        <p:nvPicPr>
          <p:cNvPr id="123" name="Picture 2" descr="Picture 2"/>
          <p:cNvPicPr>
            <a:picLocks noChangeAspect="0"/>
          </p:cNvPicPr>
          <p:nvPr/>
        </p:nvPicPr>
        <p:blipFill>
          <a:blip r:embed="rId2">
            <a:extLst/>
          </a:blip>
          <a:stretch>
            <a:fillRect/>
          </a:stretch>
        </p:blipFill>
        <p:spPr>
          <a:xfrm>
            <a:off x="1628775" y="2647835"/>
            <a:ext cx="5837476" cy="263854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1 Título"/>
          <p:cNvSpPr txBox="1"/>
          <p:nvPr>
            <p:ph type="title"/>
          </p:nvPr>
        </p:nvSpPr>
        <p:spPr>
          <a:xfrm>
            <a:off x="190500" y="7936"/>
            <a:ext cx="8229600" cy="754066"/>
          </a:xfrm>
          <a:prstGeom prst="rect">
            <a:avLst/>
          </a:prstGeom>
        </p:spPr>
        <p:txBody>
          <a:bodyPr/>
          <a:lstStyle/>
          <a:p>
            <a:pPr/>
            <a:r>
              <a:t>Introducción</a:t>
            </a:r>
          </a:p>
        </p:txBody>
      </p:sp>
      <p:sp>
        <p:nvSpPr>
          <p:cNvPr id="126" name="2 Marcador de texto"/>
          <p:cNvSpPr txBox="1"/>
          <p:nvPr>
            <p:ph type="body" idx="1"/>
          </p:nvPr>
        </p:nvSpPr>
        <p:spPr>
          <a:xfrm>
            <a:off x="457199" y="2051479"/>
            <a:ext cx="8045895" cy="4372460"/>
          </a:xfrm>
          <a:prstGeom prst="rect">
            <a:avLst/>
          </a:prstGeom>
        </p:spPr>
        <p:txBody>
          <a:bodyPr/>
          <a:lstStyle/>
          <a:p>
            <a:pPr/>
            <a:r>
              <a:t>Docker usa una arquitectura cliente-servidor. El cliente de docker habla con el demonio de Docker que hace el trabajo de crear, correr y distribuir los contenedores. Ambos pueden ejecutarse en la misma máquina o en remoto.</a:t>
            </a:r>
          </a:p>
        </p:txBody>
      </p:sp>
      <p:sp>
        <p:nvSpPr>
          <p:cNvPr id="127"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Arquitectura</a:t>
            </a:r>
          </a:p>
        </p:txBody>
      </p:sp>
      <p:sp>
        <p:nvSpPr>
          <p:cNvPr id="128"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129"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
        <p:nvSpPr>
          <p:cNvPr id="130" name="Texto"/>
          <p:cNvSpPr txBox="1"/>
          <p:nvPr/>
        </p:nvSpPr>
        <p:spPr>
          <a:xfrm>
            <a:off x="-5920495" y="112228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pic>
        <p:nvPicPr>
          <p:cNvPr id="131" name="page7image1817056.png" descr="page7image1817056.png"/>
          <p:cNvPicPr>
            <a:picLocks noChangeAspect="1"/>
          </p:cNvPicPr>
          <p:nvPr/>
        </p:nvPicPr>
        <p:blipFill>
          <a:blip r:embed="rId2">
            <a:extLst/>
          </a:blip>
          <a:stretch>
            <a:fillRect/>
          </a:stretch>
        </p:blipFill>
        <p:spPr>
          <a:xfrm>
            <a:off x="1671120" y="3580376"/>
            <a:ext cx="6389397" cy="1865413"/>
          </a:xfrm>
          <a:prstGeom prst="rect">
            <a:avLst/>
          </a:prstGeom>
          <a:ln w="12700">
            <a:miter lim="400000"/>
          </a:ln>
          <a:effectLst>
            <a:reflection blurRad="0" stA="50000" stPos="0" endA="0" endPos="40000" dist="0" dir="5400000" fadeDir="5400000" sx="100000" sy="-100000" kx="0" ky="0" algn="bl" rotWithShape="0"/>
          </a:effectLst>
        </p:spPr>
      </p:pic>
      <p:sp>
        <p:nvSpPr>
          <p:cNvPr id="132" name="Texto"/>
          <p:cNvSpPr txBox="1"/>
          <p:nvPr/>
        </p:nvSpPr>
        <p:spPr>
          <a:xfrm>
            <a:off x="-3714750" y="1009650"/>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Título"/>
          <p:cNvSpPr txBox="1"/>
          <p:nvPr>
            <p:ph type="title"/>
          </p:nvPr>
        </p:nvSpPr>
        <p:spPr>
          <a:xfrm>
            <a:off x="190500" y="7936"/>
            <a:ext cx="8229600" cy="754066"/>
          </a:xfrm>
          <a:prstGeom prst="rect">
            <a:avLst/>
          </a:prstGeom>
        </p:spPr>
        <p:txBody>
          <a:bodyPr/>
          <a:lstStyle/>
          <a:p>
            <a:pPr/>
            <a:r>
              <a:t>Introducción</a:t>
            </a:r>
          </a:p>
        </p:txBody>
      </p:sp>
      <p:sp>
        <p:nvSpPr>
          <p:cNvPr id="135" name="2 Marcador de texto"/>
          <p:cNvSpPr txBox="1"/>
          <p:nvPr>
            <p:ph type="body" idx="1"/>
          </p:nvPr>
        </p:nvSpPr>
        <p:spPr>
          <a:xfrm>
            <a:off x="457199" y="2051479"/>
            <a:ext cx="8045895" cy="4372460"/>
          </a:xfrm>
          <a:prstGeom prst="rect">
            <a:avLst/>
          </a:prstGeom>
        </p:spPr>
        <p:txBody>
          <a:bodyPr/>
          <a:lstStyle/>
          <a:p>
            <a:pPr defTabSz="397763">
              <a:spcBef>
                <a:spcPts val="300"/>
              </a:spcBef>
              <a:defRPr sz="1500"/>
            </a:pPr>
            <a:r>
              <a:t>Docker tiene dos componentes principales:</a:t>
            </a:r>
          </a:p>
          <a:p>
            <a:pPr marL="364615" indent="-198881" defTabSz="397763">
              <a:spcBef>
                <a:spcPts val="300"/>
              </a:spcBef>
              <a:buSzPct val="100000"/>
              <a:buChar char="•"/>
              <a:defRPr b="1" sz="1500">
                <a:solidFill>
                  <a:schemeClr val="accent2"/>
                </a:solidFill>
              </a:defRPr>
            </a:pPr>
            <a:r>
              <a:t>Docker</a:t>
            </a:r>
            <a:r>
              <a:rPr b="0">
                <a:solidFill>
                  <a:schemeClr val="accent6"/>
                </a:solidFill>
              </a:rPr>
              <a:t>. Plataforma opensource de virtualización con contenedores.</a:t>
            </a:r>
          </a:p>
          <a:p>
            <a:pPr marL="364615" indent="-198881" defTabSz="397763">
              <a:spcBef>
                <a:spcPts val="300"/>
              </a:spcBef>
              <a:buSzPct val="100000"/>
              <a:buChar char="•"/>
              <a:defRPr b="1" sz="1500">
                <a:solidFill>
                  <a:schemeClr val="accent2"/>
                </a:solidFill>
              </a:defRPr>
            </a:pPr>
            <a:r>
              <a:t>Docker Hub.</a:t>
            </a:r>
            <a:r>
              <a:rPr b="0">
                <a:solidFill>
                  <a:schemeClr val="accent6"/>
                </a:solidFill>
              </a:rPr>
              <a:t> Plataforma de SaaS para compartir y administrar contenedores Docker.</a:t>
            </a:r>
          </a:p>
          <a:p>
            <a:pPr defTabSz="397763">
              <a:spcBef>
                <a:spcPts val="300"/>
              </a:spcBef>
              <a:defRPr sz="1500"/>
            </a:pPr>
            <a:r>
              <a:t>Pero existen otros componentes:</a:t>
            </a:r>
          </a:p>
          <a:p>
            <a:pPr marL="364615" indent="-198881" defTabSz="397763">
              <a:spcBef>
                <a:spcPts val="300"/>
              </a:spcBef>
              <a:buClr>
                <a:schemeClr val="accent6"/>
              </a:buClr>
              <a:buSzPct val="100000"/>
              <a:buChar char="•"/>
              <a:defRPr b="1" sz="1500">
                <a:solidFill>
                  <a:schemeClr val="accent2"/>
                </a:solidFill>
              </a:defRPr>
            </a:pPr>
            <a:r>
              <a:t>Docker engine.</a:t>
            </a:r>
            <a:r>
              <a:rPr b="0">
                <a:solidFill>
                  <a:schemeClr val="accent6"/>
                </a:solidFill>
              </a:rPr>
              <a:t> Es el demonio que se ejecuta dentro del S.O. Funciones principales:</a:t>
            </a:r>
          </a:p>
          <a:p>
            <a:pPr lvl="1" marL="845248" indent="-198880" defTabSz="397763">
              <a:spcBef>
                <a:spcPts val="300"/>
              </a:spcBef>
              <a:buClr>
                <a:schemeClr val="accent6"/>
              </a:buClr>
              <a:defRPr sz="1500"/>
            </a:pPr>
            <a:r>
              <a:t>Creación de imágenes.</a:t>
            </a:r>
          </a:p>
          <a:p>
            <a:pPr lvl="1" marL="845248" indent="-198880" defTabSz="397763">
              <a:spcBef>
                <a:spcPts val="300"/>
              </a:spcBef>
              <a:buClr>
                <a:schemeClr val="accent6"/>
              </a:buClr>
              <a:defRPr sz="1500"/>
            </a:pPr>
            <a:r>
              <a:t>Publicación de imágenes en Docker Registry.</a:t>
            </a:r>
          </a:p>
          <a:p>
            <a:pPr lvl="1" marL="845248" indent="-198880" defTabSz="397763">
              <a:spcBef>
                <a:spcPts val="300"/>
              </a:spcBef>
              <a:buClr>
                <a:schemeClr val="accent6"/>
              </a:buClr>
              <a:defRPr sz="1500"/>
            </a:pPr>
            <a:r>
              <a:t>Descarga de imágenes desde Docker Registry.</a:t>
            </a:r>
          </a:p>
          <a:p>
            <a:pPr lvl="1" marL="845248" indent="-198880" defTabSz="397763">
              <a:spcBef>
                <a:spcPts val="300"/>
              </a:spcBef>
              <a:buClr>
                <a:schemeClr val="accent6"/>
              </a:buClr>
              <a:defRPr sz="1500"/>
            </a:pPr>
            <a:r>
              <a:t>Ejecución de contenedores usando las máquinas.</a:t>
            </a:r>
          </a:p>
          <a:p>
            <a:pPr lvl="1" marL="845248" indent="-198880" defTabSz="397763">
              <a:spcBef>
                <a:spcPts val="300"/>
              </a:spcBef>
              <a:buClr>
                <a:schemeClr val="accent6"/>
              </a:buClr>
              <a:defRPr sz="1500"/>
            </a:pPr>
            <a:r>
              <a:t>Gestión de contenedores en ejecución</a:t>
            </a:r>
          </a:p>
          <a:p>
            <a:pPr marL="364615" indent="-198881" defTabSz="397763">
              <a:spcBef>
                <a:spcPts val="300"/>
              </a:spcBef>
              <a:buClr>
                <a:schemeClr val="accent6"/>
              </a:buClr>
              <a:buSzPct val="100000"/>
              <a:buChar char="•"/>
              <a:defRPr b="1" sz="1500">
                <a:solidFill>
                  <a:schemeClr val="accent2"/>
                </a:solidFill>
              </a:defRPr>
            </a:pPr>
            <a:r>
              <a:t>Docker client. </a:t>
            </a:r>
            <a:r>
              <a:rPr b="0">
                <a:solidFill>
                  <a:schemeClr val="accent6"/>
                </a:solidFill>
              </a:rPr>
              <a:t>Herramienta o software que hace uso de la API del demonio Docker. (Comando docker)</a:t>
            </a:r>
          </a:p>
          <a:p>
            <a:pPr marL="364615" indent="-198881" defTabSz="397763">
              <a:spcBef>
                <a:spcPts val="300"/>
              </a:spcBef>
              <a:buClr>
                <a:schemeClr val="accent6"/>
              </a:buClr>
              <a:buSzPct val="100000"/>
              <a:buChar char="•"/>
              <a:defRPr b="1" sz="1500">
                <a:solidFill>
                  <a:schemeClr val="accent2"/>
                </a:solidFill>
              </a:defRPr>
            </a:pPr>
            <a:r>
              <a:t>Docker images. </a:t>
            </a:r>
            <a:r>
              <a:rPr b="0">
                <a:solidFill>
                  <a:schemeClr val="accent6"/>
                </a:solidFill>
              </a:rPr>
              <a:t>Plantillas de solo lectura que contienen el SO donde correrá nuestra aplicación.</a:t>
            </a:r>
          </a:p>
          <a:p>
            <a:pPr marL="364615" indent="-198881" defTabSz="397763">
              <a:spcBef>
                <a:spcPts val="300"/>
              </a:spcBef>
              <a:buClr>
                <a:schemeClr val="accent6"/>
              </a:buClr>
              <a:buSzPct val="100000"/>
              <a:buChar char="•"/>
              <a:defRPr b="1" sz="1500">
                <a:solidFill>
                  <a:schemeClr val="accent2"/>
                </a:solidFill>
              </a:defRPr>
            </a:pPr>
            <a:r>
              <a:t>Docker registries.</a:t>
            </a:r>
            <a:r>
              <a:rPr b="0">
                <a:solidFill>
                  <a:schemeClr val="accent6"/>
                </a:solidFill>
              </a:rPr>
              <a:t> Los registros de Docker guardan las imágenes.</a:t>
            </a:r>
          </a:p>
        </p:txBody>
      </p:sp>
      <p:sp>
        <p:nvSpPr>
          <p:cNvPr id="136"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Arquitectura</a:t>
            </a:r>
          </a:p>
        </p:txBody>
      </p:sp>
      <p:sp>
        <p:nvSpPr>
          <p:cNvPr id="137"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138"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
        <p:nvSpPr>
          <p:cNvPr id="139" name="Texto"/>
          <p:cNvSpPr txBox="1"/>
          <p:nvPr/>
        </p:nvSpPr>
        <p:spPr>
          <a:xfrm>
            <a:off x="-5920495" y="112228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
        <p:nvSpPr>
          <p:cNvPr id="140" name="Texto"/>
          <p:cNvSpPr txBox="1"/>
          <p:nvPr/>
        </p:nvSpPr>
        <p:spPr>
          <a:xfrm>
            <a:off x="-3714750" y="1009650"/>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1 Título"/>
          <p:cNvSpPr txBox="1"/>
          <p:nvPr>
            <p:ph type="title"/>
          </p:nvPr>
        </p:nvSpPr>
        <p:spPr>
          <a:xfrm>
            <a:off x="190500" y="7936"/>
            <a:ext cx="8229600" cy="754066"/>
          </a:xfrm>
          <a:prstGeom prst="rect">
            <a:avLst/>
          </a:prstGeom>
        </p:spPr>
        <p:txBody>
          <a:bodyPr/>
          <a:lstStyle/>
          <a:p>
            <a:pPr/>
            <a:r>
              <a:t>Introducción</a:t>
            </a:r>
          </a:p>
        </p:txBody>
      </p:sp>
      <p:sp>
        <p:nvSpPr>
          <p:cNvPr id="143" name="2 Marcador de texto"/>
          <p:cNvSpPr txBox="1"/>
          <p:nvPr>
            <p:ph type="body" idx="1"/>
          </p:nvPr>
        </p:nvSpPr>
        <p:spPr>
          <a:xfrm>
            <a:off x="457199" y="2051479"/>
            <a:ext cx="8045895" cy="4372460"/>
          </a:xfrm>
          <a:prstGeom prst="rect">
            <a:avLst/>
          </a:prstGeom>
        </p:spPr>
        <p:txBody>
          <a:bodyPr/>
          <a:lstStyle/>
          <a:p>
            <a:pPr marL="419100" indent="-228600">
              <a:buSzPct val="100000"/>
              <a:buChar char="•"/>
              <a:defRPr b="1">
                <a:solidFill>
                  <a:schemeClr val="accent2"/>
                </a:solidFill>
              </a:defRPr>
            </a:pPr>
            <a:r>
              <a:t>Docker containers</a:t>
            </a:r>
            <a:r>
              <a:rPr b="0">
                <a:solidFill>
                  <a:schemeClr val="accent6"/>
                </a:solidFill>
              </a:rPr>
              <a:t>. Aloja todo lo necesario para ejecutar un servicio o aplicación.Cada contenedor es creado de una imagen base y es una plataforma aislada.</a:t>
            </a:r>
          </a:p>
          <a:p>
            <a:pPr marL="419100" indent="-228600">
              <a:buSzPct val="100000"/>
              <a:buChar char="•"/>
              <a:defRPr b="1">
                <a:solidFill>
                  <a:schemeClr val="accent2"/>
                </a:solidFill>
              </a:defRPr>
            </a:pPr>
            <a:r>
              <a:t>Docker Compose.</a:t>
            </a:r>
            <a:r>
              <a:rPr b="0">
                <a:solidFill>
                  <a:schemeClr val="accent6"/>
                </a:solidFill>
              </a:rPr>
              <a:t> Open Source que permite definir aplicaciones Multi-contenedor de una manera sencilla.</a:t>
            </a:r>
          </a:p>
          <a:p>
            <a:pPr marL="419100" indent="-228600">
              <a:buClr>
                <a:schemeClr val="accent6"/>
              </a:buClr>
              <a:buSzPct val="100000"/>
              <a:buChar char="•"/>
              <a:defRPr b="1">
                <a:solidFill>
                  <a:schemeClr val="accent2"/>
                </a:solidFill>
              </a:defRPr>
            </a:pPr>
            <a:r>
              <a:t>Docker Machine.</a:t>
            </a:r>
            <a:r>
              <a:rPr b="0">
                <a:solidFill>
                  <a:schemeClr val="accent6"/>
                </a:solidFill>
              </a:rPr>
              <a:t> Proyecto Open source para automatizar la creación de máquinas virtuales con Docker instalado.</a:t>
            </a:r>
          </a:p>
        </p:txBody>
      </p:sp>
      <p:sp>
        <p:nvSpPr>
          <p:cNvPr id="144"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Arquitectura</a:t>
            </a:r>
          </a:p>
        </p:txBody>
      </p:sp>
      <p:sp>
        <p:nvSpPr>
          <p:cNvPr id="145"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146"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
        <p:nvSpPr>
          <p:cNvPr id="147" name="Texto"/>
          <p:cNvSpPr txBox="1"/>
          <p:nvPr/>
        </p:nvSpPr>
        <p:spPr>
          <a:xfrm>
            <a:off x="-5920495" y="112228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
        <p:nvSpPr>
          <p:cNvPr id="148" name="Texto"/>
          <p:cNvSpPr txBox="1"/>
          <p:nvPr/>
        </p:nvSpPr>
        <p:spPr>
          <a:xfrm>
            <a:off x="-3714750" y="1009650"/>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1 Marcador de texto"/>
          <p:cNvSpPr txBox="1"/>
          <p:nvPr>
            <p:ph type="body" sz="quarter" idx="1"/>
          </p:nvPr>
        </p:nvSpPr>
        <p:spPr>
          <a:prstGeom prst="rect">
            <a:avLst/>
          </a:prstGeom>
        </p:spPr>
        <p:txBody>
          <a:bodyPr/>
          <a:lstStyle/>
          <a:p>
            <a:pPr/>
          </a:p>
        </p:txBody>
      </p:sp>
      <p:sp>
        <p:nvSpPr>
          <p:cNvPr id="151" name="2 Marcador de texto"/>
          <p:cNvSpPr/>
          <p:nvPr>
            <p:ph type="body" idx="13"/>
          </p:nvPr>
        </p:nvSpPr>
        <p:spPr>
          <a:prstGeom prst="rect">
            <a:avLst/>
          </a:prstGeom>
        </p:spPr>
        <p:txBody>
          <a:bodyPr/>
          <a:lstStyle/>
          <a:p>
            <a:pPr algn="ctr">
              <a:spcBef>
                <a:spcPts val="300"/>
              </a:spcBef>
              <a:defRPr sz="1400"/>
            </a:pPr>
          </a:p>
        </p:txBody>
      </p:sp>
      <p:sp>
        <p:nvSpPr>
          <p:cNvPr id="152" name="3 Marcador de texto"/>
          <p:cNvSpPr/>
          <p:nvPr>
            <p:ph type="body" idx="14"/>
          </p:nvPr>
        </p:nvSpPr>
        <p:spPr>
          <a:prstGeom prst="rect">
            <a:avLst/>
          </a:prstGeom>
        </p:spPr>
        <p:txBody>
          <a:bodyPr/>
          <a:lstStyle/>
          <a:p>
            <a:pPr algn="r">
              <a:spcBef>
                <a:spcPts val="300"/>
              </a:spcBef>
              <a:defRPr sz="1400"/>
            </a:pPr>
          </a:p>
        </p:txBody>
      </p:sp>
      <p:sp>
        <p:nvSpPr>
          <p:cNvPr id="153" name="4 Marcador de texto"/>
          <p:cNvSpPr/>
          <p:nvPr>
            <p:ph type="body" idx="15"/>
          </p:nvPr>
        </p:nvSpPr>
        <p:spPr>
          <a:xfrm>
            <a:off x="531628" y="1371600"/>
            <a:ext cx="8155172" cy="4210493"/>
          </a:xfrm>
          <a:prstGeom prst="rect">
            <a:avLst/>
          </a:prstGeom>
          <a:extLst>
            <a:ext uri="{C572A759-6A51-4108-AA02-DFA0A04FC94B}">
              <ma14:wrappingTextBoxFlag xmlns:ma14="http://schemas.microsoft.com/office/mac/drawingml/2011/main" val="1"/>
            </a:ext>
          </a:extLst>
        </p:spPr>
        <p:txBody>
          <a:bodyPr/>
          <a:lstStyle/>
          <a:p>
            <a:pPr algn="just"/>
            <a:r>
              <a:t>Las imágenes son plantillas </a:t>
            </a:r>
            <a:r>
              <a:rPr>
                <a:solidFill>
                  <a:srgbClr val="FFA366"/>
                </a:solidFill>
              </a:rPr>
              <a:t>de sólo lectura </a:t>
            </a:r>
            <a:r>
              <a:t>que usamos como base para lanzar un contenedor. Una imagen Docker se compone de un sistema de archivos en capas una sobre la otra. Cada imagen es una sucesión de capas.</a:t>
            </a:r>
          </a:p>
          <a:p>
            <a:pPr algn="just"/>
            <a:r>
              <a:t>Comandos sobre imágenes:</a:t>
            </a:r>
          </a:p>
          <a:p>
            <a:pPr lvl="1" marL="285750" algn="just">
              <a:buFont typeface="Arial"/>
            </a:pPr>
            <a:r>
              <a:t>docker images: Listado imágenes existentes en local.</a:t>
            </a:r>
          </a:p>
          <a:p>
            <a:pPr lvl="1" marL="285750" algn="just">
              <a:buFont typeface="Arial"/>
            </a:pPr>
            <a:r>
              <a:t>docker search </a:t>
            </a:r>
            <a:r>
              <a:rPr>
                <a:solidFill>
                  <a:srgbClr val="E46C0A"/>
                </a:solidFill>
              </a:rPr>
              <a:t>ubuntu: </a:t>
            </a:r>
            <a:r>
              <a:t>Para buscar imágenes, en este caso de Ubuntu.</a:t>
            </a:r>
          </a:p>
          <a:p>
            <a:pPr lvl="1" marL="285750" algn="just">
              <a:buFont typeface="Arial"/>
            </a:pPr>
            <a:r>
              <a:t>docker pull: Para descargar una imagen.</a:t>
            </a:r>
          </a:p>
          <a:p>
            <a:pPr lvl="1" marL="285750" algn="just">
              <a:buFont typeface="Arial"/>
            </a:pPr>
            <a:r>
              <a:t>docker inspect Ubuntu: Para ver los detalles de una imagen descargada en local.</a:t>
            </a:r>
          </a:p>
        </p:txBody>
      </p:sp>
      <p:sp>
        <p:nvSpPr>
          <p:cNvPr id="154" name="4 Título"/>
          <p:cNvSpPr txBox="1"/>
          <p:nvPr>
            <p:ph type="title"/>
          </p:nvPr>
        </p:nvSpPr>
        <p:spPr>
          <a:xfrm>
            <a:off x="190500" y="7936"/>
            <a:ext cx="8229600" cy="754066"/>
          </a:xfrm>
          <a:prstGeom prst="rect">
            <a:avLst/>
          </a:prstGeom>
        </p:spPr>
        <p:txBody>
          <a:bodyPr/>
          <a:lstStyle/>
          <a:p>
            <a:pPr/>
            <a:r>
              <a:t>Comenzando con Docker. Imágenes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1 Marcador de texto"/>
          <p:cNvSpPr txBox="1"/>
          <p:nvPr>
            <p:ph type="body" sz="quarter" idx="1"/>
          </p:nvPr>
        </p:nvSpPr>
        <p:spPr>
          <a:prstGeom prst="rect">
            <a:avLst/>
          </a:prstGeom>
        </p:spPr>
        <p:txBody>
          <a:bodyPr/>
          <a:lstStyle/>
          <a:p>
            <a:pPr/>
          </a:p>
        </p:txBody>
      </p:sp>
      <p:sp>
        <p:nvSpPr>
          <p:cNvPr id="157" name="2 Marcador de texto"/>
          <p:cNvSpPr/>
          <p:nvPr>
            <p:ph type="body" idx="13"/>
          </p:nvPr>
        </p:nvSpPr>
        <p:spPr>
          <a:prstGeom prst="rect">
            <a:avLst/>
          </a:prstGeom>
        </p:spPr>
        <p:txBody>
          <a:bodyPr/>
          <a:lstStyle/>
          <a:p>
            <a:pPr algn="ctr">
              <a:spcBef>
                <a:spcPts val="300"/>
              </a:spcBef>
              <a:defRPr sz="1400"/>
            </a:pPr>
          </a:p>
        </p:txBody>
      </p:sp>
      <p:sp>
        <p:nvSpPr>
          <p:cNvPr id="158" name="3 Marcador de texto"/>
          <p:cNvSpPr/>
          <p:nvPr>
            <p:ph type="body" idx="14"/>
          </p:nvPr>
        </p:nvSpPr>
        <p:spPr>
          <a:prstGeom prst="rect">
            <a:avLst/>
          </a:prstGeom>
        </p:spPr>
        <p:txBody>
          <a:bodyPr/>
          <a:lstStyle/>
          <a:p>
            <a:pPr algn="r">
              <a:spcBef>
                <a:spcPts val="300"/>
              </a:spcBef>
              <a:defRPr sz="1400"/>
            </a:pPr>
          </a:p>
        </p:txBody>
      </p:sp>
      <p:sp>
        <p:nvSpPr>
          <p:cNvPr id="159" name="4 Marcador de texto"/>
          <p:cNvSpPr/>
          <p:nvPr>
            <p:ph type="body" idx="15"/>
          </p:nvPr>
        </p:nvSpPr>
        <p:spPr>
          <a:xfrm>
            <a:off x="531628" y="1371599"/>
            <a:ext cx="8155172" cy="4721293"/>
          </a:xfrm>
          <a:prstGeom prst="rect">
            <a:avLst/>
          </a:prstGeom>
          <a:extLst>
            <a:ext uri="{C572A759-6A51-4108-AA02-DFA0A04FC94B}">
              <ma14:wrappingTextBoxFlag xmlns:ma14="http://schemas.microsoft.com/office/mac/drawingml/2011/main" val="1"/>
            </a:ext>
          </a:extLst>
        </p:spPr>
        <p:txBody>
          <a:bodyPr/>
          <a:lstStyle/>
          <a:p>
            <a:pPr algn="just">
              <a:lnSpc>
                <a:spcPct val="80000"/>
              </a:lnSpc>
              <a:defRPr sz="1500"/>
            </a:pPr>
            <a:r>
              <a:t>Podemos crear un contenedor con el comando run.</a:t>
            </a:r>
          </a:p>
          <a:p>
            <a:pPr algn="just">
              <a:lnSpc>
                <a:spcPct val="80000"/>
              </a:lnSpc>
              <a:defRPr sz="1500"/>
            </a:pPr>
          </a:p>
          <a:p>
            <a:pPr algn="just">
              <a:lnSpc>
                <a:spcPct val="80000"/>
              </a:lnSpc>
              <a:defRPr sz="1500"/>
            </a:pPr>
            <a:r>
              <a:t>	</a:t>
            </a:r>
            <a:r>
              <a:rPr b="1">
                <a:solidFill>
                  <a:srgbClr val="E46C0A"/>
                </a:solidFill>
              </a:rPr>
              <a:t>docker run [OPTIONS] IMAGE [COMMAND] [ARG….]</a:t>
            </a:r>
          </a:p>
          <a:p>
            <a:pPr algn="just">
              <a:lnSpc>
                <a:spcPct val="80000"/>
              </a:lnSpc>
              <a:defRPr b="1" sz="1500">
                <a:solidFill>
                  <a:srgbClr val="E46C0A"/>
                </a:solidFill>
              </a:defRPr>
            </a:pPr>
          </a:p>
          <a:p>
            <a:pPr algn="just">
              <a:lnSpc>
                <a:spcPct val="80000"/>
              </a:lnSpc>
              <a:defRPr sz="1500"/>
            </a:pPr>
            <a:r>
              <a:t>Entre las opciones las mas interesantes serían:</a:t>
            </a:r>
          </a:p>
          <a:p>
            <a:pPr algn="just">
              <a:lnSpc>
                <a:spcPct val="80000"/>
              </a:lnSpc>
              <a:defRPr sz="1500"/>
            </a:pPr>
            <a:r>
              <a:t>-a, --attach: para conectarnos a un contenedor que está corriendo.</a:t>
            </a:r>
          </a:p>
          <a:p>
            <a:pPr algn="just">
              <a:lnSpc>
                <a:spcPct val="80000"/>
              </a:lnSpc>
              <a:defRPr sz="1500"/>
            </a:pPr>
            <a:r>
              <a:t>-d, --detach: corre un contenedor en segundo plano.</a:t>
            </a:r>
          </a:p>
          <a:p>
            <a:pPr algn="just">
              <a:lnSpc>
                <a:spcPct val="80000"/>
              </a:lnSpc>
              <a:defRPr sz="1500"/>
            </a:pPr>
            <a:r>
              <a:t>-i, --interactive: habilita el modo interactivo.</a:t>
            </a:r>
          </a:p>
          <a:p>
            <a:pPr algn="just">
              <a:lnSpc>
                <a:spcPct val="80000"/>
              </a:lnSpc>
              <a:defRPr sz="1500"/>
            </a:pPr>
            <a:r>
              <a:t>--name: Le pone nombre a un contenedor.</a:t>
            </a:r>
          </a:p>
          <a:p>
            <a:pPr lvl="1" marL="285750" algn="just">
              <a:lnSpc>
                <a:spcPct val="80000"/>
              </a:lnSpc>
              <a:buFont typeface="Arial"/>
              <a:defRPr sz="1500"/>
            </a:pPr>
          </a:p>
          <a:p>
            <a:pPr lvl="1" marL="0" indent="0" algn="just">
              <a:lnSpc>
                <a:spcPct val="80000"/>
              </a:lnSpc>
              <a:buSzTx/>
              <a:buNone/>
              <a:defRPr sz="1500"/>
            </a:pPr>
            <a:r>
              <a:t>Modo Interactivo.</a:t>
            </a:r>
          </a:p>
          <a:p>
            <a:pPr lvl="2" marL="0" indent="0" algn="just">
              <a:lnSpc>
                <a:spcPct val="80000"/>
              </a:lnSpc>
              <a:buSzTx/>
              <a:buNone/>
              <a:defRPr sz="1500"/>
            </a:pPr>
            <a:r>
              <a:t>Cuando ejecutamos un contenedor con </a:t>
            </a:r>
            <a:r>
              <a:rPr b="1"/>
              <a:t>run, </a:t>
            </a:r>
            <a:r>
              <a:t>debemos especificar el comando que se va a ejecutar y cuando se acabe su ejecución el contenedor se detendrá. Para evitar esto tenemos la opción de ejecutar el contenedor en modo interactivo con los flags:</a:t>
            </a:r>
          </a:p>
          <a:p>
            <a:pPr lvl="2" marL="0" indent="0" algn="just">
              <a:lnSpc>
                <a:spcPct val="80000"/>
              </a:lnSpc>
              <a:buSzTx/>
              <a:buNone/>
              <a:defRPr sz="1500"/>
            </a:pPr>
            <a:r>
              <a:t>	-t: Ejecuta una terminal.</a:t>
            </a:r>
          </a:p>
          <a:p>
            <a:pPr lvl="2" marL="0" indent="0" algn="just">
              <a:lnSpc>
                <a:spcPct val="80000"/>
              </a:lnSpc>
              <a:buSzTx/>
              <a:buNone/>
              <a:defRPr sz="1500"/>
            </a:pPr>
            <a:r>
              <a:t>	-i: nos comunicamos con el contenedor en modo interactivo.</a:t>
            </a:r>
          </a:p>
          <a:p>
            <a:pPr lvl="2" marL="0" indent="0" algn="just">
              <a:lnSpc>
                <a:spcPct val="80000"/>
              </a:lnSpc>
              <a:buSzTx/>
              <a:buNone/>
              <a:defRPr sz="1500"/>
            </a:pPr>
          </a:p>
          <a:p>
            <a:pPr lvl="2" marL="0" indent="0" algn="just">
              <a:lnSpc>
                <a:spcPct val="80000"/>
              </a:lnSpc>
              <a:buSzTx/>
              <a:buNone/>
              <a:defRPr sz="1500"/>
            </a:pPr>
            <a:r>
              <a:t>Conectarse con un contenedor activo:</a:t>
            </a:r>
          </a:p>
          <a:p>
            <a:pPr lvl="2" marL="285750" indent="-285750" algn="just">
              <a:lnSpc>
                <a:spcPct val="80000"/>
              </a:lnSpc>
              <a:buFont typeface="Arial"/>
              <a:defRPr sz="1500"/>
            </a:pPr>
            <a:r>
              <a:t>docker attach name_contenedor</a:t>
            </a:r>
          </a:p>
          <a:p>
            <a:pPr lvl="2" marL="285750" indent="-285750" algn="just">
              <a:lnSpc>
                <a:spcPct val="80000"/>
              </a:lnSpc>
              <a:buFont typeface="Arial"/>
              <a:defRPr sz="1500"/>
            </a:pPr>
            <a:r>
              <a:t>docker exec –it id_contenedor /bin/sh    - Para ejecutar una Shell en el contenedor.</a:t>
            </a:r>
          </a:p>
        </p:txBody>
      </p:sp>
      <p:sp>
        <p:nvSpPr>
          <p:cNvPr id="160" name="4 Título"/>
          <p:cNvSpPr txBox="1"/>
          <p:nvPr>
            <p:ph type="title"/>
          </p:nvPr>
        </p:nvSpPr>
        <p:spPr>
          <a:xfrm>
            <a:off x="190500" y="7936"/>
            <a:ext cx="8229600" cy="754066"/>
          </a:xfrm>
          <a:prstGeom prst="rect">
            <a:avLst/>
          </a:prstGeom>
        </p:spPr>
        <p:txBody>
          <a:bodyPr/>
          <a:lstStyle/>
          <a:p>
            <a:pPr/>
            <a:r>
              <a:t>Comenzando con Docker. Ejecución de contenedores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1 Marcador de texto"/>
          <p:cNvSpPr txBox="1"/>
          <p:nvPr>
            <p:ph type="body" sz="quarter" idx="1"/>
          </p:nvPr>
        </p:nvSpPr>
        <p:spPr>
          <a:prstGeom prst="rect">
            <a:avLst/>
          </a:prstGeom>
        </p:spPr>
        <p:txBody>
          <a:bodyPr/>
          <a:lstStyle/>
          <a:p>
            <a:pPr/>
          </a:p>
        </p:txBody>
      </p:sp>
      <p:sp>
        <p:nvSpPr>
          <p:cNvPr id="165" name="2 Marcador de texto"/>
          <p:cNvSpPr/>
          <p:nvPr>
            <p:ph type="body" idx="13"/>
          </p:nvPr>
        </p:nvSpPr>
        <p:spPr>
          <a:prstGeom prst="rect">
            <a:avLst/>
          </a:prstGeom>
        </p:spPr>
        <p:txBody>
          <a:bodyPr/>
          <a:lstStyle/>
          <a:p>
            <a:pPr algn="ctr">
              <a:spcBef>
                <a:spcPts val="300"/>
              </a:spcBef>
              <a:defRPr sz="1400"/>
            </a:pPr>
          </a:p>
        </p:txBody>
      </p:sp>
      <p:sp>
        <p:nvSpPr>
          <p:cNvPr id="166" name="3 Marcador de texto"/>
          <p:cNvSpPr/>
          <p:nvPr>
            <p:ph type="body" idx="14"/>
          </p:nvPr>
        </p:nvSpPr>
        <p:spPr>
          <a:prstGeom prst="rect">
            <a:avLst/>
          </a:prstGeom>
        </p:spPr>
        <p:txBody>
          <a:bodyPr/>
          <a:lstStyle/>
          <a:p>
            <a:pPr algn="r">
              <a:spcBef>
                <a:spcPts val="300"/>
              </a:spcBef>
              <a:defRPr sz="1400"/>
            </a:pPr>
          </a:p>
        </p:txBody>
      </p:sp>
      <p:sp>
        <p:nvSpPr>
          <p:cNvPr id="167" name="4 Marcador de texto"/>
          <p:cNvSpPr/>
          <p:nvPr>
            <p:ph type="body" idx="15"/>
          </p:nvPr>
        </p:nvSpPr>
        <p:spPr>
          <a:xfrm>
            <a:off x="531628" y="1371599"/>
            <a:ext cx="8155172" cy="4721293"/>
          </a:xfrm>
          <a:prstGeom prst="rect">
            <a:avLst/>
          </a:prstGeom>
        </p:spPr>
        <p:txBody>
          <a:bodyPr/>
          <a:lstStyle/>
          <a:p>
            <a:pPr algn="just">
              <a:defRPr>
                <a:solidFill>
                  <a:srgbClr val="3E3E3E"/>
                </a:solidFill>
              </a:defRPr>
            </a:pPr>
          </a:p>
        </p:txBody>
      </p:sp>
      <p:sp>
        <p:nvSpPr>
          <p:cNvPr id="168" name="4 Título"/>
          <p:cNvSpPr txBox="1"/>
          <p:nvPr>
            <p:ph type="title"/>
          </p:nvPr>
        </p:nvSpPr>
        <p:spPr>
          <a:xfrm>
            <a:off x="190500" y="7936"/>
            <a:ext cx="8229600" cy="754066"/>
          </a:xfrm>
          <a:prstGeom prst="rect">
            <a:avLst/>
          </a:prstGeom>
        </p:spPr>
        <p:txBody>
          <a:bodyPr/>
          <a:lstStyle/>
          <a:p>
            <a:pPr/>
            <a:r>
              <a:t>Comenzando con Docker. </a:t>
            </a:r>
          </a:p>
        </p:txBody>
      </p:sp>
      <p:pic>
        <p:nvPicPr>
          <p:cNvPr id="169" name="Imagen 1" descr="Imagen 1"/>
          <p:cNvPicPr>
            <a:picLocks noChangeAspect="1"/>
          </p:cNvPicPr>
          <p:nvPr/>
        </p:nvPicPr>
        <p:blipFill>
          <a:blip r:embed="rId3">
            <a:extLst/>
          </a:blip>
          <a:stretch>
            <a:fillRect/>
          </a:stretch>
        </p:blipFill>
        <p:spPr>
          <a:xfrm>
            <a:off x="2803892" y="2309858"/>
            <a:ext cx="3737343" cy="3571539"/>
          </a:xfrm>
          <a:prstGeom prst="rect">
            <a:avLst/>
          </a:prstGeom>
          <a:ln w="12700">
            <a:miter lim="400000"/>
          </a:ln>
        </p:spPr>
      </p:pic>
      <p:grpSp>
        <p:nvGrpSpPr>
          <p:cNvPr id="172" name="Grupo"/>
          <p:cNvGrpSpPr/>
          <p:nvPr/>
        </p:nvGrpSpPr>
        <p:grpSpPr>
          <a:xfrm>
            <a:off x="542608" y="1617784"/>
            <a:ext cx="7980072" cy="1"/>
            <a:chOff x="0" y="0"/>
            <a:chExt cx="7980070" cy="0"/>
          </a:xfrm>
        </p:grpSpPr>
        <p:sp>
          <p:nvSpPr>
            <p:cNvPr id="170" name="7 Conector recto"/>
            <p:cNvSpPr/>
            <p:nvPr/>
          </p:nvSpPr>
          <p:spPr>
            <a:xfrm>
              <a:off x="0" y="0"/>
              <a:ext cx="1678079"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sp>
          <p:nvSpPr>
            <p:cNvPr id="171" name="9 Conector recto"/>
            <p:cNvSpPr/>
            <p:nvPr/>
          </p:nvSpPr>
          <p:spPr>
            <a:xfrm>
              <a:off x="6301993" y="0"/>
              <a:ext cx="1678078"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grpSp>
      <p:sp>
        <p:nvSpPr>
          <p:cNvPr id="173" name="3 Marcador de texto"/>
          <p:cNvSpPr txBox="1"/>
          <p:nvPr/>
        </p:nvSpPr>
        <p:spPr>
          <a:xfrm>
            <a:off x="457200" y="1244600"/>
            <a:ext cx="8229600" cy="7047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spcBef>
                <a:spcPts val="600"/>
              </a:spcBef>
              <a:defRPr b="1" sz="2800">
                <a:solidFill>
                  <a:schemeClr val="accent2"/>
                </a:solidFill>
                <a:latin typeface="Arial"/>
                <a:ea typeface="Arial"/>
                <a:cs typeface="Arial"/>
                <a:sym typeface="Arial"/>
              </a:defRPr>
            </a:lvl1pPr>
          </a:lstStyle>
          <a:p>
            <a:pPr/>
            <a:r>
              <a:t>Demo Comandos Docker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1 Marcador de texto"/>
          <p:cNvSpPr txBox="1"/>
          <p:nvPr>
            <p:ph type="body" sz="quarter" idx="1"/>
          </p:nvPr>
        </p:nvSpPr>
        <p:spPr>
          <a:prstGeom prst="rect">
            <a:avLst/>
          </a:prstGeom>
        </p:spPr>
        <p:txBody>
          <a:bodyPr/>
          <a:lstStyle/>
          <a:p>
            <a:pPr/>
          </a:p>
        </p:txBody>
      </p:sp>
      <p:sp>
        <p:nvSpPr>
          <p:cNvPr id="178" name="2 Marcador de texto"/>
          <p:cNvSpPr/>
          <p:nvPr>
            <p:ph type="body" idx="13"/>
          </p:nvPr>
        </p:nvSpPr>
        <p:spPr>
          <a:prstGeom prst="rect">
            <a:avLst/>
          </a:prstGeom>
        </p:spPr>
        <p:txBody>
          <a:bodyPr/>
          <a:lstStyle/>
          <a:p>
            <a:pPr algn="ctr">
              <a:spcBef>
                <a:spcPts val="300"/>
              </a:spcBef>
              <a:defRPr sz="1400"/>
            </a:pPr>
          </a:p>
        </p:txBody>
      </p:sp>
      <p:sp>
        <p:nvSpPr>
          <p:cNvPr id="179" name="3 Marcador de texto"/>
          <p:cNvSpPr/>
          <p:nvPr>
            <p:ph type="body" idx="14"/>
          </p:nvPr>
        </p:nvSpPr>
        <p:spPr>
          <a:prstGeom prst="rect">
            <a:avLst/>
          </a:prstGeom>
        </p:spPr>
        <p:txBody>
          <a:bodyPr/>
          <a:lstStyle/>
          <a:p>
            <a:pPr algn="r">
              <a:spcBef>
                <a:spcPts val="300"/>
              </a:spcBef>
              <a:defRPr sz="1400"/>
            </a:pPr>
          </a:p>
        </p:txBody>
      </p:sp>
      <p:sp>
        <p:nvSpPr>
          <p:cNvPr id="180" name="4 Marcador de texto"/>
          <p:cNvSpPr/>
          <p:nvPr>
            <p:ph type="body" idx="15"/>
          </p:nvPr>
        </p:nvSpPr>
        <p:spPr>
          <a:xfrm>
            <a:off x="531628" y="1371599"/>
            <a:ext cx="8155172" cy="4721293"/>
          </a:xfrm>
          <a:prstGeom prst="rect">
            <a:avLst/>
          </a:prstGeom>
          <a:extLst>
            <a:ext uri="{C572A759-6A51-4108-AA02-DFA0A04FC94B}">
              <ma14:wrappingTextBoxFlag xmlns:ma14="http://schemas.microsoft.com/office/mac/drawingml/2011/main" val="1"/>
            </a:ext>
          </a:extLst>
        </p:spPr>
        <p:txBody>
          <a:bodyPr anchor="ctr"/>
          <a:lstStyle/>
          <a:p>
            <a:pPr algn="just"/>
            <a:r>
              <a:t>Un Dockerfile es un archivo legible por el demonio Docker, que contiene una serie de instrucciones para automatizar el proceso de creación de un contenedor.</a:t>
            </a:r>
          </a:p>
          <a:p>
            <a:pPr algn="just"/>
          </a:p>
          <a:p>
            <a:pPr algn="just"/>
            <a:r>
              <a:t>El demonio de Docker construirá la imagen siguiendo las instrucciones del Dockerfile línea por línea.Cada vez que ejecuta una nueva instrucción se genera una imagen intermedia, hasta que finalice la ejecución de todas las instrucciones. El demonio hará limpieza de las imágenes intermedias que hayamos utilizado.</a:t>
            </a:r>
          </a:p>
        </p:txBody>
      </p:sp>
      <p:sp>
        <p:nvSpPr>
          <p:cNvPr id="181" name="4 Título"/>
          <p:cNvSpPr txBox="1"/>
          <p:nvPr>
            <p:ph type="title"/>
          </p:nvPr>
        </p:nvSpPr>
        <p:spPr>
          <a:xfrm>
            <a:off x="190500" y="7936"/>
            <a:ext cx="8229600" cy="754066"/>
          </a:xfrm>
          <a:prstGeom prst="rect">
            <a:avLst/>
          </a:prstGeom>
        </p:spPr>
        <p:txBody>
          <a:bodyPr/>
          <a:lstStyle/>
          <a:p>
            <a:pPr/>
            <a:r>
              <a:t>Dockerfile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1 Marcador de texto"/>
          <p:cNvSpPr txBox="1"/>
          <p:nvPr>
            <p:ph type="body" sz="quarter" idx="1"/>
          </p:nvPr>
        </p:nvSpPr>
        <p:spPr>
          <a:prstGeom prst="rect">
            <a:avLst/>
          </a:prstGeom>
        </p:spPr>
        <p:txBody>
          <a:bodyPr/>
          <a:lstStyle/>
          <a:p>
            <a:pPr/>
          </a:p>
        </p:txBody>
      </p:sp>
      <p:sp>
        <p:nvSpPr>
          <p:cNvPr id="186" name="2 Marcador de texto"/>
          <p:cNvSpPr/>
          <p:nvPr>
            <p:ph type="body" idx="13"/>
          </p:nvPr>
        </p:nvSpPr>
        <p:spPr>
          <a:prstGeom prst="rect">
            <a:avLst/>
          </a:prstGeom>
        </p:spPr>
        <p:txBody>
          <a:bodyPr/>
          <a:lstStyle/>
          <a:p>
            <a:pPr algn="ctr">
              <a:spcBef>
                <a:spcPts val="300"/>
              </a:spcBef>
              <a:defRPr sz="1400"/>
            </a:pPr>
          </a:p>
        </p:txBody>
      </p:sp>
      <p:sp>
        <p:nvSpPr>
          <p:cNvPr id="187" name="3 Marcador de texto"/>
          <p:cNvSpPr/>
          <p:nvPr>
            <p:ph type="body" idx="14"/>
          </p:nvPr>
        </p:nvSpPr>
        <p:spPr>
          <a:prstGeom prst="rect">
            <a:avLst/>
          </a:prstGeom>
        </p:spPr>
        <p:txBody>
          <a:bodyPr/>
          <a:lstStyle/>
          <a:p>
            <a:pPr algn="r">
              <a:spcBef>
                <a:spcPts val="300"/>
              </a:spcBef>
              <a:defRPr sz="1400"/>
            </a:pPr>
          </a:p>
        </p:txBody>
      </p:sp>
      <p:sp>
        <p:nvSpPr>
          <p:cNvPr id="188"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lstStyle/>
          <a:p>
            <a:pPr algn="just" defTabSz="384047">
              <a:lnSpc>
                <a:spcPct val="90000"/>
              </a:lnSpc>
              <a:spcBef>
                <a:spcPts val="300"/>
              </a:spcBef>
              <a:defRPr b="1" sz="1500">
                <a:solidFill>
                  <a:schemeClr val="accent2"/>
                </a:solidFill>
              </a:defRPr>
            </a:pPr>
            <a:r>
              <a:t>FROM: </a:t>
            </a:r>
            <a:r>
              <a:rPr b="0">
                <a:solidFill>
                  <a:schemeClr val="accent6"/>
                </a:solidFill>
              </a:rPr>
              <a:t>Imagen base para construir el contenedor y opcionalmente un tag.</a:t>
            </a:r>
          </a:p>
          <a:p>
            <a:pPr algn="just" defTabSz="384047">
              <a:lnSpc>
                <a:spcPct val="90000"/>
              </a:lnSpc>
              <a:spcBef>
                <a:spcPts val="300"/>
              </a:spcBef>
              <a:defRPr b="1" sz="1500">
                <a:solidFill>
                  <a:schemeClr val="accent2"/>
                </a:solidFill>
              </a:defRPr>
            </a:pPr>
            <a:r>
              <a:t>MAINTAINER</a:t>
            </a:r>
            <a:r>
              <a:rPr b="0">
                <a:solidFill>
                  <a:schemeClr val="accent6"/>
                </a:solidFill>
              </a:rPr>
              <a:t>: Información del creador y mantenedor de la imagen, usuario, email etc.</a:t>
            </a:r>
          </a:p>
          <a:p>
            <a:pPr algn="just" defTabSz="384047">
              <a:lnSpc>
                <a:spcPct val="90000"/>
              </a:lnSpc>
              <a:spcBef>
                <a:spcPts val="300"/>
              </a:spcBef>
              <a:defRPr b="1" sz="1500">
                <a:solidFill>
                  <a:schemeClr val="accent2"/>
                </a:solidFill>
              </a:defRPr>
            </a:pPr>
            <a:r>
              <a:t>RUN: </a:t>
            </a:r>
            <a:r>
              <a:rPr b="0">
                <a:solidFill>
                  <a:schemeClr val="accent6"/>
                </a:solidFill>
              </a:rPr>
              <a:t>Ejecuta directamente comandos dentro del contenedor y luego aplica/persiste los cambios creando una nueva capa encima de la anterior con los cambios producidos de la ejecución y se hace un commit de los resultados.</a:t>
            </a:r>
          </a:p>
          <a:p>
            <a:pPr lvl="1" marL="0" indent="0" algn="just" defTabSz="384047">
              <a:lnSpc>
                <a:spcPct val="90000"/>
              </a:lnSpc>
              <a:spcBef>
                <a:spcPts val="300"/>
              </a:spcBef>
              <a:buSzTx/>
              <a:buNone/>
              <a:defRPr sz="1500"/>
            </a:pPr>
            <a:r>
              <a:t>       </a:t>
            </a:r>
            <a:r>
              <a:rPr i="1" sz="1400"/>
              <a:t>RUN &lt;comando&gt;.  — Modo shen, /bin/sh -c</a:t>
            </a:r>
            <a:endParaRPr b="1">
              <a:solidFill>
                <a:schemeClr val="accent2"/>
              </a:solidFill>
            </a:endParaRPr>
          </a:p>
          <a:p>
            <a:pPr lvl="2" marL="0" indent="0" algn="just" defTabSz="384047">
              <a:lnSpc>
                <a:spcPct val="90000"/>
              </a:lnSpc>
              <a:spcBef>
                <a:spcPts val="300"/>
              </a:spcBef>
              <a:buSzTx/>
              <a:buNone/>
              <a:defRPr i="1" sz="1400"/>
            </a:pPr>
            <a:r>
              <a:t>     RUN [“ejecutable”, “parametro1”, “parametro2”] — Modo ejecución que permite correr comandos en imágenes base que no tengan /bin/sh o hacer uso de otra shell.</a:t>
            </a:r>
            <a:endParaRPr sz="1500"/>
          </a:p>
          <a:p>
            <a:pPr lvl="2" marL="0" indent="0" algn="just" defTabSz="384047">
              <a:lnSpc>
                <a:spcPct val="90000"/>
              </a:lnSpc>
              <a:spcBef>
                <a:spcPts val="300"/>
              </a:spcBef>
              <a:buSzTx/>
              <a:buNone/>
              <a:defRPr b="1" sz="1500">
                <a:solidFill>
                  <a:schemeClr val="accent2"/>
                </a:solidFill>
              </a:defRPr>
            </a:pPr>
            <a:r>
              <a:t>ENV: </a:t>
            </a:r>
            <a:r>
              <a:rPr b="0">
                <a:solidFill>
                  <a:schemeClr val="accent6"/>
                </a:solidFill>
              </a:rPr>
              <a:t>Establece variables de entorno del contenedor. Se pasarán a todas las instrucciones RUN que se ejecuten posteriormente.</a:t>
            </a:r>
          </a:p>
          <a:p>
            <a:pPr lvl="2" marL="0" indent="0" algn="just" defTabSz="384047">
              <a:lnSpc>
                <a:spcPct val="90000"/>
              </a:lnSpc>
              <a:spcBef>
                <a:spcPts val="300"/>
              </a:spcBef>
              <a:buSzTx/>
              <a:buNone/>
              <a:defRPr sz="1500"/>
            </a:pPr>
            <a:r>
              <a:t>    </a:t>
            </a:r>
            <a:r>
              <a:rPr i="1" sz="1400"/>
              <a:t>ENV &lt;key&gt; &lt;value&gt; &lt;key&gt; &lt;value&gt;  ó ENV &lt;key&gt;=&lt;value&gt; &lt;key&gt;=&lt;value&gt;</a:t>
            </a:r>
          </a:p>
          <a:p>
            <a:pPr lvl="8" marL="0" indent="0" algn="just" defTabSz="768094">
              <a:lnSpc>
                <a:spcPct val="90000"/>
              </a:lnSpc>
              <a:spcBef>
                <a:spcPts val="0"/>
              </a:spcBef>
              <a:buSzTx/>
              <a:buNone/>
              <a:defRPr b="1" sz="1500">
                <a:solidFill>
                  <a:schemeClr val="accent2"/>
                </a:solidFill>
              </a:defRPr>
            </a:pPr>
            <a:r>
              <a:t>ADD: </a:t>
            </a:r>
            <a:r>
              <a:rPr b="0">
                <a:solidFill>
                  <a:schemeClr val="accent6"/>
                </a:solidFill>
              </a:rPr>
              <a:t>Copia los archivos o directorios de una ubicación especificada en &lt;fuente&gt; y los agrega al sistema de archivos del contenedor en la ruta especificada en &lt;destino&gt;.</a:t>
            </a:r>
          </a:p>
          <a:p>
            <a:pPr lvl="8" marL="0" indent="0" algn="just" defTabSz="768094">
              <a:lnSpc>
                <a:spcPct val="90000"/>
              </a:lnSpc>
              <a:spcBef>
                <a:spcPts val="0"/>
              </a:spcBef>
              <a:buSzTx/>
              <a:buNone/>
              <a:defRPr sz="1500"/>
            </a:pPr>
            <a:r>
              <a:t>     ADD &lt;fuente&gt;..&lt;destino&gt;</a:t>
            </a:r>
            <a:endParaRPr b="1">
              <a:solidFill>
                <a:schemeClr val="accent2"/>
              </a:solidFill>
            </a:endParaRPr>
          </a:p>
          <a:p>
            <a:pPr lvl="8" marL="0" indent="0" algn="just" defTabSz="768094">
              <a:lnSpc>
                <a:spcPct val="90000"/>
              </a:lnSpc>
              <a:spcBef>
                <a:spcPts val="0"/>
              </a:spcBef>
              <a:buSzTx/>
              <a:buNone/>
              <a:defRPr sz="1500"/>
            </a:pPr>
            <a:r>
              <a:t> Fuente acepta caracteres comodín como ?,*, etc. </a:t>
            </a:r>
            <a:endParaRPr b="1">
              <a:solidFill>
                <a:schemeClr val="accent2"/>
              </a:solidFill>
            </a:endParaRPr>
          </a:p>
          <a:p>
            <a:pPr lvl="8" marL="0" indent="0" algn="just" defTabSz="768094">
              <a:lnSpc>
                <a:spcPct val="90000"/>
              </a:lnSpc>
              <a:spcBef>
                <a:spcPts val="0"/>
              </a:spcBef>
              <a:buSzTx/>
              <a:buNone/>
              <a:defRPr sz="1500"/>
            </a:pPr>
            <a:r>
              <a:t> En fuente podemos poner una URL, docker se encargará de descargar el archivo y copiarlo al destino.</a:t>
            </a:r>
            <a:endParaRPr b="1">
              <a:solidFill>
                <a:schemeClr val="accent2"/>
              </a:solidFill>
            </a:endParaRPr>
          </a:p>
          <a:p>
            <a:pPr lvl="8" marL="0" indent="0" algn="just" defTabSz="768094">
              <a:lnSpc>
                <a:spcPct val="90000"/>
              </a:lnSpc>
              <a:spcBef>
                <a:spcPts val="0"/>
              </a:spcBef>
              <a:buSzTx/>
              <a:buNone/>
              <a:defRPr sz="1500"/>
            </a:pPr>
            <a:r>
              <a:t> Si el archivo origen está comprado, lo descomprime en el destino. (tar -x)</a:t>
            </a:r>
            <a:endParaRPr b="1">
              <a:solidFill>
                <a:schemeClr val="accent2"/>
              </a:solidFill>
            </a:endParaRPr>
          </a:p>
          <a:p>
            <a:pPr lvl="8" marL="0" indent="0" algn="just" defTabSz="768094">
              <a:lnSpc>
                <a:spcPct val="90000"/>
              </a:lnSpc>
              <a:spcBef>
                <a:spcPts val="0"/>
              </a:spcBef>
              <a:buSzTx/>
              <a:buNone/>
              <a:defRPr b="1" sz="1500">
                <a:solidFill>
                  <a:schemeClr val="accent2"/>
                </a:solidFill>
              </a:defRPr>
            </a:pPr>
            <a:r>
              <a:t>COPY:</a:t>
            </a:r>
            <a:r>
              <a:rPr b="0">
                <a:solidFill>
                  <a:schemeClr val="accent6"/>
                </a:solidFill>
              </a:rPr>
              <a:t> Es igual que ADD, sólo que NO admite URLs remotas y archivos comprimidos como lo hace ADD.</a:t>
            </a:r>
          </a:p>
        </p:txBody>
      </p:sp>
      <p:sp>
        <p:nvSpPr>
          <p:cNvPr id="189" name="4 Título"/>
          <p:cNvSpPr txBox="1"/>
          <p:nvPr>
            <p:ph type="title"/>
          </p:nvPr>
        </p:nvSpPr>
        <p:spPr>
          <a:xfrm>
            <a:off x="190500" y="7936"/>
            <a:ext cx="8229600" cy="754066"/>
          </a:xfrm>
          <a:prstGeom prst="rect">
            <a:avLst/>
          </a:prstGeom>
        </p:spPr>
        <p:txBody>
          <a:bodyPr/>
          <a:lstStyle/>
          <a:p>
            <a:pPr/>
            <a:r>
              <a:t>Dockerfile. Comandos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1 Marcador de texto"/>
          <p:cNvSpPr txBox="1"/>
          <p:nvPr>
            <p:ph type="body" sz="quarter" idx="1"/>
          </p:nvPr>
        </p:nvSpPr>
        <p:spPr>
          <a:prstGeom prst="rect">
            <a:avLst/>
          </a:prstGeom>
        </p:spPr>
        <p:txBody>
          <a:bodyPr/>
          <a:lstStyle/>
          <a:p>
            <a:pPr/>
          </a:p>
        </p:txBody>
      </p:sp>
      <p:sp>
        <p:nvSpPr>
          <p:cNvPr id="194" name="2 Marcador de texto"/>
          <p:cNvSpPr/>
          <p:nvPr>
            <p:ph type="body" idx="13"/>
          </p:nvPr>
        </p:nvSpPr>
        <p:spPr>
          <a:prstGeom prst="rect">
            <a:avLst/>
          </a:prstGeom>
        </p:spPr>
        <p:txBody>
          <a:bodyPr/>
          <a:lstStyle/>
          <a:p>
            <a:pPr algn="ctr">
              <a:spcBef>
                <a:spcPts val="300"/>
              </a:spcBef>
              <a:defRPr sz="1400"/>
            </a:pPr>
          </a:p>
        </p:txBody>
      </p:sp>
      <p:sp>
        <p:nvSpPr>
          <p:cNvPr id="195" name="3 Marcador de texto"/>
          <p:cNvSpPr/>
          <p:nvPr>
            <p:ph type="body" idx="14"/>
          </p:nvPr>
        </p:nvSpPr>
        <p:spPr>
          <a:prstGeom prst="rect">
            <a:avLst/>
          </a:prstGeom>
        </p:spPr>
        <p:txBody>
          <a:bodyPr/>
          <a:lstStyle/>
          <a:p>
            <a:pPr algn="r">
              <a:spcBef>
                <a:spcPts val="300"/>
              </a:spcBef>
              <a:defRPr sz="1400"/>
            </a:pPr>
          </a:p>
        </p:txBody>
      </p:sp>
      <p:sp>
        <p:nvSpPr>
          <p:cNvPr id="196"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lstStyle/>
          <a:p>
            <a:pPr algn="just" defTabSz="384047">
              <a:lnSpc>
                <a:spcPct val="90000"/>
              </a:lnSpc>
              <a:spcBef>
                <a:spcPts val="300"/>
              </a:spcBef>
              <a:defRPr b="1" sz="1500">
                <a:solidFill>
                  <a:schemeClr val="accent2"/>
                </a:solidFill>
              </a:defRPr>
            </a:pPr>
            <a:r>
              <a:t>WORKDIR: </a:t>
            </a:r>
            <a:r>
              <a:rPr b="0">
                <a:solidFill>
                  <a:schemeClr val="accent6"/>
                </a:solidFill>
              </a:rPr>
              <a:t>Permite especificar en qué directorio se va a ejecutar una instrucción RUN, CMD ó ENTRYPOINT.</a:t>
            </a:r>
          </a:p>
          <a:p>
            <a:pPr algn="just" defTabSz="384047">
              <a:lnSpc>
                <a:spcPct val="90000"/>
              </a:lnSpc>
              <a:spcBef>
                <a:spcPts val="300"/>
              </a:spcBef>
              <a:defRPr b="1" sz="1500">
                <a:solidFill>
                  <a:schemeClr val="accent2"/>
                </a:solidFill>
              </a:defRPr>
            </a:pPr>
            <a:r>
              <a:t>USER: </a:t>
            </a:r>
            <a:r>
              <a:rPr b="0">
                <a:solidFill>
                  <a:schemeClr val="accent6"/>
                </a:solidFill>
              </a:rPr>
              <a:t>Configura el nombre de usuario a usar cuando se lanza un contenedor y para la ejecución de cualquier instrucción RUN, CMD o ENTRYPOINT posteriores.</a:t>
            </a:r>
          </a:p>
          <a:p>
            <a:pPr algn="just" defTabSz="384047">
              <a:lnSpc>
                <a:spcPct val="90000"/>
              </a:lnSpc>
              <a:spcBef>
                <a:spcPts val="300"/>
              </a:spcBef>
              <a:defRPr b="1" sz="1500">
                <a:solidFill>
                  <a:schemeClr val="accent2"/>
                </a:solidFill>
              </a:defRPr>
            </a:pPr>
            <a:r>
              <a:t>VOLUME: </a:t>
            </a:r>
            <a:r>
              <a:rPr b="0">
                <a:solidFill>
                  <a:schemeClr val="accent6"/>
                </a:solidFill>
              </a:rPr>
              <a:t>Crea un punto de montaje con un nombre especifico que permite compartir dicho punto de montaje con otros contenedores o con la máquina anfitriona. Permite que los datos sean persistentes y se puedan compartir con facilidad. Características:</a:t>
            </a:r>
          </a:p>
          <a:p>
            <a:pPr lvl="2" marL="192023" indent="-192023" algn="just" defTabSz="384047">
              <a:lnSpc>
                <a:spcPct val="90000"/>
              </a:lnSpc>
              <a:spcBef>
                <a:spcPts val="300"/>
              </a:spcBef>
              <a:buClr>
                <a:schemeClr val="accent5"/>
              </a:buClr>
              <a:defRPr sz="1500"/>
            </a:pPr>
            <a:r>
              <a:t>Pueden ser compartidos y reutilizados entre los contenedores.</a:t>
            </a:r>
            <a:endParaRPr b="1">
              <a:solidFill>
                <a:schemeClr val="accent2"/>
              </a:solidFill>
            </a:endParaRPr>
          </a:p>
          <a:p>
            <a:pPr lvl="2" marL="192023" indent="-192023" algn="just" defTabSz="384047">
              <a:lnSpc>
                <a:spcPct val="90000"/>
              </a:lnSpc>
              <a:spcBef>
                <a:spcPts val="300"/>
              </a:spcBef>
              <a:buClr>
                <a:schemeClr val="accent5"/>
              </a:buClr>
              <a:defRPr sz="1500"/>
            </a:pPr>
            <a:r>
              <a:t>Un contenedor no tiene que estar en ejecución para compartir sus volúmenes.</a:t>
            </a:r>
            <a:endParaRPr b="1">
              <a:solidFill>
                <a:schemeClr val="accent2"/>
              </a:solidFill>
            </a:endParaRPr>
          </a:p>
          <a:p>
            <a:pPr lvl="2" marL="192023" indent="-192023" algn="just" defTabSz="384047">
              <a:lnSpc>
                <a:spcPct val="90000"/>
              </a:lnSpc>
              <a:spcBef>
                <a:spcPts val="300"/>
              </a:spcBef>
              <a:buClr>
                <a:schemeClr val="accent5"/>
              </a:buClr>
              <a:defRPr sz="1500"/>
            </a:pPr>
            <a:r>
              <a:t>Los cambios en un volumen se hacen directamente.</a:t>
            </a:r>
            <a:endParaRPr b="1">
              <a:solidFill>
                <a:schemeClr val="accent2"/>
              </a:solidFill>
            </a:endParaRPr>
          </a:p>
          <a:p>
            <a:pPr lvl="2" marL="192023" indent="-192023" algn="just" defTabSz="384047">
              <a:lnSpc>
                <a:spcPct val="90000"/>
              </a:lnSpc>
              <a:spcBef>
                <a:spcPts val="300"/>
              </a:spcBef>
              <a:buClr>
                <a:schemeClr val="accent5"/>
              </a:buClr>
              <a:defRPr sz="1500"/>
            </a:pPr>
            <a:r>
              <a:t>Los cambios en un volumen no se incluirán al actualizar una imagen.</a:t>
            </a:r>
            <a:endParaRPr b="1">
              <a:solidFill>
                <a:schemeClr val="accent2"/>
              </a:solidFill>
            </a:endParaRPr>
          </a:p>
          <a:p>
            <a:pPr lvl="2" marL="192023" indent="-192023" algn="just" defTabSz="384047">
              <a:lnSpc>
                <a:spcPct val="90000"/>
              </a:lnSpc>
              <a:spcBef>
                <a:spcPts val="300"/>
              </a:spcBef>
              <a:buClr>
                <a:schemeClr val="accent5"/>
              </a:buClr>
              <a:defRPr sz="1500"/>
            </a:pPr>
            <a:r>
              <a:t>Los volúmenes persisten incluso cuando dejan de usarlos los contenedores.</a:t>
            </a:r>
            <a:endParaRPr b="1">
              <a:solidFill>
                <a:schemeClr val="accent2"/>
              </a:solidFill>
            </a:endParaRPr>
          </a:p>
          <a:p>
            <a:pPr algn="just" defTabSz="384047">
              <a:lnSpc>
                <a:spcPct val="90000"/>
              </a:lnSpc>
              <a:spcBef>
                <a:spcPts val="300"/>
              </a:spcBef>
              <a:defRPr sz="1500"/>
            </a:pPr>
            <a:r>
              <a:t>Esto permite añadir datos, BBDD o cualquier otro contenido sin comprometer la imagen.</a:t>
            </a:r>
            <a:endParaRPr b="1">
              <a:solidFill>
                <a:schemeClr val="accent2"/>
              </a:solidFill>
            </a:endParaRPr>
          </a:p>
          <a:p>
            <a:pPr algn="just" defTabSz="384047">
              <a:lnSpc>
                <a:spcPct val="90000"/>
              </a:lnSpc>
              <a:spcBef>
                <a:spcPts val="300"/>
              </a:spcBef>
              <a:defRPr sz="1500"/>
            </a:pPr>
            <a:r>
              <a:t>    VOLUME [“/var/tmp”]. Ó VOLUME /var/tmp</a:t>
            </a:r>
            <a:endParaRPr b="1">
              <a:solidFill>
                <a:schemeClr val="accent2"/>
              </a:solidFill>
            </a:endParaRPr>
          </a:p>
          <a:p>
            <a:pPr algn="just" defTabSz="384047">
              <a:lnSpc>
                <a:spcPct val="90000"/>
              </a:lnSpc>
              <a:spcBef>
                <a:spcPts val="300"/>
              </a:spcBef>
              <a:defRPr b="1" sz="1500">
                <a:solidFill>
                  <a:schemeClr val="accent2"/>
                </a:solidFill>
              </a:defRPr>
            </a:pPr>
            <a:r>
              <a:t>LABEL:</a:t>
            </a:r>
            <a:r>
              <a:rPr b="0">
                <a:solidFill>
                  <a:schemeClr val="accent6"/>
                </a:solidFill>
              </a:rPr>
              <a:t> Añade metadatos a una imagen Docker. Utiliza el formato etiqueta=“valor”.</a:t>
            </a:r>
          </a:p>
          <a:p>
            <a:pPr lvl="1" marL="0" indent="192023" algn="just" defTabSz="384047">
              <a:lnSpc>
                <a:spcPct val="90000"/>
              </a:lnSpc>
              <a:spcBef>
                <a:spcPts val="300"/>
              </a:spcBef>
              <a:buSzTx/>
              <a:buNone/>
              <a:defRPr sz="1500"/>
            </a:pPr>
            <a:r>
              <a:t>LABEL version=“1.0” tipo=“BBDD”</a:t>
            </a:r>
            <a:endParaRPr b="1">
              <a:solidFill>
                <a:schemeClr val="accent2"/>
              </a:solidFill>
            </a:endParaRPr>
          </a:p>
          <a:p>
            <a:pPr algn="just" defTabSz="384047">
              <a:lnSpc>
                <a:spcPct val="90000"/>
              </a:lnSpc>
              <a:spcBef>
                <a:spcPts val="300"/>
              </a:spcBef>
              <a:defRPr b="1" sz="1500">
                <a:solidFill>
                  <a:schemeClr val="accent2"/>
                </a:solidFill>
              </a:defRPr>
            </a:pPr>
            <a:r>
              <a:t>STOPSIGNAL:</a:t>
            </a:r>
            <a:r>
              <a:rPr b="0">
                <a:solidFill>
                  <a:schemeClr val="accent6"/>
                </a:solidFill>
              </a:rPr>
              <a:t> Le indica al sistema una señal que será enviada al contenedor para salir. Puede ser un número válido permitido por el Kernel, o un nombre de señor en el formato SIGNAME (SIGKILL)</a:t>
            </a:r>
          </a:p>
        </p:txBody>
      </p:sp>
      <p:sp>
        <p:nvSpPr>
          <p:cNvPr id="197" name="4 Título"/>
          <p:cNvSpPr txBox="1"/>
          <p:nvPr>
            <p:ph type="title"/>
          </p:nvPr>
        </p:nvSpPr>
        <p:spPr>
          <a:xfrm>
            <a:off x="190500" y="7936"/>
            <a:ext cx="8229600" cy="754066"/>
          </a:xfrm>
          <a:prstGeom prst="rect">
            <a:avLst/>
          </a:prstGeom>
        </p:spPr>
        <p:txBody>
          <a:bodyPr/>
          <a:lstStyle/>
          <a:p>
            <a:pPr/>
            <a:r>
              <a:t>Dockerfile. Comandos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1 Marcador de texto"/>
          <p:cNvSpPr txBox="1"/>
          <p:nvPr>
            <p:ph type="body" idx="1"/>
          </p:nvPr>
        </p:nvSpPr>
        <p:spPr>
          <a:xfrm>
            <a:off x="774441" y="1346769"/>
            <a:ext cx="8055624" cy="4884931"/>
          </a:xfrm>
          <a:prstGeom prst="rect">
            <a:avLst/>
          </a:prstGeom>
        </p:spPr>
        <p:txBody>
          <a:bodyPr anchor="ctr"/>
          <a:lstStyle/>
          <a:p>
            <a:pPr marL="178306" indent="-178306" defTabSz="237742">
              <a:lnSpc>
                <a:spcPct val="81000"/>
              </a:lnSpc>
              <a:spcBef>
                <a:spcPts val="2300"/>
              </a:spcBef>
              <a:defRPr sz="1000"/>
            </a:pPr>
            <a:r>
              <a:t>Introducción</a:t>
            </a:r>
          </a:p>
          <a:p>
            <a:pPr lvl="1" marL="740473" indent="-178305" defTabSz="237742">
              <a:lnSpc>
                <a:spcPct val="81000"/>
              </a:lnSpc>
              <a:spcBef>
                <a:spcPts val="2300"/>
              </a:spcBef>
              <a:buSzPct val="400000"/>
              <a:buAutoNum type="arabicPeriod" startAt="1"/>
              <a:defRPr sz="1000"/>
            </a:pPr>
            <a:r>
              <a:t>Requisitos mínimos</a:t>
            </a:r>
          </a:p>
          <a:p>
            <a:pPr lvl="1" marL="983170" indent="-421004" defTabSz="237742">
              <a:lnSpc>
                <a:spcPct val="81000"/>
              </a:lnSpc>
              <a:spcBef>
                <a:spcPts val="2300"/>
              </a:spcBef>
              <a:buSzPct val="400000"/>
              <a:buAutoNum type="arabicPeriod" startAt="1"/>
              <a:defRPr sz="1000"/>
            </a:pPr>
            <a:r>
              <a:t>Características</a:t>
            </a:r>
          </a:p>
          <a:p>
            <a:pPr lvl="1" marL="983170" indent="-421004" defTabSz="237742">
              <a:lnSpc>
                <a:spcPct val="81000"/>
              </a:lnSpc>
              <a:spcBef>
                <a:spcPts val="2300"/>
              </a:spcBef>
              <a:buSzPct val="400000"/>
              <a:buAutoNum type="arabicPeriod" startAt="1"/>
              <a:defRPr sz="1000"/>
            </a:pPr>
            <a:r>
              <a:t>Ventajas y Desventajas</a:t>
            </a:r>
          </a:p>
          <a:p>
            <a:pPr lvl="1" marL="983170" indent="-421004" defTabSz="237742">
              <a:lnSpc>
                <a:spcPct val="81000"/>
              </a:lnSpc>
              <a:spcBef>
                <a:spcPts val="2300"/>
              </a:spcBef>
              <a:buSzPct val="400000"/>
              <a:buAutoNum type="arabicPeriod" startAt="1"/>
              <a:defRPr sz="1000"/>
            </a:pPr>
            <a:r>
              <a:t>Usos y recomendaciones</a:t>
            </a:r>
          </a:p>
          <a:p>
            <a:pPr lvl="1" marL="983170" indent="-421004" defTabSz="237742">
              <a:lnSpc>
                <a:spcPct val="81000"/>
              </a:lnSpc>
              <a:spcBef>
                <a:spcPts val="2300"/>
              </a:spcBef>
              <a:buSzPct val="400000"/>
              <a:buAutoNum type="arabicPeriod" startAt="1"/>
              <a:defRPr sz="1000"/>
            </a:pPr>
            <a:r>
              <a:t>Arquitectura</a:t>
            </a:r>
          </a:p>
          <a:p>
            <a:pPr lvl="1" marL="983170" indent="-421004" defTabSz="237742">
              <a:lnSpc>
                <a:spcPct val="81000"/>
              </a:lnSpc>
              <a:spcBef>
                <a:spcPts val="2300"/>
              </a:spcBef>
              <a:buSzPct val="400000"/>
              <a:buAutoNum type="arabicPeriod" startAt="1"/>
              <a:defRPr sz="1000"/>
            </a:pPr>
            <a:r>
              <a:t>Docker-Machine</a:t>
            </a:r>
          </a:p>
          <a:p>
            <a:pPr marL="421004" indent="-421004" defTabSz="237742">
              <a:lnSpc>
                <a:spcPct val="81000"/>
              </a:lnSpc>
              <a:spcBef>
                <a:spcPts val="2300"/>
              </a:spcBef>
              <a:defRPr sz="1000"/>
            </a:pPr>
            <a:r>
              <a:t>Comenzando con Docker</a:t>
            </a:r>
          </a:p>
          <a:p>
            <a:pPr lvl="1" marL="983170" indent="-421004" defTabSz="237742">
              <a:lnSpc>
                <a:spcPct val="81000"/>
              </a:lnSpc>
              <a:spcBef>
                <a:spcPts val="2300"/>
              </a:spcBef>
              <a:buSzPct val="400000"/>
              <a:buAutoNum type="arabicPeriod" startAt="1"/>
              <a:defRPr sz="1000"/>
            </a:pPr>
            <a:r>
              <a:t>Principales Comandos </a:t>
            </a:r>
          </a:p>
          <a:p>
            <a:pPr lvl="1" marL="983170" indent="-421004" defTabSz="237742">
              <a:lnSpc>
                <a:spcPct val="81000"/>
              </a:lnSpc>
              <a:spcBef>
                <a:spcPts val="2300"/>
              </a:spcBef>
              <a:buSzPct val="400000"/>
              <a:buAutoNum type="arabicPeriod" startAt="1"/>
              <a:defRPr sz="1000"/>
            </a:pPr>
            <a:r>
              <a:t>Imágenes</a:t>
            </a:r>
          </a:p>
          <a:p>
            <a:pPr lvl="1" marL="983170" indent="-421004" defTabSz="237742">
              <a:lnSpc>
                <a:spcPct val="81000"/>
              </a:lnSpc>
              <a:spcBef>
                <a:spcPts val="2300"/>
              </a:spcBef>
              <a:buSzPct val="400000"/>
              <a:buAutoNum type="arabicPeriod" startAt="1"/>
              <a:defRPr sz="1000"/>
            </a:pPr>
            <a:r>
              <a:t>Ejecución de contenedores</a:t>
            </a:r>
          </a:p>
          <a:p>
            <a:pPr lvl="1" marL="983170" indent="-421004" defTabSz="237742">
              <a:lnSpc>
                <a:spcPct val="81000"/>
              </a:lnSpc>
              <a:spcBef>
                <a:spcPts val="2300"/>
              </a:spcBef>
              <a:buSzPct val="400000"/>
              <a:buAutoNum type="arabicPeriod" startAt="1"/>
              <a:defRPr sz="1000"/>
            </a:pPr>
            <a:r>
              <a:t>Creación de imágenes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1 Marcador de texto"/>
          <p:cNvSpPr txBox="1"/>
          <p:nvPr>
            <p:ph type="body" sz="quarter" idx="1"/>
          </p:nvPr>
        </p:nvSpPr>
        <p:spPr>
          <a:prstGeom prst="rect">
            <a:avLst/>
          </a:prstGeom>
        </p:spPr>
        <p:txBody>
          <a:bodyPr/>
          <a:lstStyle/>
          <a:p>
            <a:pPr/>
          </a:p>
        </p:txBody>
      </p:sp>
      <p:sp>
        <p:nvSpPr>
          <p:cNvPr id="202" name="2 Marcador de texto"/>
          <p:cNvSpPr/>
          <p:nvPr>
            <p:ph type="body" idx="13"/>
          </p:nvPr>
        </p:nvSpPr>
        <p:spPr>
          <a:prstGeom prst="rect">
            <a:avLst/>
          </a:prstGeom>
        </p:spPr>
        <p:txBody>
          <a:bodyPr/>
          <a:lstStyle/>
          <a:p>
            <a:pPr algn="ctr">
              <a:spcBef>
                <a:spcPts val="300"/>
              </a:spcBef>
              <a:defRPr sz="1400"/>
            </a:pPr>
          </a:p>
        </p:txBody>
      </p:sp>
      <p:sp>
        <p:nvSpPr>
          <p:cNvPr id="203" name="3 Marcador de texto"/>
          <p:cNvSpPr/>
          <p:nvPr>
            <p:ph type="body" idx="14"/>
          </p:nvPr>
        </p:nvSpPr>
        <p:spPr>
          <a:prstGeom prst="rect">
            <a:avLst/>
          </a:prstGeom>
        </p:spPr>
        <p:txBody>
          <a:bodyPr/>
          <a:lstStyle/>
          <a:p>
            <a:pPr algn="r">
              <a:spcBef>
                <a:spcPts val="300"/>
              </a:spcBef>
              <a:defRPr sz="1400"/>
            </a:pPr>
          </a:p>
        </p:txBody>
      </p:sp>
      <p:sp>
        <p:nvSpPr>
          <p:cNvPr id="204"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lstStyle/>
          <a:p>
            <a:pPr algn="just" defTabSz="292606">
              <a:lnSpc>
                <a:spcPct val="90000"/>
              </a:lnSpc>
              <a:spcBef>
                <a:spcPts val="200"/>
              </a:spcBef>
              <a:defRPr b="1" sz="1100">
                <a:solidFill>
                  <a:schemeClr val="accent2"/>
                </a:solidFill>
              </a:defRPr>
            </a:pPr>
            <a:r>
              <a:t>ARG:</a:t>
            </a:r>
            <a:r>
              <a:rPr b="0">
                <a:solidFill>
                  <a:schemeClr val="accent6"/>
                </a:solidFill>
              </a:rPr>
              <a:t> Define una variable que podemos pasar cuando estemos construyendo la imagen con el comando docker build, usando el flag —build-arg &lt;varname&gt;=&lt;vale&gt;. Si especificamos un argumento en la construcción que no está definido en el Dockerfile, nos dará un error.</a:t>
            </a:r>
          </a:p>
          <a:p>
            <a:pPr lvl="1" marL="0" indent="0" algn="just" defTabSz="292606">
              <a:lnSpc>
                <a:spcPct val="90000"/>
              </a:lnSpc>
              <a:spcBef>
                <a:spcPts val="200"/>
              </a:spcBef>
              <a:buSzTx/>
              <a:buNone/>
              <a:defRPr sz="1100"/>
            </a:pPr>
            <a:r>
              <a:t>     ARG user1=joseMansilla ARG user2</a:t>
            </a:r>
            <a:endParaRPr b="1">
              <a:solidFill>
                <a:schemeClr val="accent2"/>
              </a:solidFill>
            </a:endParaRPr>
          </a:p>
          <a:p>
            <a:pPr lvl="1" marL="0" indent="0" algn="just" defTabSz="292606">
              <a:lnSpc>
                <a:spcPct val="90000"/>
              </a:lnSpc>
              <a:spcBef>
                <a:spcPts val="200"/>
              </a:spcBef>
              <a:buSzTx/>
              <a:buNone/>
              <a:defRPr sz="1100"/>
            </a:pPr>
          </a:p>
          <a:p>
            <a:pPr lvl="1" marL="0" indent="0" algn="just" defTabSz="292606">
              <a:lnSpc>
                <a:spcPct val="90000"/>
              </a:lnSpc>
              <a:spcBef>
                <a:spcPts val="200"/>
              </a:spcBef>
              <a:buSzTx/>
              <a:buNone/>
              <a:defRPr sz="1100"/>
            </a:pPr>
            <a:r>
              <a:t> Docker build —build-arg user2=victor…</a:t>
            </a:r>
            <a:endParaRPr b="1">
              <a:solidFill>
                <a:schemeClr val="accent2"/>
              </a:solidFill>
            </a:endParaRPr>
          </a:p>
          <a:p>
            <a:pPr lvl="1" marL="0" indent="0" algn="just" defTabSz="292606">
              <a:lnSpc>
                <a:spcPct val="90000"/>
              </a:lnSpc>
              <a:spcBef>
                <a:spcPts val="200"/>
              </a:spcBef>
              <a:buSzTx/>
              <a:buNone/>
              <a:defRPr b="1" sz="1100">
                <a:solidFill>
                  <a:schemeClr val="accent2"/>
                </a:solidFill>
              </a:defRPr>
            </a:pPr>
            <a:r>
              <a:t>ONBUILD: </a:t>
            </a:r>
            <a:r>
              <a:rPr b="0">
                <a:solidFill>
                  <a:schemeClr val="accent6"/>
                </a:solidFill>
              </a:rPr>
              <a:t>Añade triggers a las imágenes. Un disparador se utiliza cuando se usa una imagen como base de otra imagen. Los disparadores solo se heredan una vez y se ejecutarán en el orden especificado en la imagen padre.</a:t>
            </a:r>
          </a:p>
          <a:p>
            <a:pPr lvl="1" marL="0" indent="0" algn="just" defTabSz="292606">
              <a:lnSpc>
                <a:spcPct val="90000"/>
              </a:lnSpc>
              <a:spcBef>
                <a:spcPts val="200"/>
              </a:spcBef>
              <a:buSzTx/>
              <a:buNone/>
              <a:defRPr b="1" sz="1100">
                <a:solidFill>
                  <a:schemeClr val="accent2"/>
                </a:solidFill>
              </a:defRPr>
            </a:pPr>
            <a:r>
              <a:t>EXPOSE:</a:t>
            </a:r>
            <a:r>
              <a:rPr b="0">
                <a:solidFill>
                  <a:schemeClr val="accent6"/>
                </a:solidFill>
              </a:rPr>
              <a:t> Asociar puertos, permitiéndonos exponer un contenedor al exterior. Esta instrucción le especifica a Docker que el contenedor escucha en los puertos especificados.</a:t>
            </a:r>
          </a:p>
          <a:p>
            <a:pPr lvl="1" marL="0" indent="0" algn="just" defTabSz="292606">
              <a:lnSpc>
                <a:spcPct val="90000"/>
              </a:lnSpc>
              <a:spcBef>
                <a:spcPts val="200"/>
              </a:spcBef>
              <a:buSzTx/>
              <a:buNone/>
              <a:defRPr b="1" sz="1100">
                <a:solidFill>
                  <a:schemeClr val="accent2"/>
                </a:solidFill>
              </a:defRPr>
            </a:pPr>
            <a:r>
              <a:t>CMD: </a:t>
            </a:r>
            <a:r>
              <a:rPr b="0">
                <a:solidFill>
                  <a:schemeClr val="accent6"/>
                </a:solidFill>
              </a:rPr>
              <a:t>Similar a </a:t>
            </a:r>
            <a:r>
              <a:t>RUN</a:t>
            </a:r>
            <a:r>
              <a:rPr b="0">
                <a:solidFill>
                  <a:schemeClr val="accent6"/>
                </a:solidFill>
              </a:rPr>
              <a:t> pero con la diferencia de que se ejecuta cuando instancias o arrancas el contenedor, no en la construcción de la imagen.</a:t>
            </a:r>
          </a:p>
          <a:p>
            <a:pPr lvl="1" marL="0" indent="0" algn="just" defTabSz="292606">
              <a:lnSpc>
                <a:spcPct val="90000"/>
              </a:lnSpc>
              <a:spcBef>
                <a:spcPts val="200"/>
              </a:spcBef>
              <a:buSzTx/>
              <a:buNone/>
              <a:defRPr sz="1100"/>
            </a:pPr>
            <a:r>
              <a:t>Solo puede existir una única instrucción CMD por cada Dockerfile.</a:t>
            </a:r>
            <a:endParaRPr b="1">
              <a:solidFill>
                <a:schemeClr val="accent2"/>
              </a:solidFill>
            </a:endParaRPr>
          </a:p>
          <a:p>
            <a:pPr lvl="1" marL="0" indent="0" algn="just" defTabSz="292606">
              <a:lnSpc>
                <a:spcPct val="90000"/>
              </a:lnSpc>
              <a:spcBef>
                <a:spcPts val="200"/>
              </a:spcBef>
              <a:buSzTx/>
              <a:buNone/>
              <a:defRPr b="1" sz="1100">
                <a:solidFill>
                  <a:schemeClr val="accent2"/>
                </a:solidFill>
              </a:defRPr>
            </a:pPr>
            <a:r>
              <a:t>ENTRYPOINT: </a:t>
            </a:r>
            <a:r>
              <a:rPr b="0">
                <a:solidFill>
                  <a:schemeClr val="accent6"/>
                </a:solidFill>
              </a:rPr>
              <a:t>Cualquier argumento que pasemos en la línea de comandos mediante docker run serán anexados después de todos los elementos mediante la instrucciónENTRYPOINT, y anulará cualquier elemento especificado con CMD.</a:t>
            </a:r>
          </a:p>
          <a:p>
            <a:pPr lvl="1" marL="0" indent="0" algn="just" defTabSz="292606">
              <a:lnSpc>
                <a:spcPct val="90000"/>
              </a:lnSpc>
              <a:spcBef>
                <a:spcPts val="200"/>
              </a:spcBef>
              <a:buSzTx/>
              <a:buNone/>
              <a:defRPr sz="1100"/>
            </a:pPr>
            <a:r>
              <a:t>    ENTRYPOINT ["java","-Djava.security.egd=file:/dev/./urandom","-jar","/app.jar"]</a:t>
            </a:r>
            <a:endParaRPr b="1">
              <a:solidFill>
                <a:schemeClr val="accent2"/>
              </a:solidFill>
            </a:endParaRPr>
          </a:p>
          <a:p>
            <a:pPr lvl="1" marL="0" indent="0" algn="just" defTabSz="292606">
              <a:lnSpc>
                <a:spcPct val="90000"/>
              </a:lnSpc>
              <a:spcBef>
                <a:spcPts val="200"/>
              </a:spcBef>
              <a:buSzTx/>
              <a:buNone/>
              <a:defRPr sz="1100"/>
            </a:pPr>
          </a:p>
          <a:p>
            <a:pPr lvl="1" marL="0" indent="0" algn="just" defTabSz="292606">
              <a:lnSpc>
                <a:spcPct val="90000"/>
              </a:lnSpc>
              <a:spcBef>
                <a:spcPts val="200"/>
              </a:spcBef>
              <a:buSzTx/>
              <a:buNone/>
              <a:defRPr b="1" sz="1100">
                <a:solidFill>
                  <a:schemeClr val="accent2"/>
                </a:solidFill>
              </a:defRPr>
            </a:pPr>
            <a:r>
              <a:t>ARCHIVO DOCKERIGNORE</a:t>
            </a:r>
          </a:p>
          <a:p>
            <a:pPr lvl="1" marL="0" indent="0" algn="just" defTabSz="292606">
              <a:lnSpc>
                <a:spcPct val="90000"/>
              </a:lnSpc>
              <a:spcBef>
                <a:spcPts val="200"/>
              </a:spcBef>
              <a:buSzTx/>
              <a:buNone/>
              <a:defRPr sz="1100"/>
            </a:pPr>
            <a:r>
              <a:t>Es recomendable poner cada Dockerfile en un directorio limpio, en el que sólo agregamos los ficheros que sean necesarios.  Es posible que tengamos algún fichero en dicho directorio, que no deseamos que sea agregado a la imagen. Para eso usaremos .dockerignore, para que docker build excluya esos archivos durante la creación de la imagen</a:t>
            </a:r>
            <a:endParaRPr b="1">
              <a:solidFill>
                <a:schemeClr val="accent2"/>
              </a:solidFill>
            </a:endParaRPr>
          </a:p>
          <a:p>
            <a:pPr lvl="1" marL="0" indent="0" algn="just" defTabSz="292606">
              <a:lnSpc>
                <a:spcPct val="90000"/>
              </a:lnSpc>
              <a:spcBef>
                <a:spcPts val="200"/>
              </a:spcBef>
              <a:buSzTx/>
              <a:buNone/>
              <a:defRPr sz="1100"/>
            </a:pPr>
          </a:p>
          <a:p>
            <a:pPr lvl="1" marL="0" indent="0" algn="just" defTabSz="292606">
              <a:lnSpc>
                <a:spcPct val="90000"/>
              </a:lnSpc>
              <a:spcBef>
                <a:spcPts val="200"/>
              </a:spcBef>
              <a:buSzTx/>
              <a:buNone/>
              <a:defRPr sz="1100"/>
            </a:pPr>
            <a:r>
              <a:t>*/prueba*</a:t>
            </a:r>
            <a:endParaRPr b="1">
              <a:solidFill>
                <a:schemeClr val="accent2"/>
              </a:solidFill>
            </a:endParaRPr>
          </a:p>
          <a:p>
            <a:pPr lvl="1" marL="0" indent="0" algn="just" defTabSz="292606">
              <a:lnSpc>
                <a:spcPct val="90000"/>
              </a:lnSpc>
              <a:spcBef>
                <a:spcPts val="200"/>
              </a:spcBef>
              <a:buSzTx/>
              <a:buNone/>
              <a:defRPr sz="1100"/>
            </a:pPr>
            <a:r>
              <a:t>*/txt/*</a:t>
            </a:r>
            <a:endParaRPr b="1">
              <a:solidFill>
                <a:schemeClr val="accent2"/>
              </a:solidFill>
            </a:endParaRPr>
          </a:p>
          <a:p>
            <a:pPr lvl="1" marL="0" indent="0" algn="just" defTabSz="292606">
              <a:lnSpc>
                <a:spcPct val="90000"/>
              </a:lnSpc>
              <a:spcBef>
                <a:spcPts val="200"/>
              </a:spcBef>
              <a:buSzTx/>
              <a:buNone/>
              <a:defRPr sz="1100"/>
            </a:pPr>
            <a:r>
              <a:t>*prueba?</a:t>
            </a:r>
          </a:p>
        </p:txBody>
      </p:sp>
      <p:sp>
        <p:nvSpPr>
          <p:cNvPr id="205" name="4 Título"/>
          <p:cNvSpPr txBox="1"/>
          <p:nvPr>
            <p:ph type="title"/>
          </p:nvPr>
        </p:nvSpPr>
        <p:spPr>
          <a:xfrm>
            <a:off x="190500" y="7936"/>
            <a:ext cx="8229600" cy="754066"/>
          </a:xfrm>
          <a:prstGeom prst="rect">
            <a:avLst/>
          </a:prstGeom>
        </p:spPr>
        <p:txBody>
          <a:bodyPr/>
          <a:lstStyle/>
          <a:p>
            <a:pPr/>
            <a:r>
              <a:t>Dockerfile. Comandos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1 Marcador de texto"/>
          <p:cNvSpPr txBox="1"/>
          <p:nvPr>
            <p:ph type="body" sz="quarter" idx="1"/>
          </p:nvPr>
        </p:nvSpPr>
        <p:spPr>
          <a:prstGeom prst="rect">
            <a:avLst/>
          </a:prstGeom>
        </p:spPr>
        <p:txBody>
          <a:bodyPr/>
          <a:lstStyle/>
          <a:p>
            <a:pPr/>
          </a:p>
        </p:txBody>
      </p:sp>
      <p:sp>
        <p:nvSpPr>
          <p:cNvPr id="210" name="2 Marcador de texto"/>
          <p:cNvSpPr/>
          <p:nvPr>
            <p:ph type="body" idx="13"/>
          </p:nvPr>
        </p:nvSpPr>
        <p:spPr>
          <a:prstGeom prst="rect">
            <a:avLst/>
          </a:prstGeom>
        </p:spPr>
        <p:txBody>
          <a:bodyPr/>
          <a:lstStyle/>
          <a:p>
            <a:pPr algn="ctr">
              <a:spcBef>
                <a:spcPts val="300"/>
              </a:spcBef>
              <a:defRPr sz="1400"/>
            </a:pPr>
          </a:p>
        </p:txBody>
      </p:sp>
      <p:sp>
        <p:nvSpPr>
          <p:cNvPr id="211" name="3 Marcador de texto"/>
          <p:cNvSpPr/>
          <p:nvPr>
            <p:ph type="body" idx="14"/>
          </p:nvPr>
        </p:nvSpPr>
        <p:spPr>
          <a:prstGeom prst="rect">
            <a:avLst/>
          </a:prstGeom>
        </p:spPr>
        <p:txBody>
          <a:bodyPr/>
          <a:lstStyle/>
          <a:p>
            <a:pPr algn="r">
              <a:spcBef>
                <a:spcPts val="300"/>
              </a:spcBef>
              <a:defRPr sz="1400"/>
            </a:pPr>
          </a:p>
        </p:txBody>
      </p:sp>
      <p:sp>
        <p:nvSpPr>
          <p:cNvPr id="212" name="4 Título"/>
          <p:cNvSpPr txBox="1"/>
          <p:nvPr>
            <p:ph type="title"/>
          </p:nvPr>
        </p:nvSpPr>
        <p:spPr>
          <a:xfrm>
            <a:off x="190500" y="7936"/>
            <a:ext cx="8229600" cy="754066"/>
          </a:xfrm>
          <a:prstGeom prst="rect">
            <a:avLst/>
          </a:prstGeom>
        </p:spPr>
        <p:txBody>
          <a:bodyPr/>
          <a:lstStyle/>
          <a:p>
            <a:pPr/>
            <a:r>
              <a:t>Dockerfile. Comandos</a:t>
            </a:r>
          </a:p>
        </p:txBody>
      </p:sp>
      <p:pic>
        <p:nvPicPr>
          <p:cNvPr id="213" name="Picture 2" descr="Picture 2"/>
          <p:cNvPicPr>
            <a:picLocks noChangeAspect="1"/>
          </p:cNvPicPr>
          <p:nvPr/>
        </p:nvPicPr>
        <p:blipFill>
          <a:blip r:embed="rId3">
            <a:extLst/>
          </a:blip>
          <a:srcRect l="0" t="0" r="0" b="3609"/>
          <a:stretch>
            <a:fillRect/>
          </a:stretch>
        </p:blipFill>
        <p:spPr>
          <a:xfrm>
            <a:off x="2654551" y="2156117"/>
            <a:ext cx="3972714" cy="3829245"/>
          </a:xfrm>
          <a:prstGeom prst="rect">
            <a:avLst/>
          </a:prstGeom>
          <a:ln w="12700">
            <a:miter lim="400000"/>
          </a:ln>
        </p:spPr>
      </p:pic>
      <p:grpSp>
        <p:nvGrpSpPr>
          <p:cNvPr id="216" name="Grupo"/>
          <p:cNvGrpSpPr/>
          <p:nvPr/>
        </p:nvGrpSpPr>
        <p:grpSpPr>
          <a:xfrm>
            <a:off x="542608" y="1617784"/>
            <a:ext cx="7980072" cy="1"/>
            <a:chOff x="0" y="0"/>
            <a:chExt cx="7980070" cy="0"/>
          </a:xfrm>
        </p:grpSpPr>
        <p:sp>
          <p:nvSpPr>
            <p:cNvPr id="214" name="7 Conector recto"/>
            <p:cNvSpPr/>
            <p:nvPr/>
          </p:nvSpPr>
          <p:spPr>
            <a:xfrm>
              <a:off x="0" y="0"/>
              <a:ext cx="1678079"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sp>
          <p:nvSpPr>
            <p:cNvPr id="215" name="9 Conector recto"/>
            <p:cNvSpPr/>
            <p:nvPr/>
          </p:nvSpPr>
          <p:spPr>
            <a:xfrm>
              <a:off x="6301993" y="0"/>
              <a:ext cx="1678078" cy="1"/>
            </a:xfrm>
            <a:prstGeom prst="line">
              <a:avLst/>
            </a:prstGeom>
            <a:noFill/>
            <a:ln w="19050" cap="flat">
              <a:solidFill>
                <a:schemeClr val="accent2"/>
              </a:solidFill>
              <a:prstDash val="solid"/>
              <a:round/>
            </a:ln>
            <a:effectLst/>
          </p:spPr>
          <p:txBody>
            <a:bodyPr wrap="square" lIns="45718" tIns="45718" rIns="45718" bIns="45718" numCol="1" anchor="t">
              <a:noAutofit/>
            </a:bodyPr>
            <a:lstStyle/>
            <a:p>
              <a:pPr/>
            </a:p>
          </p:txBody>
        </p:sp>
      </p:grpSp>
      <p:sp>
        <p:nvSpPr>
          <p:cNvPr id="217" name="3 Marcador de texto"/>
          <p:cNvSpPr txBox="1"/>
          <p:nvPr/>
        </p:nvSpPr>
        <p:spPr>
          <a:xfrm>
            <a:off x="457200" y="1244600"/>
            <a:ext cx="8229600" cy="7047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spcBef>
                <a:spcPts val="600"/>
              </a:spcBef>
              <a:defRPr b="1" sz="2800">
                <a:solidFill>
                  <a:schemeClr val="accent2"/>
                </a:solidFill>
                <a:latin typeface="Arial"/>
                <a:ea typeface="Arial"/>
                <a:cs typeface="Arial"/>
                <a:sym typeface="Arial"/>
              </a:defRPr>
            </a:lvl1pPr>
          </a:lstStyle>
          <a:p>
            <a:pPr/>
            <a:r>
              <a:t>Demo Dockerfile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1 Marcador de texto"/>
          <p:cNvSpPr txBox="1"/>
          <p:nvPr>
            <p:ph type="body" sz="quarter" idx="1"/>
          </p:nvPr>
        </p:nvSpPr>
        <p:spPr>
          <a:prstGeom prst="rect">
            <a:avLst/>
          </a:prstGeom>
        </p:spPr>
        <p:txBody>
          <a:bodyPr/>
          <a:lstStyle/>
          <a:p>
            <a:pPr/>
          </a:p>
        </p:txBody>
      </p:sp>
      <p:sp>
        <p:nvSpPr>
          <p:cNvPr id="222" name="2 Marcador de texto"/>
          <p:cNvSpPr/>
          <p:nvPr>
            <p:ph type="body" idx="13"/>
          </p:nvPr>
        </p:nvSpPr>
        <p:spPr>
          <a:prstGeom prst="rect">
            <a:avLst/>
          </a:prstGeom>
        </p:spPr>
        <p:txBody>
          <a:bodyPr/>
          <a:lstStyle/>
          <a:p>
            <a:pPr algn="ctr">
              <a:spcBef>
                <a:spcPts val="300"/>
              </a:spcBef>
              <a:defRPr sz="1400"/>
            </a:pPr>
          </a:p>
        </p:txBody>
      </p:sp>
      <p:sp>
        <p:nvSpPr>
          <p:cNvPr id="223" name="3 Marcador de texto"/>
          <p:cNvSpPr/>
          <p:nvPr>
            <p:ph type="body" idx="14"/>
          </p:nvPr>
        </p:nvSpPr>
        <p:spPr>
          <a:prstGeom prst="rect">
            <a:avLst/>
          </a:prstGeom>
        </p:spPr>
        <p:txBody>
          <a:bodyPr/>
          <a:lstStyle/>
          <a:p>
            <a:pPr algn="r">
              <a:spcBef>
                <a:spcPts val="300"/>
              </a:spcBef>
              <a:defRPr sz="1400"/>
            </a:pPr>
          </a:p>
        </p:txBody>
      </p:sp>
      <p:sp>
        <p:nvSpPr>
          <p:cNvPr id="224"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lstStyle/>
          <a:p>
            <a:pPr lvl="1" marL="0" indent="0" algn="just">
              <a:buSzTx/>
              <a:buNone/>
            </a:pPr>
            <a:r>
              <a:t>Para iniciar un contenedor y hacerlo disponible desde el inicio del sistema anfitrión usamos —restart, este admite tres valores:</a:t>
            </a:r>
            <a:endParaRPr b="1">
              <a:solidFill>
                <a:schemeClr val="accent2"/>
              </a:solidFill>
            </a:endParaRPr>
          </a:p>
          <a:p>
            <a:pPr lvl="1" marL="0" indent="0" algn="just">
              <a:buSzTx/>
              <a:buNone/>
            </a:pPr>
            <a:endParaRPr b="1">
              <a:solidFill>
                <a:schemeClr val="accent2"/>
              </a:solidFill>
            </a:endParaRPr>
          </a:p>
          <a:p>
            <a:pPr lvl="3" marL="0" indent="0" algn="just">
              <a:buSzTx/>
              <a:buNone/>
            </a:pPr>
            <a:r>
              <a:t> </a:t>
            </a:r>
            <a:endParaRPr b="1">
              <a:solidFill>
                <a:schemeClr val="accent2"/>
              </a:solidFill>
            </a:endParaRPr>
          </a:p>
          <a:p>
            <a:pPr lvl="3" marL="1323472" indent="-180472" algn="just">
              <a:buChar char="-"/>
            </a:pPr>
            <a:r>
              <a:t>no: valor predeterminado, no estará disponible al reiniciar el sistema anfitrión. </a:t>
            </a:r>
            <a:endParaRPr b="1">
              <a:solidFill>
                <a:schemeClr val="accent2"/>
              </a:solidFill>
            </a:endParaRPr>
          </a:p>
          <a:p>
            <a:pPr lvl="3" marL="1323472" indent="-180472" algn="just">
              <a:buChar char="-"/>
            </a:pPr>
            <a:r>
              <a:t>on-failure</a:t>
            </a:r>
            <a:r>
              <a:rPr sz="1900"/>
              <a:t>[max-retries]: reinicia si ha ocurrido un fall y podemos indicarle los intents.</a:t>
            </a:r>
            <a:endParaRPr b="1">
              <a:solidFill>
                <a:schemeClr val="accent2"/>
              </a:solidFill>
            </a:endParaRPr>
          </a:p>
          <a:p>
            <a:pPr lvl="3" marL="1333500" indent="-190500" algn="just">
              <a:buChar char="-"/>
              <a:defRPr sz="1900"/>
            </a:pPr>
            <a:r>
              <a:t>always: reinicia el contenedor siempre.</a:t>
            </a:r>
            <a:endParaRPr b="1">
              <a:solidFill>
                <a:schemeClr val="accent2"/>
              </a:solidFill>
            </a:endParaRPr>
          </a:p>
          <a:p>
            <a:pPr algn="just">
              <a:defRPr sz="1900"/>
            </a:pPr>
          </a:p>
          <a:p>
            <a:pPr algn="just">
              <a:defRPr sz="1900"/>
            </a:pPr>
            <a:r>
              <a:t>   </a:t>
            </a:r>
          </a:p>
          <a:p>
            <a:pPr lvl="4" marL="0" indent="914400">
              <a:lnSpc>
                <a:spcPts val="3700"/>
              </a:lnSpc>
              <a:spcBef>
                <a:spcPts val="0"/>
              </a:spcBef>
              <a:buSzTx/>
              <a:buNone/>
              <a:defRPr sz="1600">
                <a:latin typeface="Times"/>
                <a:ea typeface="Times"/>
                <a:cs typeface="Times"/>
                <a:sym typeface="Times"/>
              </a:defRPr>
            </a:pPr>
            <a:r>
              <a:t>root@docker:/# docker run -i -t --restart=always ubuntu /bin/bash</a:t>
            </a:r>
          </a:p>
        </p:txBody>
      </p:sp>
      <p:sp>
        <p:nvSpPr>
          <p:cNvPr id="225" name="4 Título"/>
          <p:cNvSpPr txBox="1"/>
          <p:nvPr>
            <p:ph type="title"/>
          </p:nvPr>
        </p:nvSpPr>
        <p:spPr>
          <a:xfrm>
            <a:off x="190500" y="7936"/>
            <a:ext cx="8229600" cy="754066"/>
          </a:xfrm>
          <a:prstGeom prst="rect">
            <a:avLst/>
          </a:prstGeom>
        </p:spPr>
        <p:txBody>
          <a:bodyPr/>
          <a:lstStyle/>
          <a:p>
            <a:pPr/>
            <a:r>
              <a:t>Dockerfile. Inicio automático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1 Marcador de texto"/>
          <p:cNvSpPr txBox="1"/>
          <p:nvPr>
            <p:ph type="body" sz="quarter" idx="1"/>
          </p:nvPr>
        </p:nvSpPr>
        <p:spPr>
          <a:prstGeom prst="rect">
            <a:avLst/>
          </a:prstGeom>
        </p:spPr>
        <p:txBody>
          <a:bodyPr/>
          <a:lstStyle/>
          <a:p>
            <a:pPr/>
          </a:p>
        </p:txBody>
      </p:sp>
      <p:sp>
        <p:nvSpPr>
          <p:cNvPr id="230" name="2 Marcador de texto"/>
          <p:cNvSpPr/>
          <p:nvPr>
            <p:ph type="body" idx="13"/>
          </p:nvPr>
        </p:nvSpPr>
        <p:spPr>
          <a:prstGeom prst="rect">
            <a:avLst/>
          </a:prstGeom>
        </p:spPr>
        <p:txBody>
          <a:bodyPr/>
          <a:lstStyle/>
          <a:p>
            <a:pPr algn="ctr">
              <a:spcBef>
                <a:spcPts val="300"/>
              </a:spcBef>
              <a:defRPr sz="1400"/>
            </a:pPr>
          </a:p>
        </p:txBody>
      </p:sp>
      <p:sp>
        <p:nvSpPr>
          <p:cNvPr id="231" name="3 Marcador de texto"/>
          <p:cNvSpPr/>
          <p:nvPr>
            <p:ph type="body" idx="14"/>
          </p:nvPr>
        </p:nvSpPr>
        <p:spPr>
          <a:prstGeom prst="rect">
            <a:avLst/>
          </a:prstGeom>
        </p:spPr>
        <p:txBody>
          <a:bodyPr/>
          <a:lstStyle/>
          <a:p>
            <a:pPr algn="r">
              <a:spcBef>
                <a:spcPts val="300"/>
              </a:spcBef>
              <a:defRPr sz="1400"/>
            </a:pPr>
          </a:p>
        </p:txBody>
      </p:sp>
      <p:sp>
        <p:nvSpPr>
          <p:cNvPr id="232"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nchor="ctr"/>
          <a:lstStyle/>
          <a:p>
            <a:pPr lvl="1" marL="0" indent="0" algn="just">
              <a:buSzTx/>
              <a:buNone/>
            </a:pPr>
            <a:r>
              <a:t>Para la distribución de las imágenes docker generadas en nuestro equipo, de modo que sean accesibles para ejecutar en diferentes máquinas, tenemos las siguientes opciones:</a:t>
            </a:r>
            <a:endParaRPr b="1">
              <a:solidFill>
                <a:schemeClr val="accent2"/>
              </a:solidFill>
            </a:endParaRPr>
          </a:p>
          <a:p>
            <a:pPr lvl="3" marL="0" indent="0" algn="just">
              <a:buSzTx/>
              <a:buNone/>
            </a:pPr>
            <a:r>
              <a:t> </a:t>
            </a:r>
            <a:endParaRPr b="1">
              <a:solidFill>
                <a:schemeClr val="accent2"/>
              </a:solidFill>
            </a:endParaRPr>
          </a:p>
          <a:p>
            <a:pPr lvl="2" marL="180472" indent="-180472" algn="just">
              <a:buChar char="-"/>
            </a:pPr>
            <a:r>
              <a:t>Guardar la imagen en un fichero tar, y distribuirlo entre las diferentes máquinas en este formato.</a:t>
            </a:r>
          </a:p>
          <a:p>
            <a:pPr lvl="2" marL="180472" indent="-180472" algn="just">
              <a:buChar char="-"/>
            </a:pPr>
            <a:r>
              <a:t>Guardar la imagen en un registro Docker. Podemos instalar un registro en nuestra infraestructura o bien, utilizar Docker Hub.</a:t>
            </a:r>
          </a:p>
          <a:p>
            <a:pPr lvl="2" marL="180472" indent="-180472" algn="just">
              <a:buChar char="-"/>
            </a:pPr>
            <a:r>
              <a:t>Generación automática de imágenes en Docker Hub.</a:t>
            </a:r>
          </a:p>
        </p:txBody>
      </p:sp>
      <p:sp>
        <p:nvSpPr>
          <p:cNvPr id="233" name="4 Título"/>
          <p:cNvSpPr txBox="1"/>
          <p:nvPr>
            <p:ph type="title"/>
          </p:nvPr>
        </p:nvSpPr>
        <p:spPr>
          <a:xfrm>
            <a:off x="190500" y="7936"/>
            <a:ext cx="8229600" cy="754066"/>
          </a:xfrm>
          <a:prstGeom prst="rect">
            <a:avLst/>
          </a:prstGeom>
        </p:spPr>
        <p:txBody>
          <a:bodyPr/>
          <a:lstStyle/>
          <a:p>
            <a:pPr/>
            <a:r>
              <a:t>Distribución de imágenes Docker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1 Marcador de texto"/>
          <p:cNvSpPr txBox="1"/>
          <p:nvPr>
            <p:ph type="body" sz="quarter" idx="1"/>
          </p:nvPr>
        </p:nvSpPr>
        <p:spPr>
          <a:prstGeom prst="rect">
            <a:avLst/>
          </a:prstGeom>
        </p:spPr>
        <p:txBody>
          <a:bodyPr/>
          <a:lstStyle/>
          <a:p>
            <a:pPr/>
          </a:p>
        </p:txBody>
      </p:sp>
      <p:sp>
        <p:nvSpPr>
          <p:cNvPr id="238" name="2 Marcador de texto"/>
          <p:cNvSpPr/>
          <p:nvPr>
            <p:ph type="body" idx="13"/>
          </p:nvPr>
        </p:nvSpPr>
        <p:spPr>
          <a:prstGeom prst="rect">
            <a:avLst/>
          </a:prstGeom>
        </p:spPr>
        <p:txBody>
          <a:bodyPr/>
          <a:lstStyle/>
          <a:p>
            <a:pPr algn="ctr">
              <a:spcBef>
                <a:spcPts val="300"/>
              </a:spcBef>
              <a:defRPr sz="1400"/>
            </a:pPr>
          </a:p>
        </p:txBody>
      </p:sp>
      <p:sp>
        <p:nvSpPr>
          <p:cNvPr id="239" name="3 Marcador de texto"/>
          <p:cNvSpPr/>
          <p:nvPr>
            <p:ph type="body" idx="14"/>
          </p:nvPr>
        </p:nvSpPr>
        <p:spPr>
          <a:prstGeom prst="rect">
            <a:avLst/>
          </a:prstGeom>
        </p:spPr>
        <p:txBody>
          <a:bodyPr/>
          <a:lstStyle/>
          <a:p>
            <a:pPr algn="r">
              <a:spcBef>
                <a:spcPts val="300"/>
              </a:spcBef>
              <a:defRPr sz="1400"/>
            </a:pPr>
          </a:p>
        </p:txBody>
      </p:sp>
      <p:sp>
        <p:nvSpPr>
          <p:cNvPr id="240"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nchor="ctr"/>
          <a:lstStyle/>
          <a:p>
            <a:pPr lvl="1" marL="0" indent="0" algn="just">
              <a:buSzTx/>
              <a:buNone/>
            </a:pPr>
            <a:r>
              <a:t>Con docker-compose podemos manipular varios contenedores haciendo uso de un archivo ‘yml’, en el cual podemos definir los servicios que vamos a crear y la relación de los mismo con sus propiedades de ejecución.</a:t>
            </a:r>
          </a:p>
          <a:p>
            <a:pPr lvl="1" marL="0" indent="0" algn="just">
              <a:buSzTx/>
              <a:buNone/>
            </a:pPr>
            <a:r>
              <a:t>Estructura del fichero yml:</a:t>
            </a:r>
          </a:p>
          <a:p>
            <a:pPr lvl="6" marL="0" indent="0" algn="just">
              <a:buSzTx/>
              <a:buNone/>
            </a:pPr>
            <a:r>
              <a:t>    &lt;service&gt;:</a:t>
            </a:r>
          </a:p>
          <a:p>
            <a:pPr lvl="5" marL="0" indent="0" algn="just">
              <a:buSzTx/>
              <a:buNone/>
            </a:pPr>
            <a:r>
              <a:t>           &lt;key&gt;: &lt;value&gt;</a:t>
            </a:r>
          </a:p>
          <a:p>
            <a:pPr lvl="5" marL="0" indent="0" algn="just">
              <a:buSzTx/>
              <a:buNone/>
            </a:pPr>
            <a:r>
              <a:t>           &lt;key&gt;:</a:t>
            </a:r>
          </a:p>
          <a:p>
            <a:pPr lvl="8" marL="0" indent="0" algn="just">
              <a:buSzTx/>
              <a:buNone/>
            </a:pPr>
            <a:r>
              <a:t>                      - &lt;value&gt;</a:t>
            </a:r>
          </a:p>
          <a:p>
            <a:pPr lvl="5" marL="0" indent="0" algn="just">
              <a:buSzTx/>
              <a:buNone/>
            </a:pPr>
            <a:r>
              <a:t>                      - &lt;value&gt;</a:t>
            </a:r>
          </a:p>
          <a:p>
            <a:pPr lvl="2" marL="0" indent="0" algn="just">
              <a:buSzTx/>
              <a:buNone/>
            </a:pPr>
          </a:p>
          <a:p>
            <a:pPr algn="just"/>
            <a:r>
              <a:t>&lt;service&gt;: es el nombre del servicio, podemos tener más de una definición de servicio. El nombre del mismo debería estar seguido por una o más claves (). Sin embargo, todos los servicios deben tener una image o una key build.</a:t>
            </a:r>
          </a:p>
        </p:txBody>
      </p:sp>
      <p:sp>
        <p:nvSpPr>
          <p:cNvPr id="241" name="4 Título"/>
          <p:cNvSpPr txBox="1"/>
          <p:nvPr>
            <p:ph type="title"/>
          </p:nvPr>
        </p:nvSpPr>
        <p:spPr>
          <a:xfrm>
            <a:off x="190500" y="7936"/>
            <a:ext cx="8229600" cy="754066"/>
          </a:xfrm>
          <a:prstGeom prst="rect">
            <a:avLst/>
          </a:prstGeom>
        </p:spPr>
        <p:txBody>
          <a:bodyPr/>
          <a:lstStyle/>
          <a:p>
            <a:pPr/>
            <a:r>
              <a:t>Docker-compose. Introducción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1 Marcador de texto"/>
          <p:cNvSpPr txBox="1"/>
          <p:nvPr>
            <p:ph type="body" sz="quarter" idx="1"/>
          </p:nvPr>
        </p:nvSpPr>
        <p:spPr>
          <a:prstGeom prst="rect">
            <a:avLst/>
          </a:prstGeom>
        </p:spPr>
        <p:txBody>
          <a:bodyPr/>
          <a:lstStyle/>
          <a:p>
            <a:pPr/>
          </a:p>
        </p:txBody>
      </p:sp>
      <p:sp>
        <p:nvSpPr>
          <p:cNvPr id="246" name="2 Marcador de texto"/>
          <p:cNvSpPr/>
          <p:nvPr>
            <p:ph type="body" idx="13"/>
          </p:nvPr>
        </p:nvSpPr>
        <p:spPr>
          <a:prstGeom prst="rect">
            <a:avLst/>
          </a:prstGeom>
        </p:spPr>
        <p:txBody>
          <a:bodyPr/>
          <a:lstStyle/>
          <a:p>
            <a:pPr algn="ctr">
              <a:spcBef>
                <a:spcPts val="300"/>
              </a:spcBef>
              <a:defRPr sz="1400"/>
            </a:pPr>
          </a:p>
        </p:txBody>
      </p:sp>
      <p:sp>
        <p:nvSpPr>
          <p:cNvPr id="247" name="3 Marcador de texto"/>
          <p:cNvSpPr/>
          <p:nvPr>
            <p:ph type="body" idx="14"/>
          </p:nvPr>
        </p:nvSpPr>
        <p:spPr>
          <a:prstGeom prst="rect">
            <a:avLst/>
          </a:prstGeom>
        </p:spPr>
        <p:txBody>
          <a:bodyPr/>
          <a:lstStyle/>
          <a:p>
            <a:pPr algn="r">
              <a:spcBef>
                <a:spcPts val="300"/>
              </a:spcBef>
              <a:defRPr sz="1400"/>
            </a:pPr>
          </a:p>
        </p:txBody>
      </p:sp>
      <p:sp>
        <p:nvSpPr>
          <p:cNvPr id="248" name="4 Marcador de texto"/>
          <p:cNvSpPr/>
          <p:nvPr>
            <p:ph type="body" idx="15"/>
          </p:nvPr>
        </p:nvSpPr>
        <p:spPr>
          <a:xfrm>
            <a:off x="531628" y="1346199"/>
            <a:ext cx="8155172" cy="4721293"/>
          </a:xfrm>
          <a:prstGeom prst="rect">
            <a:avLst/>
          </a:prstGeom>
          <a:extLst>
            <a:ext uri="{C572A759-6A51-4108-AA02-DFA0A04FC94B}">
              <ma14:wrappingTextBoxFlag xmlns:ma14="http://schemas.microsoft.com/office/mac/drawingml/2011/main" val="1"/>
            </a:ext>
          </a:extLst>
        </p:spPr>
        <p:txBody>
          <a:bodyPr anchor="ctr"/>
          <a:lstStyle/>
          <a:p>
            <a:pPr lvl="1" marL="0" indent="0" algn="just">
              <a:buSzTx/>
              <a:buNone/>
            </a:pPr>
            <a:r>
              <a:t>El comando docker-compose nos permite orquestar una variedad de funcionalidades con varios comandos. Todos los comandos docker-compose usan el archivo .yml como la base para orquestar uno o más servicios. Sintaxis del comando:</a:t>
            </a:r>
          </a:p>
          <a:p>
            <a:pPr>
              <a:spcBef>
                <a:spcPts val="0"/>
              </a:spcBef>
              <a:defRPr>
                <a:solidFill>
                  <a:schemeClr val="accent1">
                    <a:lumOff val="-6980"/>
                  </a:schemeClr>
                </a:solidFill>
                <a:latin typeface="Courier New"/>
                <a:ea typeface="Courier New"/>
                <a:cs typeface="Courier New"/>
                <a:sym typeface="Courier New"/>
              </a:defRPr>
            </a:pPr>
            <a:r>
              <a:t> </a:t>
            </a:r>
          </a:p>
          <a:p>
            <a:pPr>
              <a:spcBef>
                <a:spcPts val="0"/>
              </a:spcBef>
              <a:defRPr>
                <a:solidFill>
                  <a:schemeClr val="accent1">
                    <a:lumOff val="-6980"/>
                  </a:schemeClr>
                </a:solidFill>
                <a:latin typeface="Courier New"/>
                <a:ea typeface="Courier New"/>
                <a:cs typeface="Courier New"/>
                <a:sym typeface="Courier New"/>
              </a:defRPr>
            </a:pPr>
            <a:r>
              <a:t>   </a:t>
            </a:r>
            <a:r>
              <a:rPr>
                <a:solidFill>
                  <a:schemeClr val="accent6"/>
                </a:solidFill>
                <a:latin typeface="Arial"/>
                <a:ea typeface="Arial"/>
                <a:cs typeface="Arial"/>
                <a:sym typeface="Arial"/>
              </a:rPr>
              <a:t>docker-compose [&lt;options&gt;] &lt;command&gt; [&lt;args&gt;…]</a:t>
            </a:r>
            <a:endParaRPr>
              <a:solidFill>
                <a:schemeClr val="accent6"/>
              </a:solidFill>
              <a:latin typeface="Arial"/>
              <a:ea typeface="Arial"/>
              <a:cs typeface="Arial"/>
              <a:sym typeface="Arial"/>
            </a:endParaRPr>
          </a:p>
          <a:p>
            <a:pPr>
              <a:spcBef>
                <a:spcPts val="0"/>
              </a:spcBef>
            </a:pPr>
          </a:p>
          <a:p>
            <a:pPr>
              <a:spcBef>
                <a:spcPts val="0"/>
              </a:spcBef>
            </a:pPr>
            <a:r>
              <a:t>Las opciones mas interesantes son:</a:t>
            </a:r>
          </a:p>
          <a:p>
            <a:pPr lvl="1" marL="0" indent="228600">
              <a:spcBef>
                <a:spcPts val="0"/>
              </a:spcBef>
              <a:buSzTx/>
              <a:buNone/>
            </a:pPr>
            <a:r>
              <a:t>- verbose: Muestra mas información de salida.</a:t>
            </a:r>
          </a:p>
          <a:p>
            <a:pPr lvl="1" marL="0" indent="228600">
              <a:spcBef>
                <a:spcPts val="0"/>
              </a:spcBef>
              <a:buSzTx/>
              <a:buNone/>
            </a:pPr>
            <a:r>
              <a:t>- f, -file: Especifica el fichero alternativo para docker-compose. (por defecto es el archivo docker-compose.yml)</a:t>
            </a:r>
          </a:p>
        </p:txBody>
      </p:sp>
      <p:sp>
        <p:nvSpPr>
          <p:cNvPr id="249" name="4 Título"/>
          <p:cNvSpPr txBox="1"/>
          <p:nvPr>
            <p:ph type="title"/>
          </p:nvPr>
        </p:nvSpPr>
        <p:spPr>
          <a:xfrm>
            <a:off x="190500" y="7936"/>
            <a:ext cx="8229600" cy="754066"/>
          </a:xfrm>
          <a:prstGeom prst="rect">
            <a:avLst/>
          </a:prstGeom>
        </p:spPr>
        <p:txBody>
          <a:bodyPr/>
          <a:lstStyle/>
          <a:p>
            <a:pPr/>
            <a:r>
              <a:t>Docker-compose. Comando</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1 Marcador de texto"/>
          <p:cNvSpPr txBox="1"/>
          <p:nvPr>
            <p:ph type="body" idx="1"/>
          </p:nvPr>
        </p:nvSpPr>
        <p:spPr>
          <a:xfrm>
            <a:off x="774441" y="1491938"/>
            <a:ext cx="8055624" cy="4739764"/>
          </a:xfrm>
          <a:prstGeom prst="rect">
            <a:avLst/>
          </a:prstGeom>
        </p:spPr>
        <p:txBody>
          <a:bodyPr anchor="ctr"/>
          <a:lstStyle/>
          <a:p>
            <a:pPr marL="421004" indent="-421004" defTabSz="237742">
              <a:lnSpc>
                <a:spcPct val="90000"/>
              </a:lnSpc>
              <a:spcBef>
                <a:spcPts val="2700"/>
              </a:spcBef>
              <a:buAutoNum type="arabicPeriod" startAt="3"/>
              <a:defRPr sz="1000"/>
            </a:pPr>
            <a:r>
              <a:t>Dockerfile</a:t>
            </a:r>
          </a:p>
          <a:p>
            <a:pPr lvl="1" marL="983170" indent="-421004" defTabSz="237742">
              <a:lnSpc>
                <a:spcPct val="90000"/>
              </a:lnSpc>
              <a:spcBef>
                <a:spcPts val="2700"/>
              </a:spcBef>
              <a:buSzPct val="400000"/>
              <a:buAutoNum type="arabicPeriod" startAt="1"/>
              <a:defRPr sz="1000"/>
            </a:pPr>
            <a:r>
              <a:t>Comandos</a:t>
            </a:r>
          </a:p>
          <a:p>
            <a:pPr lvl="1" marL="983170" indent="-421004" defTabSz="237742">
              <a:lnSpc>
                <a:spcPct val="90000"/>
              </a:lnSpc>
              <a:spcBef>
                <a:spcPts val="2700"/>
              </a:spcBef>
              <a:buSzPct val="400000"/>
              <a:buAutoNum type="arabicPeriod" startAt="1"/>
              <a:defRPr sz="1000"/>
            </a:pPr>
            <a:r>
              <a:t>Inicio Automático</a:t>
            </a:r>
          </a:p>
          <a:p>
            <a:pPr marL="421004" indent="-421004" defTabSz="237742">
              <a:lnSpc>
                <a:spcPct val="90000"/>
              </a:lnSpc>
              <a:spcBef>
                <a:spcPts val="2700"/>
              </a:spcBef>
              <a:buAutoNum type="arabicPeriod" startAt="3"/>
              <a:defRPr sz="1000"/>
            </a:pPr>
            <a:r>
              <a:t>Docker-compose</a:t>
            </a:r>
          </a:p>
          <a:p>
            <a:pPr marL="421004" indent="-421004" defTabSz="237742">
              <a:lnSpc>
                <a:spcPct val="90000"/>
              </a:lnSpc>
              <a:spcBef>
                <a:spcPts val="2700"/>
              </a:spcBef>
              <a:buAutoNum type="arabicPeriod" startAt="3"/>
              <a:defRPr sz="1000"/>
            </a:pPr>
            <a:r>
              <a:t>Kubernetes</a:t>
            </a:r>
          </a:p>
          <a:p>
            <a:pPr marL="421004" indent="-421004" defTabSz="237742">
              <a:lnSpc>
                <a:spcPct val="90000"/>
              </a:lnSpc>
              <a:spcBef>
                <a:spcPts val="2700"/>
              </a:spcBef>
              <a:buAutoNum type="arabicPeriod" startAt="3"/>
              <a:defRPr sz="1000"/>
            </a:pPr>
            <a:r>
              <a:t>Logging de contenedores.</a:t>
            </a:r>
          </a:p>
          <a:p>
            <a:pPr marL="421004" indent="-421004" defTabSz="237742">
              <a:lnSpc>
                <a:spcPct val="90000"/>
              </a:lnSpc>
              <a:spcBef>
                <a:spcPts val="2700"/>
              </a:spcBef>
              <a:buAutoNum type="arabicPeriod" startAt="3"/>
              <a:defRPr sz="1000"/>
            </a:pPr>
            <a:r>
              <a:t>Monitorización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1 Marcador de texto"/>
          <p:cNvSpPr txBox="1"/>
          <p:nvPr>
            <p:ph type="body" idx="1"/>
          </p:nvPr>
        </p:nvSpPr>
        <p:spPr>
          <a:xfrm>
            <a:off x="457200" y="1244597"/>
            <a:ext cx="8229600" cy="4911656"/>
          </a:xfrm>
          <a:prstGeom prst="rect">
            <a:avLst/>
          </a:prstGeom>
        </p:spPr>
        <p:txBody>
          <a:bodyPr lIns="50800" tIns="50800" rIns="50800" bIns="50800" anchor="ctr"/>
          <a:lstStyle/>
          <a:p>
            <a:pPr marL="279400" indent="-317500" algn="just"/>
            <a:r>
              <a:t>Docker es un proyecto de código abierto que permite automatizar el despliegue de aplicaciones dentro de contenedores.</a:t>
            </a:r>
          </a:p>
          <a:p>
            <a:pPr marL="1143000" indent="-1524000" algn="just">
              <a:lnSpc>
                <a:spcPct val="90000"/>
              </a:lnSpc>
            </a:pPr>
          </a:p>
          <a:p>
            <a:pPr marL="1143000" indent="-1524000" algn="just">
              <a:lnSpc>
                <a:spcPct val="90000"/>
              </a:lnSpc>
            </a:pPr>
            <a:r>
              <a:t>Este contenedor empaqueta todo lo necesario para que uno o más procesos (servicios o aplicaciones) funciones: código, herramientas del sistemas, bibliotecas del sistema, dependencias etc. </a:t>
            </a:r>
          </a:p>
          <a:p>
            <a:pPr marL="1143000" indent="-1524000" algn="just">
              <a:lnSpc>
                <a:spcPct val="90000"/>
              </a:lnSpc>
            </a:pPr>
          </a:p>
          <a:p>
            <a:pPr marL="1143000" indent="-1524000" algn="just">
              <a:lnSpc>
                <a:spcPct val="90000"/>
              </a:lnSpc>
            </a:pPr>
            <a:r>
              <a:t>Esto garantiza que siempre se podrá ejecutar, independientemente del entorno en el que queramos desplegarlo. No hay que preocuparse de qué software ni versiones tiene nuestra máquina, ya que nuestra aplicación se ejecutará en el contenedor.</a:t>
            </a:r>
          </a:p>
        </p:txBody>
      </p:sp>
      <p:sp>
        <p:nvSpPr>
          <p:cNvPr id="81" name="4 Título"/>
          <p:cNvSpPr txBox="1"/>
          <p:nvPr>
            <p:ph type="title"/>
          </p:nvPr>
        </p:nvSpPr>
        <p:spPr>
          <a:xfrm>
            <a:off x="190500" y="7936"/>
            <a:ext cx="8229600" cy="754066"/>
          </a:xfrm>
          <a:prstGeom prst="rect">
            <a:avLst/>
          </a:prstGeom>
        </p:spPr>
        <p:txBody>
          <a:bodyPr/>
          <a:lstStyle/>
          <a:p>
            <a:pPr/>
            <a:r>
              <a:t>Introducción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1 Título"/>
          <p:cNvSpPr txBox="1"/>
          <p:nvPr>
            <p:ph type="title"/>
          </p:nvPr>
        </p:nvSpPr>
        <p:spPr>
          <a:xfrm>
            <a:off x="190500" y="7936"/>
            <a:ext cx="8229600" cy="754066"/>
          </a:xfrm>
          <a:prstGeom prst="rect">
            <a:avLst/>
          </a:prstGeom>
        </p:spPr>
        <p:txBody>
          <a:bodyPr/>
          <a:lstStyle/>
          <a:p>
            <a:pPr/>
            <a:r>
              <a:t>Introducción</a:t>
            </a:r>
          </a:p>
        </p:txBody>
      </p:sp>
      <p:sp>
        <p:nvSpPr>
          <p:cNvPr id="84" name="2 Marcador de texto"/>
          <p:cNvSpPr txBox="1"/>
          <p:nvPr>
            <p:ph type="body" idx="1"/>
          </p:nvPr>
        </p:nvSpPr>
        <p:spPr>
          <a:prstGeom prst="rect">
            <a:avLst/>
          </a:prstGeom>
        </p:spPr>
        <p:txBody>
          <a:bodyPr/>
          <a:lstStyle/>
          <a:p>
            <a:pPr/>
            <a:r>
              <a:t>Docker funciona de forma nativa en entornos Linux a partir de la versión 3.8 del Kernel. Algunos Kernels a partir de la versión 2.6.x y posteriores podrían ejecutar Docker, pero los resultados pueden variar, por lo que oficialmente no está soportado.</a:t>
            </a:r>
          </a:p>
          <a:p>
            <a:pPr/>
          </a:p>
          <a:p>
            <a:pPr/>
            <a:r>
              <a:t>Solo está preparado para arquitecturas de 64 bits.</a:t>
            </a:r>
          </a:p>
          <a:p>
            <a:pPr/>
          </a:p>
          <a:p>
            <a:pPr/>
            <a:r>
              <a:t>Para usar Docker en entornos Windows o MAC tenemos la herramienta Boot2Docker, que no es más que una máquina virtual ligera de Linux con Docker ya instalado. Dicha imagen la arrancamos en Virtualbox, Wmware etc.</a:t>
            </a:r>
          </a:p>
          <a:p>
            <a:pPr/>
          </a:p>
          <a:p>
            <a:pPr/>
            <a:r>
              <a:t>Otra manera es con un instalador “todo en uno” para MAC y Windows. Este instalador trae un cliente para Windows, la imagen de una máquina virtual Linux, VirtualBox y msys-git unix tools.</a:t>
            </a:r>
          </a:p>
        </p:txBody>
      </p:sp>
      <p:sp>
        <p:nvSpPr>
          <p:cNvPr id="85"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Requisitos mínimos</a:t>
            </a:r>
          </a:p>
        </p:txBody>
      </p:sp>
      <p:sp>
        <p:nvSpPr>
          <p:cNvPr id="86"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87"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1 Título"/>
          <p:cNvSpPr txBox="1"/>
          <p:nvPr>
            <p:ph type="title"/>
          </p:nvPr>
        </p:nvSpPr>
        <p:spPr>
          <a:xfrm>
            <a:off x="190500" y="7936"/>
            <a:ext cx="8229600" cy="754066"/>
          </a:xfrm>
          <a:prstGeom prst="rect">
            <a:avLst/>
          </a:prstGeom>
        </p:spPr>
        <p:txBody>
          <a:bodyPr/>
          <a:lstStyle/>
          <a:p>
            <a:pPr/>
            <a:r>
              <a:t>Introducción</a:t>
            </a:r>
          </a:p>
        </p:txBody>
      </p:sp>
      <p:sp>
        <p:nvSpPr>
          <p:cNvPr id="90" name="2 Marcador de texto"/>
          <p:cNvSpPr txBox="1"/>
          <p:nvPr>
            <p:ph type="body" idx="1"/>
          </p:nvPr>
        </p:nvSpPr>
        <p:spPr>
          <a:xfrm>
            <a:off x="457200" y="2042573"/>
            <a:ext cx="8229600" cy="4372462"/>
          </a:xfrm>
          <a:prstGeom prst="rect">
            <a:avLst/>
          </a:prstGeom>
        </p:spPr>
        <p:txBody>
          <a:bodyPr anchor="ctr"/>
          <a:lstStyle/>
          <a:p>
            <a:pPr/>
            <a:r>
              <a:t>Las principales características son:</a:t>
            </a:r>
          </a:p>
          <a:p>
            <a:pPr lvl="1" marL="971550" indent="-228600">
              <a:defRPr b="1">
                <a:solidFill>
                  <a:schemeClr val="accent2"/>
                </a:solidFill>
              </a:defRPr>
            </a:pPr>
            <a:r>
              <a:t>Portabilidad</a:t>
            </a:r>
            <a:r>
              <a:rPr b="0">
                <a:solidFill>
                  <a:schemeClr val="accent6"/>
                </a:solidFill>
              </a:rPr>
              <a:t>: El contenedor Docker podrá ser desplegado en cualquier sistema, sin necesidad de volver a configurarlo o realizar las instalaciones necesarias para que la aplicación funcione, ya que todas las dependencias son empaquetadas con la aplicación en el contenedor.</a:t>
            </a:r>
          </a:p>
          <a:p>
            <a:pPr lvl="1" marL="971550" indent="-228600">
              <a:defRPr b="1">
                <a:solidFill>
                  <a:schemeClr val="accent2"/>
                </a:solidFill>
              </a:defRPr>
            </a:pPr>
            <a:r>
              <a:t>Ligereza</a:t>
            </a:r>
            <a:r>
              <a:rPr b="0">
                <a:solidFill>
                  <a:schemeClr val="accent6"/>
                </a:solidFill>
              </a:rPr>
              <a:t>: Los contenedores Docker no virtualiza el SO completo.</a:t>
            </a:r>
          </a:p>
          <a:p>
            <a:pPr lvl="1" marL="971550" indent="-228600">
              <a:defRPr b="1">
                <a:solidFill>
                  <a:schemeClr val="accent2"/>
                </a:solidFill>
              </a:defRPr>
            </a:pPr>
            <a:r>
              <a:t>Autosuficiencia</a:t>
            </a:r>
            <a:r>
              <a:rPr b="0">
                <a:solidFill>
                  <a:schemeClr val="accent6"/>
                </a:solidFill>
              </a:rPr>
              <a:t>: Solo carga las librerías, archivos y configuraciones necesarias para desplegar las funciones que contenga.</a:t>
            </a:r>
          </a:p>
        </p:txBody>
      </p:sp>
      <p:sp>
        <p:nvSpPr>
          <p:cNvPr id="91"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Características</a:t>
            </a:r>
          </a:p>
        </p:txBody>
      </p:sp>
      <p:sp>
        <p:nvSpPr>
          <p:cNvPr id="92"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93"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1 Título"/>
          <p:cNvSpPr txBox="1"/>
          <p:nvPr>
            <p:ph type="title"/>
          </p:nvPr>
        </p:nvSpPr>
        <p:spPr>
          <a:xfrm>
            <a:off x="190500" y="7936"/>
            <a:ext cx="8229600" cy="754066"/>
          </a:xfrm>
          <a:prstGeom prst="rect">
            <a:avLst/>
          </a:prstGeom>
        </p:spPr>
        <p:txBody>
          <a:bodyPr/>
          <a:lstStyle/>
          <a:p>
            <a:pPr/>
            <a:r>
              <a:t>Introducción</a:t>
            </a:r>
          </a:p>
        </p:txBody>
      </p:sp>
      <p:sp>
        <p:nvSpPr>
          <p:cNvPr id="96" name="2 Marcador de texto"/>
          <p:cNvSpPr txBox="1"/>
          <p:nvPr>
            <p:ph type="body" idx="1"/>
          </p:nvPr>
        </p:nvSpPr>
        <p:spPr>
          <a:xfrm>
            <a:off x="457200" y="2042573"/>
            <a:ext cx="8229600" cy="4372462"/>
          </a:xfrm>
          <a:prstGeom prst="rect">
            <a:avLst/>
          </a:prstGeom>
        </p:spPr>
        <p:txBody>
          <a:bodyPr/>
          <a:lstStyle/>
          <a:p>
            <a:pPr defTabSz="384047">
              <a:lnSpc>
                <a:spcPct val="90000"/>
              </a:lnSpc>
              <a:spcBef>
                <a:spcPts val="300"/>
              </a:spcBef>
              <a:defRPr sz="1500"/>
            </a:pPr>
            <a:r>
              <a:t>Usar contenedores permite a los desarrolladores y administradores de sistemas probar aplicaciones o servicios en un entorno seguro e igual al de producción, reduciendo tiempos de pruebas y adaptaciones entre los entornos de prueba y producción.</a:t>
            </a:r>
          </a:p>
          <a:p>
            <a:pPr defTabSz="384047">
              <a:lnSpc>
                <a:spcPct val="90000"/>
              </a:lnSpc>
              <a:spcBef>
                <a:spcPts val="300"/>
              </a:spcBef>
              <a:defRPr sz="1500"/>
            </a:pPr>
            <a:r>
              <a:t>Las principales ventajas de usar contenedores Docker son:</a:t>
            </a:r>
          </a:p>
          <a:p>
            <a:pPr lvl="1" marL="816099" indent="-192023" defTabSz="384047">
              <a:lnSpc>
                <a:spcPct val="90000"/>
              </a:lnSpc>
              <a:spcBef>
                <a:spcPts val="300"/>
              </a:spcBef>
              <a:defRPr sz="1500"/>
            </a:pPr>
            <a:r>
              <a:t>Las instancias se inician en pocos segundos.</a:t>
            </a:r>
          </a:p>
          <a:p>
            <a:pPr lvl="1" marL="816099" indent="-192023" defTabSz="384047">
              <a:lnSpc>
                <a:spcPct val="90000"/>
              </a:lnSpc>
              <a:spcBef>
                <a:spcPts val="300"/>
              </a:spcBef>
              <a:defRPr sz="1500"/>
            </a:pPr>
            <a:r>
              <a:t>Facilmente replicables.</a:t>
            </a:r>
          </a:p>
          <a:p>
            <a:pPr lvl="1" marL="816099" indent="-192023" defTabSz="384047">
              <a:lnSpc>
                <a:spcPct val="90000"/>
              </a:lnSpc>
              <a:spcBef>
                <a:spcPts val="300"/>
              </a:spcBef>
              <a:defRPr sz="1500"/>
            </a:pPr>
            <a:r>
              <a:t>Fácil automatización e integración en entornos de Integración Continua.</a:t>
            </a:r>
          </a:p>
          <a:p>
            <a:pPr lvl="1" marL="816099" indent="-192023" defTabSz="384047">
              <a:lnSpc>
                <a:spcPct val="90000"/>
              </a:lnSpc>
              <a:spcBef>
                <a:spcPts val="300"/>
              </a:spcBef>
              <a:defRPr sz="1500"/>
            </a:pPr>
            <a:r>
              <a:t>Consumo menor de recursos que las máquinas virtuales.</a:t>
            </a:r>
          </a:p>
          <a:p>
            <a:pPr lvl="1" marL="816099" indent="-192023" defTabSz="384047">
              <a:lnSpc>
                <a:spcPct val="90000"/>
              </a:lnSpc>
              <a:spcBef>
                <a:spcPts val="300"/>
              </a:spcBef>
              <a:defRPr sz="1500"/>
            </a:pPr>
            <a:r>
              <a:t>Mayor rendimiento que la virtualización tradicional</a:t>
            </a:r>
          </a:p>
          <a:p>
            <a:pPr lvl="1" marL="816099" indent="-192023" defTabSz="384047">
              <a:lnSpc>
                <a:spcPct val="90000"/>
              </a:lnSpc>
              <a:spcBef>
                <a:spcPts val="300"/>
              </a:spcBef>
              <a:defRPr sz="1500"/>
            </a:pPr>
            <a:r>
              <a:t>Ocupan mucho menos espacio.</a:t>
            </a:r>
          </a:p>
          <a:p>
            <a:pPr lvl="1" marL="816099" indent="-192023" defTabSz="384047">
              <a:lnSpc>
                <a:spcPct val="90000"/>
              </a:lnSpc>
              <a:spcBef>
                <a:spcPts val="300"/>
              </a:spcBef>
              <a:defRPr sz="1500"/>
            </a:pPr>
            <a:r>
              <a:t>Aislamiento de las dependencias de una aplicación de las instaladas en el host.</a:t>
            </a:r>
          </a:p>
          <a:p>
            <a:pPr lvl="1" marL="816099" indent="-192023" defTabSz="384047">
              <a:lnSpc>
                <a:spcPct val="90000"/>
              </a:lnSpc>
              <a:spcBef>
                <a:spcPts val="300"/>
              </a:spcBef>
              <a:defRPr sz="1500"/>
            </a:pPr>
            <a:r>
              <a:t>Gran repositorio de imágenes ya creadas sobre miles de aplicaciones, que se pueden modificar.</a:t>
            </a:r>
          </a:p>
          <a:p>
            <a:pPr defTabSz="384047">
              <a:lnSpc>
                <a:spcPct val="90000"/>
              </a:lnSpc>
              <a:spcBef>
                <a:spcPts val="100"/>
              </a:spcBef>
              <a:defRPr sz="1500"/>
            </a:pPr>
            <a:r>
              <a:t>Principales desventajas:</a:t>
            </a:r>
          </a:p>
          <a:p>
            <a:pPr lvl="1" marL="816099" indent="-192023" defTabSz="384047">
              <a:lnSpc>
                <a:spcPct val="90000"/>
              </a:lnSpc>
              <a:spcBef>
                <a:spcPts val="300"/>
              </a:spcBef>
              <a:defRPr sz="1500"/>
            </a:pPr>
            <a:r>
              <a:t>Uso forma nativa únicamente en entornos Unix con Kernel igual o superior a 3.8</a:t>
            </a:r>
          </a:p>
          <a:p>
            <a:pPr lvl="1" marL="816099" indent="-192023" defTabSz="384047">
              <a:lnSpc>
                <a:spcPct val="90000"/>
              </a:lnSpc>
              <a:spcBef>
                <a:spcPts val="300"/>
              </a:spcBef>
              <a:defRPr sz="1500"/>
            </a:pPr>
            <a:r>
              <a:t>Solo soporta arquitecturas de 64 bits</a:t>
            </a:r>
          </a:p>
          <a:p>
            <a:pPr lvl="1" marL="816099" indent="-192023" defTabSz="384047">
              <a:lnSpc>
                <a:spcPct val="90000"/>
              </a:lnSpc>
              <a:spcBef>
                <a:spcPts val="300"/>
              </a:spcBef>
              <a:defRPr sz="1500"/>
            </a:pPr>
            <a:r>
              <a:t>Relativamente nuevo, existencia de errores de código entre versiones.</a:t>
            </a:r>
          </a:p>
        </p:txBody>
      </p:sp>
      <p:sp>
        <p:nvSpPr>
          <p:cNvPr id="97"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Ventajas y Desventajas</a:t>
            </a:r>
          </a:p>
        </p:txBody>
      </p:sp>
      <p:sp>
        <p:nvSpPr>
          <p:cNvPr id="98"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99"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1 Título"/>
          <p:cNvSpPr txBox="1"/>
          <p:nvPr>
            <p:ph type="title"/>
          </p:nvPr>
        </p:nvSpPr>
        <p:spPr>
          <a:xfrm>
            <a:off x="190500" y="7936"/>
            <a:ext cx="8229600" cy="754066"/>
          </a:xfrm>
          <a:prstGeom prst="rect">
            <a:avLst/>
          </a:prstGeom>
        </p:spPr>
        <p:txBody>
          <a:bodyPr/>
          <a:lstStyle/>
          <a:p>
            <a:pPr/>
            <a:r>
              <a:t>Introducción</a:t>
            </a:r>
          </a:p>
        </p:txBody>
      </p:sp>
      <p:sp>
        <p:nvSpPr>
          <p:cNvPr id="102" name="2 Marcador de texto"/>
          <p:cNvSpPr txBox="1"/>
          <p:nvPr>
            <p:ph type="body" idx="1"/>
          </p:nvPr>
        </p:nvSpPr>
        <p:spPr>
          <a:xfrm>
            <a:off x="457200" y="2042573"/>
            <a:ext cx="8229600" cy="4372462"/>
          </a:xfrm>
          <a:prstGeom prst="rect">
            <a:avLst/>
          </a:prstGeom>
        </p:spPr>
        <p:txBody>
          <a:bodyPr anchor="ctr"/>
          <a:lstStyle/>
          <a:p>
            <a:pPr/>
            <a:r>
              <a:t>El uso de Docker está recomendado en:</a:t>
            </a:r>
          </a:p>
          <a:p>
            <a:pPr lvl="1" marL="673100" indent="-292100">
              <a:lnSpc>
                <a:spcPct val="110000"/>
              </a:lnSpc>
              <a:spcBef>
                <a:spcPts val="500"/>
              </a:spcBef>
              <a:buSzPct val="64000"/>
              <a:buBlip>
                <a:blip r:embed="rId2"/>
              </a:buBlip>
            </a:pPr>
            <a:r>
              <a:t>Entornos de Integración Continua. Cuando los pasos de desarrollo a producción sean lo mas a menudo posible, para permitir detectar los errores cuanto antes.</a:t>
            </a:r>
          </a:p>
          <a:p>
            <a:pPr lvl="1" marL="673100" indent="-292100">
              <a:lnSpc>
                <a:spcPct val="110000"/>
              </a:lnSpc>
              <a:spcBef>
                <a:spcPts val="500"/>
              </a:spcBef>
              <a:buSzPct val="64000"/>
              <a:buBlip>
                <a:blip r:embed="rId2"/>
              </a:buBlip>
            </a:pPr>
            <a:r>
              <a:t>Parar garantizar la integración de las aplicaciones en diferentes entornos.</a:t>
            </a:r>
          </a:p>
          <a:p>
            <a:pPr lvl="1" marL="673100" indent="-292100">
              <a:lnSpc>
                <a:spcPct val="110000"/>
              </a:lnSpc>
              <a:spcBef>
                <a:spcPts val="500"/>
              </a:spcBef>
              <a:buSzPct val="64000"/>
              <a:buBlip>
                <a:blip r:embed="rId2"/>
              </a:buBlip>
            </a:pPr>
            <a:r>
              <a:t>Cuando necesitamos tener entornos fácilmente desplegables, portables y desechables.</a:t>
            </a:r>
          </a:p>
          <a:p>
            <a:pPr lvl="1" marL="673100" indent="-292100">
              <a:lnSpc>
                <a:spcPct val="110000"/>
              </a:lnSpc>
              <a:spcBef>
                <a:spcPts val="500"/>
              </a:spcBef>
              <a:buSzPct val="64000"/>
              <a:buBlip>
                <a:blip r:embed="rId2"/>
              </a:buBlip>
            </a:pPr>
            <a:r>
              <a:t>Cuando necesitamos un entorno fácilmente escalable.</a:t>
            </a:r>
          </a:p>
        </p:txBody>
      </p:sp>
      <p:sp>
        <p:nvSpPr>
          <p:cNvPr id="103"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Usos y recomendaciones</a:t>
            </a:r>
          </a:p>
        </p:txBody>
      </p:sp>
      <p:sp>
        <p:nvSpPr>
          <p:cNvPr id="104"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105"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1 Título"/>
          <p:cNvSpPr txBox="1"/>
          <p:nvPr>
            <p:ph type="title"/>
          </p:nvPr>
        </p:nvSpPr>
        <p:spPr>
          <a:xfrm>
            <a:off x="190500" y="7936"/>
            <a:ext cx="8229600" cy="754066"/>
          </a:xfrm>
          <a:prstGeom prst="rect">
            <a:avLst/>
          </a:prstGeom>
        </p:spPr>
        <p:txBody>
          <a:bodyPr/>
          <a:lstStyle/>
          <a:p>
            <a:pPr/>
            <a:r>
              <a:t>Introducción</a:t>
            </a:r>
          </a:p>
        </p:txBody>
      </p:sp>
      <p:sp>
        <p:nvSpPr>
          <p:cNvPr id="108" name="2 Marcador de texto"/>
          <p:cNvSpPr txBox="1"/>
          <p:nvPr>
            <p:ph type="body" idx="1"/>
          </p:nvPr>
        </p:nvSpPr>
        <p:spPr>
          <a:xfrm>
            <a:off x="457199" y="2051479"/>
            <a:ext cx="8045895" cy="4372460"/>
          </a:xfrm>
          <a:prstGeom prst="rect">
            <a:avLst/>
          </a:prstGeom>
        </p:spPr>
        <p:txBody>
          <a:bodyPr/>
          <a:lstStyle/>
          <a:p>
            <a:pPr algn="just"/>
            <a:r>
              <a:t>Con docker-machine podemos aprovisionar y administrar múltiples Dockers remotos, además de aprovisionar clústers Swarm tanto en Windows, Mac o Linux. </a:t>
            </a:r>
          </a:p>
          <a:p>
            <a:pPr algn="just"/>
            <a:r>
              <a:t>Es una herramienta que nos permite instalar el demonio Docker en host virtuales, y administrar dichos host con el comando docker-machine.</a:t>
            </a:r>
          </a:p>
          <a:p>
            <a:pPr algn="just"/>
            <a:r>
              <a:t>Con el cliente podemos correr dicho comando directamente en el host.</a:t>
            </a:r>
          </a:p>
          <a:p>
            <a:pPr algn="just"/>
            <a:r>
              <a:rPr u="sng">
                <a:solidFill>
                  <a:srgbClr val="0000FF"/>
                </a:solidFill>
                <a:uFill>
                  <a:solidFill>
                    <a:srgbClr val="0000FF"/>
                  </a:solidFill>
                </a:uFill>
                <a:hlinkClick r:id="rId2" invalidUrl="" action="" tgtFrame="" tooltip="" history="1" highlightClick="0" endSnd="0"/>
              </a:rPr>
              <a:t>Documentación oficial.</a:t>
            </a:r>
          </a:p>
        </p:txBody>
      </p:sp>
      <p:sp>
        <p:nvSpPr>
          <p:cNvPr id="109" name="3 Marcador de texto"/>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ctr">
              <a:spcBef>
                <a:spcPts val="600"/>
              </a:spcBef>
              <a:defRPr b="1" sz="2800">
                <a:solidFill>
                  <a:schemeClr val="accent2"/>
                </a:solidFill>
              </a:defRPr>
            </a:lvl1pPr>
          </a:lstStyle>
          <a:p>
            <a:pPr/>
            <a:r>
              <a:t>Docker-machine</a:t>
            </a:r>
          </a:p>
        </p:txBody>
      </p:sp>
      <p:sp>
        <p:nvSpPr>
          <p:cNvPr id="110" name="7 Conector recto"/>
          <p:cNvSpPr/>
          <p:nvPr/>
        </p:nvSpPr>
        <p:spPr>
          <a:xfrm>
            <a:off x="542608" y="1617784"/>
            <a:ext cx="1678080" cy="1"/>
          </a:xfrm>
          <a:prstGeom prst="line">
            <a:avLst/>
          </a:prstGeom>
          <a:ln w="19050">
            <a:solidFill>
              <a:schemeClr val="accent2"/>
            </a:solidFill>
          </a:ln>
        </p:spPr>
        <p:txBody>
          <a:bodyPr lIns="45718" tIns="45718" rIns="45718" bIns="45718"/>
          <a:lstStyle/>
          <a:p>
            <a:pPr/>
          </a:p>
        </p:txBody>
      </p:sp>
      <p:sp>
        <p:nvSpPr>
          <p:cNvPr id="111" name="9 Conector recto"/>
          <p:cNvSpPr/>
          <p:nvPr/>
        </p:nvSpPr>
        <p:spPr>
          <a:xfrm>
            <a:off x="6844602" y="1617784"/>
            <a:ext cx="1678078" cy="1"/>
          </a:xfrm>
          <a:prstGeom prst="line">
            <a:avLst/>
          </a:prstGeom>
          <a:ln w="19050">
            <a:solidFill>
              <a:schemeClr val="accent2"/>
            </a:solidFill>
          </a:ln>
        </p:spPr>
        <p:txBody>
          <a:bodyPr lIns="45718" tIns="45718" rIns="45718" bIns="45718"/>
          <a:lstStyle/>
          <a:p>
            <a:pPr/>
          </a:p>
        </p:txBody>
      </p:sp>
      <p:sp>
        <p:nvSpPr>
          <p:cNvPr id="112" name="Texto"/>
          <p:cNvSpPr txBox="1"/>
          <p:nvPr/>
        </p:nvSpPr>
        <p:spPr>
          <a:xfrm>
            <a:off x="-5920495" y="1122284"/>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sp>
        <p:nvSpPr>
          <p:cNvPr id="113" name="Texto"/>
          <p:cNvSpPr txBox="1"/>
          <p:nvPr/>
        </p:nvSpPr>
        <p:spPr>
          <a:xfrm>
            <a:off x="-3714750" y="1009650"/>
            <a:ext cx="142237" cy="41401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800"/>
              </a:lnSpc>
              <a:defRPr sz="1200">
                <a:solidFill>
                  <a:srgbClr val="000000"/>
                </a:solidFill>
                <a:latin typeface="Times"/>
                <a:ea typeface="Times"/>
                <a:cs typeface="Times"/>
                <a:sym typeface="Times"/>
              </a:defRPr>
            </a:lvl1pPr>
          </a:lstStyle>
          <a:p>
            <a:pPr/>
            <a:r>
              <a:t> </a:t>
            </a:r>
          </a:p>
        </p:txBody>
      </p:sp>
      <p:pic>
        <p:nvPicPr>
          <p:cNvPr id="114" name="Imagen 1" descr="Imagen 1"/>
          <p:cNvPicPr>
            <a:picLocks noChangeAspect="1"/>
          </p:cNvPicPr>
          <p:nvPr/>
        </p:nvPicPr>
        <p:blipFill>
          <a:blip r:embed="rId3">
            <a:extLst/>
          </a:blip>
          <a:stretch>
            <a:fillRect/>
          </a:stretch>
        </p:blipFill>
        <p:spPr>
          <a:xfrm>
            <a:off x="1098621" y="4362448"/>
            <a:ext cx="6763051" cy="1886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ABELPresentacion-Para imprimir (17)">
  <a:themeElements>
    <a:clrScheme name="BABELPresentacion-Para imprimir (17)">
      <a:dk1>
        <a:srgbClr val="F8F8F8"/>
      </a:dk1>
      <a:lt1>
        <a:srgbClr val="F8F8F8"/>
      </a:lt1>
      <a:dk2>
        <a:srgbClr val="A7A7A7"/>
      </a:dk2>
      <a:lt2>
        <a:srgbClr val="535353"/>
      </a:lt2>
      <a:accent1>
        <a:srgbClr val="595959"/>
      </a:accent1>
      <a:accent2>
        <a:srgbClr val="FF6600"/>
      </a:accent2>
      <a:accent3>
        <a:srgbClr val="F8F8F8"/>
      </a:accent3>
      <a:accent4>
        <a:srgbClr val="D8D8D8"/>
      </a:accent4>
      <a:accent5>
        <a:srgbClr val="F79646"/>
      </a:accent5>
      <a:accent6>
        <a:srgbClr val="7C7C7C"/>
      </a:accent6>
      <a:hlink>
        <a:srgbClr val="0000FF"/>
      </a:hlink>
      <a:folHlink>
        <a:srgbClr val="FF00FF"/>
      </a:folHlink>
    </a:clrScheme>
    <a:fontScheme name="BABELPresentacion-Para imprimir (17)">
      <a:majorFont>
        <a:latin typeface="Helvetica"/>
        <a:ea typeface="Helvetica"/>
        <a:cs typeface="Helvetica"/>
      </a:majorFont>
      <a:minorFont>
        <a:latin typeface="Calibri"/>
        <a:ea typeface="Calibri"/>
        <a:cs typeface="Calibri"/>
      </a:minorFont>
    </a:fontScheme>
    <a:fmtScheme name="BABELPresentacion-Para imprimir (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BELPresentacion-Para imprimir (17)">
  <a:themeElements>
    <a:clrScheme name="BABELPresentacion-Para imprimir (17)">
      <a:dk1>
        <a:srgbClr val="000000"/>
      </a:dk1>
      <a:lt1>
        <a:srgbClr val="FFFFFF"/>
      </a:lt1>
      <a:dk2>
        <a:srgbClr val="A7A7A7"/>
      </a:dk2>
      <a:lt2>
        <a:srgbClr val="535353"/>
      </a:lt2>
      <a:accent1>
        <a:srgbClr val="595959"/>
      </a:accent1>
      <a:accent2>
        <a:srgbClr val="FF6600"/>
      </a:accent2>
      <a:accent3>
        <a:srgbClr val="F8F8F8"/>
      </a:accent3>
      <a:accent4>
        <a:srgbClr val="D8D8D8"/>
      </a:accent4>
      <a:accent5>
        <a:srgbClr val="F79646"/>
      </a:accent5>
      <a:accent6>
        <a:srgbClr val="7C7C7C"/>
      </a:accent6>
      <a:hlink>
        <a:srgbClr val="0000FF"/>
      </a:hlink>
      <a:folHlink>
        <a:srgbClr val="FF00FF"/>
      </a:folHlink>
    </a:clrScheme>
    <a:fontScheme name="BABELPresentacion-Para imprimir (17)">
      <a:majorFont>
        <a:latin typeface="Helvetica"/>
        <a:ea typeface="Helvetica"/>
        <a:cs typeface="Helvetica"/>
      </a:majorFont>
      <a:minorFont>
        <a:latin typeface="Calibri"/>
        <a:ea typeface="Calibri"/>
        <a:cs typeface="Calibri"/>
      </a:minorFont>
    </a:fontScheme>
    <a:fmtScheme name="BABELPresentacion-Para imprimir (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