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88" r:id="rId12"/>
    <p:sldId id="286"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7" r:id="rId27"/>
    <p:sldId id="279" r:id="rId28"/>
    <p:sldId id="280" r:id="rId29"/>
    <p:sldId id="281" r:id="rId30"/>
    <p:sldId id="282" r:id="rId31"/>
    <p:sldId id="283" r:id="rId32"/>
    <p:sldId id="284" r:id="rId33"/>
    <p:sldId id="285" r:id="rId3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3"/>
        </a:solidFill>
        <a:effectLst/>
        <a:uFillTx/>
        <a:latin typeface="+mj-lt"/>
        <a:ea typeface="+mj-ea"/>
        <a:cs typeface="+mj-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3"/>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3"/>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3"/>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3"/>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3"/>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3"/>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3"/>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3"/>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se Mansilla Garcia-Gil" initials="JMG"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D0D0D0"/>
          </a:solidFill>
        </a:fill>
      </a:tcStyle>
    </a:wholeTbl>
    <a:band2H>
      <a:tcTxStyle/>
      <a:tcStyle>
        <a:tcBdr/>
        <a:fill>
          <a:solidFill>
            <a:srgbClr val="E9E9E9"/>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C7B018BB-80A7-4F77-B60F-C8B233D01FF8}" styleName="">
    <a:tblBg/>
    <a:wholeTbl>
      <a:tcTxStyle b="off"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lumOff val="1384"/>
            </a:schemeClr>
          </a:solidFill>
        </a:fill>
      </a:tcStyle>
    </a:wholeTbl>
    <a:band2H>
      <a:tcTxStyle/>
      <a:tcStyle>
        <a:tcBdr/>
        <a:fill>
          <a:solidFill>
            <a:schemeClr val="accent3">
              <a:lumOff val="2339"/>
            </a:schemeClr>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EEE7283C-3CF3-47DC-8721-378D4A62B228}" styleName="">
    <a:tblBg/>
    <a:wholeTbl>
      <a:tcTxStyle b="off"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D6D6D6"/>
          </a:solidFill>
        </a:fill>
      </a:tcStyle>
    </a:wholeTbl>
    <a:band2H>
      <a:tcTxStyle/>
      <a:tcStyle>
        <a:tcBdr/>
        <a:fill>
          <a:solidFill>
            <a:schemeClr val="accent4">
              <a:lumOff val="8026"/>
            </a:schemeClr>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CF821DB8-F4EB-4A41-A1BA-3FCAFE7338EE}" styleName="">
    <a:tblBg/>
    <a:wholeTbl>
      <a:tcTxStyle b="off" i="off">
        <a:fontRef idx="maj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3">
              <a:lumOff val="2339"/>
            </a:schemeClr>
          </a:solidFill>
        </a:fill>
      </a:tcStyle>
    </a:wholeTbl>
    <a:band2H>
      <a:tcTxStyle/>
      <a:tcStyle>
        <a:tcBdr/>
        <a:fill>
          <a:solidFill>
            <a:schemeClr val="accent3"/>
          </a:solidFill>
        </a:fill>
      </a:tcStyle>
    </a:band2H>
    <a:firstCol>
      <a:tcTxStyle b="on" i="off">
        <a:fontRef idx="maj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3"/>
        </a:fontRef>
        <a:schemeClr val="accent3"/>
      </a:tcTxStyle>
      <a:tcStyle>
        <a:tcBdr>
          <a:left>
            <a:ln w="12700" cap="flat">
              <a:noFill/>
              <a:miter lim="400000"/>
            </a:ln>
          </a:left>
          <a:right>
            <a:ln w="12700" cap="flat">
              <a:noFill/>
              <a:miter lim="400000"/>
            </a:ln>
          </a:right>
          <a:top>
            <a:ln w="508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ajor">
          <a:schemeClr val="accent3"/>
        </a:fontRef>
        <a:schemeClr val="accent3"/>
      </a:tcTxStyle>
      <a:tcStyle>
        <a:tcBdr>
          <a:left>
            <a:ln w="12700" cap="flat">
              <a:noFill/>
              <a:miter lim="400000"/>
            </a:ln>
          </a:left>
          <a:right>
            <a:ln w="12700" cap="flat">
              <a:noFill/>
              <a:miter lim="400000"/>
            </a:ln>
          </a:right>
          <a:top>
            <a:ln w="254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lumOff val="1384"/>
            </a:schemeClr>
          </a:solidFill>
        </a:fill>
      </a:tcStyle>
    </a:wholeTbl>
    <a:band2H>
      <a:tcTxStyle/>
      <a:tcStyle>
        <a:tcBdr/>
        <a:fill>
          <a:solidFill>
            <a:schemeClr val="accent3">
              <a:lumOff val="2339"/>
            </a:schemeClr>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2708684C-4D16-4618-839F-0558EEFCDFE6}" styleName="">
    <a:tblBg/>
    <a:wholeTbl>
      <a:tcTxStyle b="off"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wholeTbl>
    <a:band2H>
      <a:tcTxStyle/>
      <a:tcStyle>
        <a:tcBdr/>
        <a:fill>
          <a:solidFill>
            <a:srgbClr val="FFFFFF"/>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508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254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5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6-22T00:01:11.502" idx="1">
    <p:pos x="2758" y="1132"/>
    <p:text>El cliente de Docker (Docker Client) es la principal interfaz de usuario para Docker. Él acepta comandos del usuario y se comunica con el demonio Docker.
El demonio Docker (Docker Engine) corre en una máquina anfitriona (host). El usuario no interactúa directamente con el demonio, en su lugar lo hace a través del cliente Docker.
El demonio Docker levanta los contenedores haciendo uso de las imágenes, que pueden estar en local o en el Docker Registry.
Cada contenedor se crea a partir de una imagen y es un entorno aislado y seguro dónde se ejecuta nuestra aplicación.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8-06-22T13:25:52.434" idx="2">
    <p:pos x="2927" y="3056"/>
    <p:text>Attach no sirve?</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8-06-22T13:25:52.434" idx="3">
    <p:pos x="2927" y="3056"/>
    <p:text>Attach no sirve?</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8-06-22T13:25:52.434" idx="4">
    <p:pos x="2927" y="3056"/>
    <p:text>Attach no sirve?</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8-06-22T13:25:52.434" idx="5">
    <p:pos x="2927" y="3056"/>
    <p:text>Attach no sirve?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18-06-22T13:25:52.434" idx="6">
    <p:pos x="2927" y="3056"/>
    <p:text>Attach no sirve?</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18-06-22T13:25:52.434" idx="7">
    <p:pos x="2927" y="3056"/>
    <p:text>Attach no sirve?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0" name="Shape 70"/>
          <p:cNvSpPr>
            <a:spLocks noGrp="1" noRot="1" noChangeAspect="1"/>
          </p:cNvSpPr>
          <p:nvPr>
            <p:ph type="sldImg"/>
          </p:nvPr>
        </p:nvSpPr>
        <p:spPr>
          <a:xfrm>
            <a:off x="1143000" y="685800"/>
            <a:ext cx="4572000" cy="3429000"/>
          </a:xfrm>
          <a:prstGeom prst="rect">
            <a:avLst/>
          </a:prstGeom>
        </p:spPr>
        <p:txBody>
          <a:bodyPr/>
          <a:lstStyle/>
          <a:p>
            <a:endParaRPr/>
          </a:p>
        </p:txBody>
      </p:sp>
      <p:sp>
        <p:nvSpPr>
          <p:cNvPr id="71" name="Shape 7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62119262"/>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3038078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noRot="1" noChangeAspect="1"/>
          </p:cNvSpPr>
          <p:nvPr>
            <p:ph type="sldImg"/>
          </p:nvPr>
        </p:nvSpPr>
        <p:spPr>
          <a:prstGeom prst="rect">
            <a:avLst/>
          </a:prstGeom>
        </p:spPr>
        <p:txBody>
          <a:bodyPr/>
          <a:lstStyle/>
          <a:p>
            <a:endParaRPr/>
          </a:p>
        </p:txBody>
      </p:sp>
      <p:sp>
        <p:nvSpPr>
          <p:cNvPr id="222" name="Shape 222"/>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164616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2171651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2793150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noRot="1" noChangeAspect="1"/>
          </p:cNvSpPr>
          <p:nvPr>
            <p:ph type="sldImg"/>
          </p:nvPr>
        </p:nvSpPr>
        <p:spPr>
          <a:prstGeom prst="rect">
            <a:avLst/>
          </a:prstGeom>
        </p:spPr>
        <p:txBody>
          <a:bodyPr/>
          <a:lstStyle/>
          <a:p>
            <a:endParaRPr/>
          </a:p>
        </p:txBody>
      </p:sp>
      <p:sp>
        <p:nvSpPr>
          <p:cNvPr id="246" name="Shape 246"/>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2373855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641811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noRot="1" noChangeAspect="1"/>
          </p:cNvSpPr>
          <p:nvPr>
            <p:ph type="sldImg"/>
          </p:nvPr>
        </p:nvSpPr>
        <p:spPr>
          <a:prstGeom prst="rect">
            <a:avLst/>
          </a:prstGeom>
        </p:spPr>
        <p:txBody>
          <a:bodyPr/>
          <a:lstStyle/>
          <a:p>
            <a:endParaRPr/>
          </a:p>
        </p:txBody>
      </p:sp>
      <p:sp>
        <p:nvSpPr>
          <p:cNvPr id="262" name="Shape 262"/>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190953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4012426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67223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endParaRPr/>
          </a:p>
        </p:txBody>
      </p:sp>
      <p:sp>
        <p:nvSpPr>
          <p:cNvPr id="182" name="Shape 182"/>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1600054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prstGeom prst="rect">
            <a:avLst/>
          </a:prstGeom>
        </p:spPr>
        <p:txBody>
          <a:bodyPr/>
          <a:lstStyle/>
          <a:p>
            <a:endParaRPr/>
          </a:p>
        </p:txBody>
      </p:sp>
      <p:sp>
        <p:nvSpPr>
          <p:cNvPr id="190" name="Shape 190"/>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639337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2578000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95561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prstGeom prst="rect">
            <a:avLst/>
          </a:prstGeom>
        </p:spPr>
        <p:txBody>
          <a:bodyPr/>
          <a:lstStyle/>
          <a:p>
            <a:endParaRPr/>
          </a:p>
        </p:txBody>
      </p:sp>
      <p:sp>
        <p:nvSpPr>
          <p:cNvPr id="214" name="Shape 214"/>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2132311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prstGeom prst="rect">
            <a:avLst/>
          </a:prstGeom>
        </p:spPr>
        <p:txBody>
          <a:bodyPr/>
          <a:lstStyle/>
          <a:p>
            <a:endParaRPr/>
          </a:p>
        </p:txBody>
      </p:sp>
      <p:sp>
        <p:nvSpPr>
          <p:cNvPr id="214" name="Shape 214"/>
          <p:cNvSpPr>
            <a:spLocks noGrp="1"/>
          </p:cNvSpPr>
          <p:nvPr>
            <p:ph type="body" sz="quarter" idx="1"/>
          </p:nvPr>
        </p:nvSpPr>
        <p:spPr>
          <a:prstGeom prst="rect">
            <a:avLst/>
          </a:prstGeom>
        </p:spPr>
        <p:txBody>
          <a:bodyPr/>
          <a:lstStyle/>
          <a:p>
            <a:r>
              <a:t>Ejemplo: docker run ubuntu echo hello world</a:t>
            </a:r>
          </a:p>
          <a:p>
            <a:r>
              <a:t>Este contenedor se ejecutará un en cuando escribe hello world terminará comprobar con docker ps. Prueba con docker ps –a y con ps –a –no-trunc. Cambiar nombre al contenedor con –name prueba con docker ps –a</a:t>
            </a:r>
          </a:p>
          <a:p>
            <a:r>
              <a:t>Modo interactivo: Probar con docker run –it Ubuntu /bin/bash abrir otra consola y ejecutar docker ps. Veremos como el contenedor no se ha cerrado. Cerramos el shell del contenedor (exit) ejecutamos nuevamente docker ps y veremos que ya no existe el contenedor.</a:t>
            </a:r>
          </a:p>
          <a:p>
            <a:endParaRPr/>
          </a:p>
        </p:txBody>
      </p:sp>
    </p:spTree>
    <p:extLst>
      <p:ext uri="{BB962C8B-B14F-4D97-AF65-F5344CB8AC3E}">
        <p14:creationId xmlns:p14="http://schemas.microsoft.com/office/powerpoint/2010/main" val="4204115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1_BBL_Portada">
    <p:spTree>
      <p:nvGrpSpPr>
        <p:cNvPr id="1" name=""/>
        <p:cNvGrpSpPr/>
        <p:nvPr/>
      </p:nvGrpSpPr>
      <p:grpSpPr>
        <a:xfrm>
          <a:off x="0" y="0"/>
          <a:ext cx="0" cy="0"/>
          <a:chOff x="0" y="0"/>
          <a:chExt cx="0" cy="0"/>
        </a:xfrm>
      </p:grpSpPr>
      <p:pic>
        <p:nvPicPr>
          <p:cNvPr id="13" name="Picture 3" descr="Picture 3"/>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4" name="Imagen 4" descr="Imagen 4"/>
          <p:cNvPicPr>
            <a:picLocks noChangeAspect="1"/>
          </p:cNvPicPr>
          <p:nvPr/>
        </p:nvPicPr>
        <p:blipFill>
          <a:blip r:embed="rId3">
            <a:extLst/>
          </a:blip>
          <a:stretch>
            <a:fillRect/>
          </a:stretch>
        </p:blipFill>
        <p:spPr>
          <a:xfrm>
            <a:off x="3119615" y="1966448"/>
            <a:ext cx="2620580" cy="2038778"/>
          </a:xfrm>
          <a:prstGeom prst="rect">
            <a:avLst/>
          </a:prstGeom>
          <a:ln w="12700">
            <a:miter lim="400000"/>
          </a:ln>
        </p:spPr>
      </p:pic>
      <p:sp>
        <p:nvSpPr>
          <p:cNvPr id="15" name="Nivel de texto 1…"/>
          <p:cNvSpPr txBox="1">
            <a:spLocks noGrp="1"/>
          </p:cNvSpPr>
          <p:nvPr>
            <p:ph type="body" sz="quarter" idx="1"/>
          </p:nvPr>
        </p:nvSpPr>
        <p:spPr>
          <a:xfrm>
            <a:off x="4284919" y="5510579"/>
            <a:ext cx="4659818" cy="730718"/>
          </a:xfrm>
          <a:prstGeom prst="rect">
            <a:avLst/>
          </a:prstGeom>
        </p:spPr>
        <p:txBody>
          <a:bodyPr/>
          <a:lstStyle>
            <a:lvl1pPr indent="4762">
              <a:defRPr>
                <a:solidFill>
                  <a:schemeClr val="accent1"/>
                </a:solidFill>
              </a:defRPr>
            </a:lvl1pPr>
            <a:lvl2pPr marL="645658" indent="-183696">
              <a:buChar char="–"/>
              <a:defRPr>
                <a:solidFill>
                  <a:schemeClr val="accent1"/>
                </a:solidFill>
              </a:defRPr>
            </a:lvl2pPr>
            <a:lvl3pPr marL="1090612" indent="-171450">
              <a:defRPr>
                <a:solidFill>
                  <a:schemeClr val="accent1"/>
                </a:solidFill>
              </a:defRPr>
            </a:lvl3pPr>
            <a:lvl4pPr marL="1582101" indent="-205738">
              <a:buChar char="–"/>
              <a:defRPr>
                <a:solidFill>
                  <a:schemeClr val="accent1"/>
                </a:solidFill>
              </a:defRPr>
            </a:lvl4pPr>
            <a:lvl5pPr marL="2039300" indent="-205738">
              <a:buChar char="»"/>
              <a:defRPr>
                <a:solidFill>
                  <a:schemeClr val="accent1"/>
                </a:solidFill>
              </a:defRPr>
            </a:lvl5pPr>
          </a:lstStyle>
          <a:p>
            <a:r>
              <a:t>Nivel de texto 1</a:t>
            </a:r>
          </a:p>
          <a:p>
            <a:pPr lvl="1"/>
            <a:r>
              <a:t>Nivel de texto 2</a:t>
            </a:r>
          </a:p>
          <a:p>
            <a:pPr lvl="2"/>
            <a:r>
              <a:t>Nivel de texto 3</a:t>
            </a:r>
          </a:p>
          <a:p>
            <a:pPr lvl="3"/>
            <a:r>
              <a:t>Nivel de texto 4</a:t>
            </a:r>
          </a:p>
          <a:p>
            <a:pPr lvl="4"/>
            <a:r>
              <a:t>Nivel de texto 5</a:t>
            </a:r>
          </a:p>
        </p:txBody>
      </p:sp>
      <p:sp>
        <p:nvSpPr>
          <p:cNvPr id="16" name="Texto del título"/>
          <p:cNvSpPr txBox="1">
            <a:spLocks noGrp="1"/>
          </p:cNvSpPr>
          <p:nvPr>
            <p:ph type="title"/>
          </p:nvPr>
        </p:nvSpPr>
        <p:spPr>
          <a:xfrm>
            <a:off x="4284919" y="3848970"/>
            <a:ext cx="4659818" cy="1638461"/>
          </a:xfrm>
          <a:prstGeom prst="rect">
            <a:avLst/>
          </a:prstGeom>
        </p:spPr>
        <p:txBody>
          <a:bodyPr anchor="b"/>
          <a:lstStyle>
            <a:lvl1pPr>
              <a:defRPr sz="2400" b="0">
                <a:solidFill>
                  <a:schemeClr val="accent1"/>
                </a:solidFill>
              </a:defRPr>
            </a:lvl1pPr>
          </a:lstStyle>
          <a:p>
            <a:r>
              <a:t>Texto del título</a:t>
            </a:r>
          </a:p>
        </p:txBody>
      </p:sp>
      <p:sp>
        <p:nvSpPr>
          <p:cNvPr id="1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2_BBL_índice">
    <p:spTree>
      <p:nvGrpSpPr>
        <p:cNvPr id="1" name=""/>
        <p:cNvGrpSpPr/>
        <p:nvPr/>
      </p:nvGrpSpPr>
      <p:grpSpPr>
        <a:xfrm>
          <a:off x="0" y="0"/>
          <a:ext cx="0" cy="0"/>
          <a:chOff x="0" y="0"/>
          <a:chExt cx="0" cy="0"/>
        </a:xfrm>
      </p:grpSpPr>
      <p:sp>
        <p:nvSpPr>
          <p:cNvPr id="24" name="Nivel de texto 1…"/>
          <p:cNvSpPr txBox="1">
            <a:spLocks noGrp="1"/>
          </p:cNvSpPr>
          <p:nvPr>
            <p:ph type="body" idx="1"/>
          </p:nvPr>
        </p:nvSpPr>
        <p:spPr>
          <a:xfrm>
            <a:off x="1265274" y="1693098"/>
            <a:ext cx="7564791" cy="4538601"/>
          </a:xfrm>
          <a:prstGeom prst="rect">
            <a:avLst/>
          </a:prstGeom>
        </p:spPr>
        <p:txBody>
          <a:bodyPr/>
          <a:lstStyle>
            <a:lvl1pPr marL="342900" indent="-342900">
              <a:spcBef>
                <a:spcPts val="4200"/>
              </a:spcBef>
              <a:buClr>
                <a:schemeClr val="accent5"/>
              </a:buClr>
              <a:buSzPct val="400000"/>
              <a:buAutoNum type="arabicPeriod"/>
              <a:defRPr>
                <a:solidFill>
                  <a:schemeClr val="accent1"/>
                </a:solidFill>
              </a:defRPr>
            </a:lvl1pPr>
            <a:lvl2pPr marL="0" indent="0">
              <a:spcBef>
                <a:spcPts val="4200"/>
              </a:spcBef>
              <a:buClr>
                <a:schemeClr val="accent5"/>
              </a:buClr>
              <a:buSzTx/>
              <a:buNone/>
              <a:defRPr>
                <a:solidFill>
                  <a:schemeClr val="accent1"/>
                </a:solidFill>
              </a:defRPr>
            </a:lvl2pPr>
            <a:lvl3pPr marL="0" indent="0">
              <a:spcBef>
                <a:spcPts val="4200"/>
              </a:spcBef>
              <a:buClr>
                <a:schemeClr val="accent5"/>
              </a:buClr>
              <a:buSzTx/>
              <a:buNone/>
              <a:defRPr>
                <a:solidFill>
                  <a:schemeClr val="accent1"/>
                </a:solidFill>
              </a:defRPr>
            </a:lvl3pPr>
            <a:lvl4pPr marL="1665514" indent="-293914">
              <a:spcBef>
                <a:spcPts val="4200"/>
              </a:spcBef>
              <a:buClr>
                <a:schemeClr val="accent5"/>
              </a:buClr>
              <a:buChar char="–"/>
              <a:defRPr>
                <a:solidFill>
                  <a:schemeClr val="accent1"/>
                </a:solidFill>
              </a:defRPr>
            </a:lvl4pPr>
            <a:lvl5pPr marL="2122714" indent="-293914">
              <a:spcBef>
                <a:spcPts val="4200"/>
              </a:spcBef>
              <a:buClr>
                <a:schemeClr val="accent5"/>
              </a:buClr>
              <a:buChar char="»"/>
              <a:defRPr>
                <a:solidFill>
                  <a:schemeClr val="accent1"/>
                </a:solidFill>
              </a:defRPr>
            </a:lvl5pPr>
          </a:lstStyle>
          <a:p>
            <a:r>
              <a:t>Nivel de texto 1</a:t>
            </a:r>
          </a:p>
          <a:p>
            <a:pPr lvl="1"/>
            <a:r>
              <a:t>Nivel de texto 2</a:t>
            </a:r>
          </a:p>
          <a:p>
            <a:pPr lvl="2"/>
            <a:r>
              <a:t>Nivel de texto 3</a:t>
            </a:r>
          </a:p>
          <a:p>
            <a:pPr lvl="3"/>
            <a:r>
              <a:t>Nivel de texto 4</a:t>
            </a:r>
          </a:p>
          <a:p>
            <a:pPr lvl="4"/>
            <a:r>
              <a:t>Nivel de texto 5</a:t>
            </a:r>
          </a:p>
        </p:txBody>
      </p:sp>
      <p:sp>
        <p:nvSpPr>
          <p:cNvPr id="2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BL_texto">
    <p:spTree>
      <p:nvGrpSpPr>
        <p:cNvPr id="1" name=""/>
        <p:cNvGrpSpPr/>
        <p:nvPr/>
      </p:nvGrpSpPr>
      <p:grpSpPr>
        <a:xfrm>
          <a:off x="0" y="0"/>
          <a:ext cx="0" cy="0"/>
          <a:chOff x="0" y="0"/>
          <a:chExt cx="0" cy="0"/>
        </a:xfrm>
      </p:grpSpPr>
      <p:sp>
        <p:nvSpPr>
          <p:cNvPr id="32"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33" name="Texto del título"/>
          <p:cNvSpPr txBox="1">
            <a:spLocks noGrp="1"/>
          </p:cNvSpPr>
          <p:nvPr>
            <p:ph type="title"/>
          </p:nvPr>
        </p:nvSpPr>
        <p:spPr>
          <a:prstGeom prst="rect">
            <a:avLst/>
          </a:prstGeom>
        </p:spPr>
        <p:txBody>
          <a:bodyPr/>
          <a:lstStyle/>
          <a:p>
            <a:r>
              <a:t>Texto del título</a:t>
            </a:r>
          </a:p>
        </p:txBody>
      </p:sp>
      <p:sp>
        <p:nvSpPr>
          <p:cNvPr id="3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BL_texto_pie">
    <p:spTree>
      <p:nvGrpSpPr>
        <p:cNvPr id="1" name=""/>
        <p:cNvGrpSpPr/>
        <p:nvPr/>
      </p:nvGrpSpPr>
      <p:grpSpPr>
        <a:xfrm>
          <a:off x="0" y="0"/>
          <a:ext cx="0" cy="0"/>
          <a:chOff x="0" y="0"/>
          <a:chExt cx="0" cy="0"/>
        </a:xfrm>
      </p:grpSpPr>
      <p:sp>
        <p:nvSpPr>
          <p:cNvPr id="41" name="Nivel de texto 1…"/>
          <p:cNvSpPr txBox="1">
            <a:spLocks noGrp="1"/>
          </p:cNvSpPr>
          <p:nvPr>
            <p:ph type="body" sz="quarter" idx="1"/>
          </p:nvPr>
        </p:nvSpPr>
        <p:spPr>
          <a:xfrm>
            <a:off x="424486" y="6356348"/>
            <a:ext cx="2166317" cy="365127"/>
          </a:xfrm>
          <a:prstGeom prst="rect">
            <a:avLst/>
          </a:prstGeom>
        </p:spPr>
        <p:txBody>
          <a:bodyPr/>
          <a:lstStyle>
            <a:lvl1pPr>
              <a:spcBef>
                <a:spcPts val="300"/>
              </a:spcBef>
              <a:defRPr sz="1400"/>
            </a:lvl1pPr>
            <a:lvl2pPr marL="600075" indent="-142875">
              <a:spcBef>
                <a:spcPts val="300"/>
              </a:spcBef>
              <a:buChar char="–"/>
              <a:defRPr sz="1400"/>
            </a:lvl2pPr>
            <a:lvl3pPr marL="1047750" indent="-133350">
              <a:spcBef>
                <a:spcPts val="300"/>
              </a:spcBef>
              <a:defRPr sz="1400"/>
            </a:lvl3pPr>
            <a:lvl4pPr marL="1531619" indent="-160019">
              <a:spcBef>
                <a:spcPts val="300"/>
              </a:spcBef>
              <a:buChar char="–"/>
              <a:defRPr sz="1400"/>
            </a:lvl4pPr>
            <a:lvl5pPr marL="1988820" indent="-160020">
              <a:spcBef>
                <a:spcPts val="300"/>
              </a:spcBef>
              <a:buChar char="»"/>
              <a:defRPr sz="1400"/>
            </a:lvl5pPr>
          </a:lstStyle>
          <a:p>
            <a:r>
              <a:t>Nivel de texto 1</a:t>
            </a:r>
          </a:p>
          <a:p>
            <a:pPr lvl="1"/>
            <a:r>
              <a:t>Nivel de texto 2</a:t>
            </a:r>
          </a:p>
          <a:p>
            <a:pPr lvl="2"/>
            <a:r>
              <a:t>Nivel de texto 3</a:t>
            </a:r>
          </a:p>
          <a:p>
            <a:pPr lvl="3"/>
            <a:r>
              <a:t>Nivel de texto 4</a:t>
            </a:r>
          </a:p>
          <a:p>
            <a:pPr lvl="4"/>
            <a:r>
              <a:t>Nivel de texto 5</a:t>
            </a:r>
          </a:p>
        </p:txBody>
      </p:sp>
      <p:sp>
        <p:nvSpPr>
          <p:cNvPr id="42" name="11 Marcador de texto"/>
          <p:cNvSpPr>
            <a:spLocks noGrp="1"/>
          </p:cNvSpPr>
          <p:nvPr>
            <p:ph type="body" sz="quarter" idx="13"/>
          </p:nvPr>
        </p:nvSpPr>
        <p:spPr>
          <a:xfrm>
            <a:off x="3124199" y="6356350"/>
            <a:ext cx="2918793" cy="365125"/>
          </a:xfrm>
          <a:prstGeom prst="rect">
            <a:avLst/>
          </a:prstGeom>
        </p:spPr>
        <p:txBody>
          <a:bodyPr/>
          <a:lstStyle/>
          <a:p>
            <a:pPr marL="342900" indent="-342900" algn="just">
              <a:spcBef>
                <a:spcPts val="4200"/>
              </a:spcBef>
              <a:buClr>
                <a:schemeClr val="accent5"/>
              </a:buClr>
              <a:buSzPct val="400000"/>
              <a:buAutoNum type="arabicPeriod"/>
              <a:defRPr>
                <a:solidFill>
                  <a:schemeClr val="accent1"/>
                </a:solidFill>
              </a:defRPr>
            </a:pPr>
            <a:endParaRPr/>
          </a:p>
        </p:txBody>
      </p:sp>
      <p:sp>
        <p:nvSpPr>
          <p:cNvPr id="43" name="11 Marcador de texto"/>
          <p:cNvSpPr>
            <a:spLocks noGrp="1"/>
          </p:cNvSpPr>
          <p:nvPr>
            <p:ph type="body" sz="quarter" idx="14"/>
          </p:nvPr>
        </p:nvSpPr>
        <p:spPr>
          <a:xfrm>
            <a:off x="6553200" y="6356350"/>
            <a:ext cx="2133600" cy="365125"/>
          </a:xfrm>
          <a:prstGeom prst="rect">
            <a:avLst/>
          </a:prstGeom>
        </p:spPr>
        <p:txBody>
          <a:bodyPr/>
          <a:lstStyle/>
          <a:p>
            <a:pPr marL="342900" indent="-342900" algn="just">
              <a:spcBef>
                <a:spcPts val="4200"/>
              </a:spcBef>
              <a:buClr>
                <a:schemeClr val="accent5"/>
              </a:buClr>
              <a:buSzPct val="400000"/>
              <a:buAutoNum type="arabicPeriod"/>
              <a:defRPr>
                <a:solidFill>
                  <a:schemeClr val="accent1"/>
                </a:solidFill>
              </a:defRPr>
            </a:pPr>
            <a:endParaRPr/>
          </a:p>
        </p:txBody>
      </p:sp>
      <p:sp>
        <p:nvSpPr>
          <p:cNvPr id="44" name="6 Marcador de texto"/>
          <p:cNvSpPr>
            <a:spLocks noGrp="1"/>
          </p:cNvSpPr>
          <p:nvPr>
            <p:ph type="body" idx="15"/>
          </p:nvPr>
        </p:nvSpPr>
        <p:spPr>
          <a:prstGeom prst="rect">
            <a:avLst/>
          </a:prstGeom>
        </p:spPr>
        <p:txBody>
          <a:bodyPr/>
          <a:lstStyle/>
          <a:p>
            <a:pPr marL="342900" indent="-342900" algn="just">
              <a:spcBef>
                <a:spcPts val="4200"/>
              </a:spcBef>
              <a:buClr>
                <a:schemeClr val="accent5"/>
              </a:buClr>
              <a:buSzPct val="400000"/>
              <a:buAutoNum type="arabicPeriod"/>
              <a:defRPr>
                <a:solidFill>
                  <a:schemeClr val="accent1"/>
                </a:solidFill>
              </a:defRPr>
            </a:pPr>
            <a:endParaRPr/>
          </a:p>
        </p:txBody>
      </p:sp>
      <p:sp>
        <p:nvSpPr>
          <p:cNvPr id="45" name="Texto del título"/>
          <p:cNvSpPr txBox="1">
            <a:spLocks noGrp="1"/>
          </p:cNvSpPr>
          <p:nvPr>
            <p:ph type="title"/>
          </p:nvPr>
        </p:nvSpPr>
        <p:spPr>
          <a:prstGeom prst="rect">
            <a:avLst/>
          </a:prstGeom>
        </p:spPr>
        <p:txBody>
          <a:bodyPr/>
          <a:lstStyle/>
          <a:p>
            <a:r>
              <a:t>Texto del título</a:t>
            </a:r>
          </a:p>
        </p:txBody>
      </p:sp>
      <p:sp>
        <p:nvSpPr>
          <p:cNvPr id="4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BL_título naranja">
    <p:spTree>
      <p:nvGrpSpPr>
        <p:cNvPr id="1" name=""/>
        <p:cNvGrpSpPr/>
        <p:nvPr/>
      </p:nvGrpSpPr>
      <p:grpSpPr>
        <a:xfrm>
          <a:off x="0" y="0"/>
          <a:ext cx="0" cy="0"/>
          <a:chOff x="0" y="0"/>
          <a:chExt cx="0" cy="0"/>
        </a:xfrm>
      </p:grpSpPr>
      <p:sp>
        <p:nvSpPr>
          <p:cNvPr id="53" name="Texto del título"/>
          <p:cNvSpPr txBox="1">
            <a:spLocks noGrp="1"/>
          </p:cNvSpPr>
          <p:nvPr>
            <p:ph type="title"/>
          </p:nvPr>
        </p:nvSpPr>
        <p:spPr>
          <a:prstGeom prst="rect">
            <a:avLst/>
          </a:prstGeom>
        </p:spPr>
        <p:txBody>
          <a:bodyPr/>
          <a:lstStyle/>
          <a:p>
            <a:r>
              <a:t>Texto del título</a:t>
            </a:r>
          </a:p>
        </p:txBody>
      </p:sp>
      <p:sp>
        <p:nvSpPr>
          <p:cNvPr id="54" name="Nivel de texto 1…"/>
          <p:cNvSpPr txBox="1">
            <a:spLocks noGrp="1"/>
          </p:cNvSpPr>
          <p:nvPr>
            <p:ph type="body" idx="1"/>
          </p:nvPr>
        </p:nvSpPr>
        <p:spPr>
          <a:xfrm>
            <a:off x="457200" y="2118774"/>
            <a:ext cx="8229600" cy="4372461"/>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5" name="6 Marcador de texto"/>
          <p:cNvSpPr>
            <a:spLocks noGrp="1"/>
          </p:cNvSpPr>
          <p:nvPr>
            <p:ph type="body" sz="quarter" idx="13"/>
          </p:nvPr>
        </p:nvSpPr>
        <p:spPr>
          <a:xfrm>
            <a:off x="457200" y="1244600"/>
            <a:ext cx="8229600" cy="704782"/>
          </a:xfrm>
          <a:prstGeom prst="rect">
            <a:avLst/>
          </a:prstGeom>
        </p:spPr>
        <p:txBody>
          <a:bodyPr anchor="ctr"/>
          <a:lstStyle/>
          <a:p>
            <a:pPr marL="342900" indent="-342900" algn="just">
              <a:spcBef>
                <a:spcPts val="4200"/>
              </a:spcBef>
              <a:buClr>
                <a:schemeClr val="accent5"/>
              </a:buClr>
              <a:buSzPct val="400000"/>
              <a:buAutoNum type="arabicPeriod"/>
              <a:defRPr>
                <a:solidFill>
                  <a:schemeClr val="accent1"/>
                </a:solidFill>
              </a:defRPr>
            </a:pPr>
            <a:endParaRPr/>
          </a:p>
        </p:txBody>
      </p:sp>
      <p:sp>
        <p:nvSpPr>
          <p:cNvPr id="5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BL_fin_completo">
    <p:spTree>
      <p:nvGrpSpPr>
        <p:cNvPr id="1" name=""/>
        <p:cNvGrpSpPr/>
        <p:nvPr/>
      </p:nvGrpSpPr>
      <p:grpSpPr>
        <a:xfrm>
          <a:off x="0" y="0"/>
          <a:ext cx="0" cy="0"/>
          <a:chOff x="0" y="0"/>
          <a:chExt cx="0" cy="0"/>
        </a:xfrm>
      </p:grpSpPr>
      <p:pic>
        <p:nvPicPr>
          <p:cNvPr id="63" name="Imagen 1" descr="Imagen 1"/>
          <p:cNvPicPr>
            <a:picLocks noChangeAspect="1"/>
          </p:cNvPicPr>
          <p:nvPr/>
        </p:nvPicPr>
        <p:blipFill>
          <a:blip r:embed="rId2">
            <a:extLst/>
          </a:blip>
          <a:stretch>
            <a:fillRect/>
          </a:stretch>
        </p:blipFill>
        <p:spPr>
          <a:xfrm>
            <a:off x="0" y="0"/>
            <a:ext cx="9142984" cy="6858000"/>
          </a:xfrm>
          <a:prstGeom prst="rect">
            <a:avLst/>
          </a:prstGeom>
          <a:ln w="12700">
            <a:miter lim="400000"/>
          </a:ln>
        </p:spPr>
      </p:pic>
      <p:sp>
        <p:nvSpPr>
          <p:cNvPr id="6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8">
            <a:extLst/>
          </a:blip>
          <a:stretch>
            <a:fillRect/>
          </a:stretch>
        </p:blipFill>
        <p:spPr>
          <a:xfrm>
            <a:off x="0" y="0"/>
            <a:ext cx="9144000" cy="6858000"/>
          </a:xfrm>
          <a:prstGeom prst="rect">
            <a:avLst/>
          </a:prstGeom>
          <a:ln w="12700">
            <a:miter lim="400000"/>
          </a:ln>
        </p:spPr>
      </p:pic>
      <p:pic>
        <p:nvPicPr>
          <p:cNvPr id="3" name="Imagen 2" descr="Imagen 2"/>
          <p:cNvPicPr>
            <a:picLocks noChangeAspect="1"/>
          </p:cNvPicPr>
          <p:nvPr/>
        </p:nvPicPr>
        <p:blipFill>
          <a:blip r:embed="rId9">
            <a:extLst/>
          </a:blip>
          <a:stretch>
            <a:fillRect/>
          </a:stretch>
        </p:blipFill>
        <p:spPr>
          <a:xfrm>
            <a:off x="8462046" y="198727"/>
            <a:ext cx="414682" cy="423347"/>
          </a:xfrm>
          <a:prstGeom prst="rect">
            <a:avLst/>
          </a:prstGeom>
          <a:ln w="12700">
            <a:miter lim="400000"/>
          </a:ln>
        </p:spPr>
      </p:pic>
      <p:sp>
        <p:nvSpPr>
          <p:cNvPr id="4" name="Nivel de texto 1…"/>
          <p:cNvSpPr txBox="1">
            <a:spLocks noGrp="1"/>
          </p:cNvSpPr>
          <p:nvPr>
            <p:ph type="body" idx="1"/>
          </p:nvPr>
        </p:nvSpPr>
        <p:spPr>
          <a:xfrm>
            <a:off x="457200" y="1244600"/>
            <a:ext cx="8229600" cy="4635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Nivel de texto 1</a:t>
            </a:r>
          </a:p>
          <a:p>
            <a:pPr lvl="1"/>
            <a:r>
              <a:t>Nivel de texto 2</a:t>
            </a:r>
          </a:p>
          <a:p>
            <a:pPr lvl="2"/>
            <a:r>
              <a:t>Nivel de texto 3</a:t>
            </a:r>
          </a:p>
          <a:p>
            <a:pPr lvl="3"/>
            <a:r>
              <a:t>Nivel de texto 4</a:t>
            </a:r>
          </a:p>
          <a:p>
            <a:pPr lvl="4"/>
            <a:r>
              <a:t>Nivel de texto 5</a:t>
            </a:r>
          </a:p>
        </p:txBody>
      </p:sp>
      <p:sp>
        <p:nvSpPr>
          <p:cNvPr id="5" name="Texto del título"/>
          <p:cNvSpPr txBox="1">
            <a:spLocks noGrp="1"/>
          </p:cNvSpPr>
          <p:nvPr>
            <p:ph type="title"/>
          </p:nvPr>
        </p:nvSpPr>
        <p:spPr>
          <a:xfrm>
            <a:off x="190500" y="7938"/>
            <a:ext cx="8229600" cy="7540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Texto del título</a:t>
            </a:r>
          </a:p>
        </p:txBody>
      </p:sp>
      <p:sp>
        <p:nvSpPr>
          <p:cNvPr id="6" name="Número de diapositiva"/>
          <p:cNvSpPr txBox="1">
            <a:spLocks noGrp="1"/>
          </p:cNvSpPr>
          <p:nvPr>
            <p:ph type="sldNum" sz="quarter" idx="2"/>
          </p:nvPr>
        </p:nvSpPr>
        <p:spPr>
          <a:xfrm>
            <a:off x="6279546" y="6224224"/>
            <a:ext cx="273654" cy="264253"/>
          </a:xfrm>
          <a:prstGeom prst="rect">
            <a:avLst/>
          </a:prstGeom>
          <a:ln w="12700">
            <a:miter lim="400000"/>
          </a:ln>
        </p:spPr>
        <p:txBody>
          <a:bodyPr wrap="none" lIns="45718" tIns="45718" rIns="45718" bIns="45718" anchor="ctr">
            <a:spAutoFit/>
          </a:bodyPr>
          <a:lstStyle>
            <a:lvl1pPr algn="r">
              <a:defRPr sz="1200">
                <a:solidFill>
                  <a:srgbClr val="999999"/>
                </a:solidFill>
                <a:latin typeface="Arial"/>
                <a:ea typeface="Arial"/>
                <a:cs typeface="Arial"/>
                <a:sym typeface="Arial"/>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chemeClr val="accent6"/>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chemeClr val="accent6"/>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chemeClr val="accent6"/>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chemeClr val="accent6"/>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chemeClr val="accent6"/>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chemeClr val="accent6"/>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chemeClr val="accent6"/>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chemeClr val="accent6"/>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chemeClr val="accent6"/>
          </a:solidFill>
          <a:uFillTx/>
          <a:latin typeface="Arial"/>
          <a:ea typeface="Arial"/>
          <a:cs typeface="Arial"/>
          <a:sym typeface="Arial"/>
        </a:defRPr>
      </a:lvl9pPr>
    </p:titleStyle>
    <p:bodyStyle>
      <a:lvl1pPr marL="0" marR="0" indent="0" algn="l" defTabSz="457200" rtl="0" latinLnBrk="0">
        <a:lnSpc>
          <a:spcPct val="100000"/>
        </a:lnSpc>
        <a:spcBef>
          <a:spcPts val="400"/>
        </a:spcBef>
        <a:spcAft>
          <a:spcPts val="0"/>
        </a:spcAft>
        <a:buClrTx/>
        <a:buSzTx/>
        <a:buFontTx/>
        <a:buNone/>
        <a:tabLst/>
        <a:defRPr sz="1800" b="0" i="0" u="none" strike="noStrike" cap="none" spc="0" baseline="0">
          <a:ln>
            <a:noFill/>
          </a:ln>
          <a:solidFill>
            <a:schemeClr val="accent6"/>
          </a:solidFill>
          <a:uFillTx/>
          <a:latin typeface="Arial"/>
          <a:ea typeface="Arial"/>
          <a:cs typeface="Arial"/>
          <a:sym typeface="Arial"/>
        </a:defRPr>
      </a:lvl1pPr>
      <a:lvl2pPr marL="742950" marR="0" indent="-285750" algn="l" defTabSz="457200" rtl="0" latinLnBrk="0">
        <a:lnSpc>
          <a:spcPct val="100000"/>
        </a:lnSpc>
        <a:spcBef>
          <a:spcPts val="400"/>
        </a:spcBef>
        <a:spcAft>
          <a:spcPts val="0"/>
        </a:spcAft>
        <a:buClrTx/>
        <a:buSzPct val="100000"/>
        <a:buFontTx/>
        <a:buChar char="•"/>
        <a:tabLst/>
        <a:defRPr sz="1800" b="0" i="0" u="none" strike="noStrike" cap="none" spc="0" baseline="0">
          <a:ln>
            <a:noFill/>
          </a:ln>
          <a:solidFill>
            <a:schemeClr val="accent6"/>
          </a:solidFill>
          <a:uFillTx/>
          <a:latin typeface="Arial"/>
          <a:ea typeface="Arial"/>
          <a:cs typeface="Arial"/>
          <a:sym typeface="Arial"/>
        </a:defRPr>
      </a:lvl2pPr>
      <a:lvl3pPr marL="1143000" marR="0" indent="-228600" algn="l" defTabSz="457200" rtl="0" latinLnBrk="0">
        <a:lnSpc>
          <a:spcPct val="100000"/>
        </a:lnSpc>
        <a:spcBef>
          <a:spcPts val="400"/>
        </a:spcBef>
        <a:spcAft>
          <a:spcPts val="0"/>
        </a:spcAft>
        <a:buClrTx/>
        <a:buSzPct val="100000"/>
        <a:buFontTx/>
        <a:buChar char="•"/>
        <a:tabLst/>
        <a:defRPr sz="1800" b="0" i="0" u="none" strike="noStrike" cap="none" spc="0" baseline="0">
          <a:ln>
            <a:noFill/>
          </a:ln>
          <a:solidFill>
            <a:schemeClr val="accent6"/>
          </a:solidFill>
          <a:uFillTx/>
          <a:latin typeface="Arial"/>
          <a:ea typeface="Arial"/>
          <a:cs typeface="Arial"/>
          <a:sym typeface="Arial"/>
        </a:defRPr>
      </a:lvl3pPr>
      <a:lvl4pPr marL="1600200" marR="0" indent="-228600" algn="l" defTabSz="457200" rtl="0" latinLnBrk="0">
        <a:lnSpc>
          <a:spcPct val="100000"/>
        </a:lnSpc>
        <a:spcBef>
          <a:spcPts val="400"/>
        </a:spcBef>
        <a:spcAft>
          <a:spcPts val="0"/>
        </a:spcAft>
        <a:buClrTx/>
        <a:buSzPct val="100000"/>
        <a:buFontTx/>
        <a:buChar char="▪"/>
        <a:tabLst/>
        <a:defRPr sz="1800" b="0" i="0" u="none" strike="noStrike" cap="none" spc="0" baseline="0">
          <a:ln>
            <a:noFill/>
          </a:ln>
          <a:solidFill>
            <a:schemeClr val="accent6"/>
          </a:solidFill>
          <a:uFillTx/>
          <a:latin typeface="Arial"/>
          <a:ea typeface="Arial"/>
          <a:cs typeface="Arial"/>
          <a:sym typeface="Arial"/>
        </a:defRPr>
      </a:lvl4pPr>
      <a:lvl5pPr marL="2057400" marR="0" indent="-228600" algn="l" defTabSz="457200" rtl="0" latinLnBrk="0">
        <a:lnSpc>
          <a:spcPct val="100000"/>
        </a:lnSpc>
        <a:spcBef>
          <a:spcPts val="400"/>
        </a:spcBef>
        <a:spcAft>
          <a:spcPts val="0"/>
        </a:spcAft>
        <a:buClrTx/>
        <a:buSzPct val="100000"/>
        <a:buFontTx/>
        <a:buChar char="▪"/>
        <a:tabLst/>
        <a:defRPr sz="1800" b="0" i="0" u="none" strike="noStrike" cap="none" spc="0" baseline="0">
          <a:ln>
            <a:noFill/>
          </a:ln>
          <a:solidFill>
            <a:schemeClr val="accent6"/>
          </a:solidFill>
          <a:uFillTx/>
          <a:latin typeface="Arial"/>
          <a:ea typeface="Arial"/>
          <a:cs typeface="Arial"/>
          <a:sym typeface="Arial"/>
        </a:defRPr>
      </a:lvl5pPr>
      <a:lvl6pPr marL="2491738" marR="0" indent="-205738" algn="l" defTabSz="457200" rtl="0" latinLnBrk="0">
        <a:lnSpc>
          <a:spcPct val="100000"/>
        </a:lnSpc>
        <a:spcBef>
          <a:spcPts val="400"/>
        </a:spcBef>
        <a:spcAft>
          <a:spcPts val="0"/>
        </a:spcAft>
        <a:buClrTx/>
        <a:buSzPct val="100000"/>
        <a:buFontTx/>
        <a:buChar char="•"/>
        <a:tabLst/>
        <a:defRPr sz="1800" b="0" i="0" u="none" strike="noStrike" cap="none" spc="0" baseline="0">
          <a:ln>
            <a:noFill/>
          </a:ln>
          <a:solidFill>
            <a:schemeClr val="accent6"/>
          </a:solidFill>
          <a:uFillTx/>
          <a:latin typeface="Arial"/>
          <a:ea typeface="Arial"/>
          <a:cs typeface="Arial"/>
          <a:sym typeface="Arial"/>
        </a:defRPr>
      </a:lvl6pPr>
      <a:lvl7pPr marL="2948938" marR="0" indent="-205738" algn="l" defTabSz="457200" rtl="0" latinLnBrk="0">
        <a:lnSpc>
          <a:spcPct val="100000"/>
        </a:lnSpc>
        <a:spcBef>
          <a:spcPts val="400"/>
        </a:spcBef>
        <a:spcAft>
          <a:spcPts val="0"/>
        </a:spcAft>
        <a:buClrTx/>
        <a:buSzPct val="100000"/>
        <a:buFontTx/>
        <a:buChar char="•"/>
        <a:tabLst/>
        <a:defRPr sz="1800" b="0" i="0" u="none" strike="noStrike" cap="none" spc="0" baseline="0">
          <a:ln>
            <a:noFill/>
          </a:ln>
          <a:solidFill>
            <a:schemeClr val="accent6"/>
          </a:solidFill>
          <a:uFillTx/>
          <a:latin typeface="Arial"/>
          <a:ea typeface="Arial"/>
          <a:cs typeface="Arial"/>
          <a:sym typeface="Arial"/>
        </a:defRPr>
      </a:lvl7pPr>
      <a:lvl8pPr marL="3406140" marR="0" indent="-205739" algn="l" defTabSz="457200" rtl="0" latinLnBrk="0">
        <a:lnSpc>
          <a:spcPct val="100000"/>
        </a:lnSpc>
        <a:spcBef>
          <a:spcPts val="400"/>
        </a:spcBef>
        <a:spcAft>
          <a:spcPts val="0"/>
        </a:spcAft>
        <a:buClrTx/>
        <a:buSzPct val="100000"/>
        <a:buFontTx/>
        <a:buChar char="•"/>
        <a:tabLst/>
        <a:defRPr sz="1800" b="0" i="0" u="none" strike="noStrike" cap="none" spc="0" baseline="0">
          <a:ln>
            <a:noFill/>
          </a:ln>
          <a:solidFill>
            <a:schemeClr val="accent6"/>
          </a:solidFill>
          <a:uFillTx/>
          <a:latin typeface="Arial"/>
          <a:ea typeface="Arial"/>
          <a:cs typeface="Arial"/>
          <a:sym typeface="Arial"/>
        </a:defRPr>
      </a:lvl8pPr>
      <a:lvl9pPr marL="3863340" marR="0" indent="-205740" algn="l" defTabSz="457200" rtl="0" latinLnBrk="0">
        <a:lnSpc>
          <a:spcPct val="100000"/>
        </a:lnSpc>
        <a:spcBef>
          <a:spcPts val="400"/>
        </a:spcBef>
        <a:spcAft>
          <a:spcPts val="0"/>
        </a:spcAft>
        <a:buClrTx/>
        <a:buSzPct val="100000"/>
        <a:buFontTx/>
        <a:buChar char="•"/>
        <a:tabLst/>
        <a:defRPr sz="1800" b="0" i="0" u="none" strike="noStrike" cap="none" spc="0" baseline="0">
          <a:ln>
            <a:noFill/>
          </a:ln>
          <a:solidFill>
            <a:schemeClr val="accent6"/>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docs.docker.com/machine/reference/"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1 Marcador de texto"/>
          <p:cNvSpPr txBox="1">
            <a:spLocks noGrp="1"/>
          </p:cNvSpPr>
          <p:nvPr>
            <p:ph type="body" sz="quarter" idx="1"/>
          </p:nvPr>
        </p:nvSpPr>
        <p:spPr>
          <a:xfrm>
            <a:off x="4284919" y="5510579"/>
            <a:ext cx="4659818" cy="730718"/>
          </a:xfrm>
          <a:prstGeom prst="rect">
            <a:avLst/>
          </a:prstGeom>
        </p:spPr>
        <p:txBody>
          <a:bodyPr/>
          <a:lstStyle/>
          <a:p>
            <a:pPr>
              <a:lnSpc>
                <a:spcPct val="80000"/>
              </a:lnSpc>
              <a:defRPr sz="1300"/>
            </a:pPr>
            <a:r>
              <a:t>José Mansilla García-Gil</a:t>
            </a:r>
          </a:p>
          <a:p>
            <a:pPr>
              <a:lnSpc>
                <a:spcPct val="80000"/>
              </a:lnSpc>
              <a:defRPr sz="1300"/>
            </a:pPr>
            <a:r>
              <a:t>Arquitecto de Software Babel</a:t>
            </a:r>
          </a:p>
          <a:p>
            <a:pPr>
              <a:lnSpc>
                <a:spcPct val="80000"/>
              </a:lnSpc>
              <a:defRPr sz="1300"/>
            </a:pPr>
            <a:r>
              <a:t>Email: jose.mansilla@babel.es</a:t>
            </a:r>
          </a:p>
        </p:txBody>
      </p:sp>
      <p:sp>
        <p:nvSpPr>
          <p:cNvPr id="74" name="2 Título"/>
          <p:cNvSpPr txBox="1">
            <a:spLocks noGrp="1"/>
          </p:cNvSpPr>
          <p:nvPr>
            <p:ph type="title"/>
          </p:nvPr>
        </p:nvSpPr>
        <p:spPr>
          <a:xfrm>
            <a:off x="4284919" y="3848970"/>
            <a:ext cx="4659818" cy="1638459"/>
          </a:xfrm>
          <a:prstGeom prst="rect">
            <a:avLst/>
          </a:prstGeom>
        </p:spPr>
        <p:txBody>
          <a:bodyPr/>
          <a:lstStyle/>
          <a:p>
            <a:pPr lvl="2">
              <a:defRPr sz="2400" b="0">
                <a:solidFill>
                  <a:schemeClr val="accent1"/>
                </a:solidFill>
              </a:defRPr>
            </a:pPr>
            <a:r>
              <a:t>DOCKER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1 Título"/>
          <p:cNvSpPr txBox="1">
            <a:spLocks noGrp="1"/>
          </p:cNvSpPr>
          <p:nvPr>
            <p:ph type="title"/>
          </p:nvPr>
        </p:nvSpPr>
        <p:spPr>
          <a:xfrm>
            <a:off x="190500" y="7936"/>
            <a:ext cx="8229600" cy="754066"/>
          </a:xfrm>
          <a:prstGeom prst="rect">
            <a:avLst/>
          </a:prstGeom>
        </p:spPr>
        <p:txBody>
          <a:bodyPr/>
          <a:lstStyle/>
          <a:p>
            <a:r>
              <a:t>Introducción</a:t>
            </a:r>
          </a:p>
        </p:txBody>
      </p:sp>
      <p:sp>
        <p:nvSpPr>
          <p:cNvPr id="117" name="2 Marcador de texto"/>
          <p:cNvSpPr txBox="1">
            <a:spLocks noGrp="1"/>
          </p:cNvSpPr>
          <p:nvPr>
            <p:ph type="body" idx="1"/>
          </p:nvPr>
        </p:nvSpPr>
        <p:spPr>
          <a:xfrm>
            <a:off x="457199" y="2051479"/>
            <a:ext cx="8045896" cy="4372460"/>
          </a:xfrm>
          <a:prstGeom prst="rect">
            <a:avLst/>
          </a:prstGeom>
        </p:spPr>
        <p:txBody>
          <a:bodyPr/>
          <a:lstStyle/>
          <a:p>
            <a:pPr algn="just"/>
            <a:r>
              <a:rPr lang="es-ES" dirty="0" smtClean="0"/>
              <a:t>Con </a:t>
            </a:r>
            <a:r>
              <a:rPr lang="es-ES" dirty="0" err="1" smtClean="0"/>
              <a:t>docker</a:t>
            </a:r>
            <a:r>
              <a:rPr lang="es-ES" dirty="0" smtClean="0"/>
              <a:t>-machine podemos aprovisionar y administrar múltiples </a:t>
            </a:r>
            <a:r>
              <a:rPr lang="es-ES" dirty="0" err="1" smtClean="0"/>
              <a:t>Dockers</a:t>
            </a:r>
            <a:r>
              <a:rPr lang="es-ES" dirty="0" smtClean="0"/>
              <a:t> remotos, además de aprovisionar </a:t>
            </a:r>
            <a:r>
              <a:rPr lang="es-ES" dirty="0" err="1" smtClean="0"/>
              <a:t>clústers</a:t>
            </a:r>
            <a:r>
              <a:rPr lang="es-ES" dirty="0" smtClean="0"/>
              <a:t> </a:t>
            </a:r>
            <a:r>
              <a:rPr lang="es-ES" dirty="0" err="1" smtClean="0"/>
              <a:t>Swarm</a:t>
            </a:r>
            <a:r>
              <a:rPr lang="es-ES" dirty="0" smtClean="0"/>
              <a:t> tanto en Windows, Mac o Linux. </a:t>
            </a:r>
          </a:p>
          <a:p>
            <a:pPr algn="just"/>
            <a:r>
              <a:rPr lang="es-ES" dirty="0" smtClean="0"/>
              <a:t>Es una herramienta que nos permite instalar el demonio </a:t>
            </a:r>
            <a:r>
              <a:rPr lang="es-ES" dirty="0" err="1" smtClean="0"/>
              <a:t>Docker</a:t>
            </a:r>
            <a:r>
              <a:rPr lang="es-ES" dirty="0" smtClean="0"/>
              <a:t> en host virtuales, y administrar dichos host con el comando </a:t>
            </a:r>
            <a:r>
              <a:rPr lang="es-ES" dirty="0" err="1" smtClean="0"/>
              <a:t>docker</a:t>
            </a:r>
            <a:r>
              <a:rPr lang="es-ES" dirty="0" smtClean="0"/>
              <a:t>-machine.</a:t>
            </a:r>
          </a:p>
          <a:p>
            <a:pPr algn="just"/>
            <a:r>
              <a:rPr lang="es-ES" dirty="0" smtClean="0"/>
              <a:t>Con el cliente podemos correr dicho comando directamente en el host.</a:t>
            </a:r>
          </a:p>
          <a:p>
            <a:pPr algn="just"/>
            <a:r>
              <a:rPr lang="es-ES" dirty="0" smtClean="0">
                <a:hlinkClick r:id="rId2"/>
              </a:rPr>
              <a:t>Documentación oficial.</a:t>
            </a:r>
            <a:endParaRPr dirty="0"/>
          </a:p>
        </p:txBody>
      </p:sp>
      <p:sp>
        <p:nvSpPr>
          <p:cNvPr id="118" name="3 Marcador de texto"/>
          <p:cNvSpPr>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a:spcBef>
                <a:spcPts val="600"/>
              </a:spcBef>
              <a:buClr>
                <a:schemeClr val="accent5"/>
              </a:buClr>
              <a:defRPr sz="2800" b="1">
                <a:solidFill>
                  <a:schemeClr val="accent2"/>
                </a:solidFill>
              </a:defRPr>
            </a:lvl1pPr>
          </a:lstStyle>
          <a:p>
            <a:r>
              <a:t>Docker-machine</a:t>
            </a:r>
          </a:p>
        </p:txBody>
      </p:sp>
      <p:sp>
        <p:nvSpPr>
          <p:cNvPr id="119" name="7 Conector recto"/>
          <p:cNvSpPr/>
          <p:nvPr/>
        </p:nvSpPr>
        <p:spPr>
          <a:xfrm>
            <a:off x="542609" y="1617784"/>
            <a:ext cx="1678079"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120" name="9 Conector recto"/>
          <p:cNvSpPr/>
          <p:nvPr/>
        </p:nvSpPr>
        <p:spPr>
          <a:xfrm>
            <a:off x="6844602" y="1617784"/>
            <a:ext cx="1678077"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121" name="Texto"/>
          <p:cNvSpPr txBox="1"/>
          <p:nvPr/>
        </p:nvSpPr>
        <p:spPr>
          <a:xfrm>
            <a:off x="-5920495" y="1122285"/>
            <a:ext cx="142239" cy="414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r>
              <a:t> </a:t>
            </a:r>
          </a:p>
        </p:txBody>
      </p:sp>
      <p:sp>
        <p:nvSpPr>
          <p:cNvPr id="122" name="Texto"/>
          <p:cNvSpPr txBox="1"/>
          <p:nvPr/>
        </p:nvSpPr>
        <p:spPr>
          <a:xfrm>
            <a:off x="-3714750" y="1009650"/>
            <a:ext cx="142238" cy="414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r>
              <a:t> </a:t>
            </a:r>
          </a:p>
        </p:txBody>
      </p:sp>
      <p:pic>
        <p:nvPicPr>
          <p:cNvPr id="2" name="Imagen 1"/>
          <p:cNvPicPr>
            <a:picLocks noChangeAspect="1"/>
          </p:cNvPicPr>
          <p:nvPr/>
        </p:nvPicPr>
        <p:blipFill>
          <a:blip r:embed="rId3"/>
          <a:stretch>
            <a:fillRect/>
          </a:stretch>
        </p:blipFill>
        <p:spPr>
          <a:xfrm>
            <a:off x="1098622" y="4362449"/>
            <a:ext cx="6763050" cy="1886499"/>
          </a:xfrm>
          <a:prstGeom prst="rect">
            <a:avLst/>
          </a:prstGeom>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1 Título"/>
          <p:cNvSpPr txBox="1">
            <a:spLocks noGrp="1"/>
          </p:cNvSpPr>
          <p:nvPr>
            <p:ph type="title"/>
          </p:nvPr>
        </p:nvSpPr>
        <p:spPr>
          <a:xfrm>
            <a:off x="190500" y="7936"/>
            <a:ext cx="8229600" cy="754066"/>
          </a:xfrm>
          <a:prstGeom prst="rect">
            <a:avLst/>
          </a:prstGeom>
        </p:spPr>
        <p:txBody>
          <a:bodyPr/>
          <a:lstStyle/>
          <a:p>
            <a:r>
              <a:t>Introducción</a:t>
            </a:r>
          </a:p>
        </p:txBody>
      </p:sp>
      <p:sp>
        <p:nvSpPr>
          <p:cNvPr id="118" name="3 Marcador de texto"/>
          <p:cNvSpPr>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a:spcBef>
                <a:spcPts val="600"/>
              </a:spcBef>
              <a:buClr>
                <a:schemeClr val="accent5"/>
              </a:buClr>
              <a:defRPr sz="2800" b="1">
                <a:solidFill>
                  <a:schemeClr val="accent2"/>
                </a:solidFill>
              </a:defRPr>
            </a:lvl1pPr>
          </a:lstStyle>
          <a:p>
            <a:r>
              <a:t>Docker-machine</a:t>
            </a:r>
          </a:p>
        </p:txBody>
      </p:sp>
      <p:sp>
        <p:nvSpPr>
          <p:cNvPr id="119" name="7 Conector recto"/>
          <p:cNvSpPr/>
          <p:nvPr/>
        </p:nvSpPr>
        <p:spPr>
          <a:xfrm>
            <a:off x="542609" y="1617784"/>
            <a:ext cx="1678079"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120" name="9 Conector recto"/>
          <p:cNvSpPr/>
          <p:nvPr/>
        </p:nvSpPr>
        <p:spPr>
          <a:xfrm>
            <a:off x="6844602" y="1617784"/>
            <a:ext cx="1678077"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121" name="Texto"/>
          <p:cNvSpPr txBox="1"/>
          <p:nvPr/>
        </p:nvSpPr>
        <p:spPr>
          <a:xfrm>
            <a:off x="-5920495" y="1122285"/>
            <a:ext cx="142239" cy="414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r>
              <a:t> </a:t>
            </a:r>
          </a:p>
        </p:txBody>
      </p:sp>
      <p:sp>
        <p:nvSpPr>
          <p:cNvPr id="122" name="Texto"/>
          <p:cNvSpPr txBox="1"/>
          <p:nvPr/>
        </p:nvSpPr>
        <p:spPr>
          <a:xfrm>
            <a:off x="-3714750" y="1009650"/>
            <a:ext cx="142238" cy="414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r>
              <a:t> </a:t>
            </a:r>
          </a:p>
        </p:txBody>
      </p:sp>
      <p:sp>
        <p:nvSpPr>
          <p:cNvPr id="3" name="Marcador de texto 2"/>
          <p:cNvSpPr>
            <a:spLocks noGrp="1"/>
          </p:cNvSpPr>
          <p:nvPr>
            <p:ph type="body" idx="1"/>
          </p:nvPr>
        </p:nvSpPr>
        <p:spPr/>
        <p:txBody>
          <a:bodyPr>
            <a:normAutofit fontScale="92500" lnSpcReduction="20000"/>
          </a:bodyPr>
          <a:lstStyle/>
          <a:p>
            <a:r>
              <a:rPr lang="es-ES" dirty="0" smtClean="0"/>
              <a:t>Comandos:</a:t>
            </a:r>
          </a:p>
          <a:p>
            <a:r>
              <a:rPr lang="es-ES" dirty="0" err="1" smtClean="0"/>
              <a:t>docker</a:t>
            </a:r>
            <a:r>
              <a:rPr lang="es-ES" dirty="0" smtClean="0"/>
              <a:t>-machine </a:t>
            </a:r>
            <a:r>
              <a:rPr lang="es-ES" dirty="0" err="1" smtClean="0"/>
              <a:t>create</a:t>
            </a:r>
            <a:r>
              <a:rPr lang="es-ES" dirty="0" smtClean="0"/>
              <a:t> –driver&lt;</a:t>
            </a:r>
            <a:r>
              <a:rPr lang="es-ES" dirty="0" err="1" smtClean="0"/>
              <a:t>nombre_driver</a:t>
            </a:r>
            <a:r>
              <a:rPr lang="es-ES" dirty="0" smtClean="0"/>
              <a:t>&gt; &lt;</a:t>
            </a:r>
            <a:r>
              <a:rPr lang="es-ES" dirty="0" err="1" smtClean="0"/>
              <a:t>nombre_maquina</a:t>
            </a:r>
            <a:r>
              <a:rPr lang="es-ES" dirty="0" smtClean="0"/>
              <a:t>&gt;</a:t>
            </a:r>
          </a:p>
          <a:p>
            <a:r>
              <a:rPr lang="es-ES" dirty="0" err="1" smtClean="0"/>
              <a:t>docker</a:t>
            </a:r>
            <a:r>
              <a:rPr lang="es-ES" dirty="0" smtClean="0"/>
              <a:t>-machine </a:t>
            </a:r>
            <a:r>
              <a:rPr lang="es-ES" dirty="0" err="1" smtClean="0"/>
              <a:t>start</a:t>
            </a:r>
            <a:r>
              <a:rPr lang="es-ES" dirty="0" smtClean="0"/>
              <a:t> &lt;</a:t>
            </a:r>
            <a:r>
              <a:rPr lang="es-ES" dirty="0" err="1" smtClean="0"/>
              <a:t>nombre_maquina</a:t>
            </a:r>
            <a:r>
              <a:rPr lang="es-ES" dirty="0" smtClean="0"/>
              <a:t>&gt;</a:t>
            </a:r>
          </a:p>
          <a:p>
            <a:r>
              <a:rPr lang="es-ES" dirty="0" err="1" smtClean="0"/>
              <a:t>Docker</a:t>
            </a:r>
            <a:r>
              <a:rPr lang="es-ES" dirty="0" smtClean="0"/>
              <a:t>-machine </a:t>
            </a:r>
            <a:r>
              <a:rPr lang="es-ES" dirty="0" err="1" smtClean="0"/>
              <a:t>ls</a:t>
            </a:r>
            <a:endParaRPr lang="es-ES" dirty="0" smtClean="0"/>
          </a:p>
          <a:p>
            <a:r>
              <a:rPr lang="es-ES" dirty="0" err="1" smtClean="0"/>
              <a:t>Docker</a:t>
            </a:r>
            <a:r>
              <a:rPr lang="es-ES" dirty="0" smtClean="0"/>
              <a:t>-machine stop &lt;</a:t>
            </a:r>
            <a:r>
              <a:rPr lang="es-ES" dirty="0" err="1" smtClean="0"/>
              <a:t>nombre_maquina</a:t>
            </a:r>
            <a:r>
              <a:rPr lang="es-ES" dirty="0" smtClean="0"/>
              <a:t>&gt;</a:t>
            </a:r>
          </a:p>
          <a:p>
            <a:r>
              <a:rPr lang="es-ES" dirty="0" err="1" smtClean="0"/>
              <a:t>Docker</a:t>
            </a:r>
            <a:r>
              <a:rPr lang="es-ES" dirty="0" smtClean="0"/>
              <a:t>-machine </a:t>
            </a:r>
            <a:r>
              <a:rPr lang="es-ES" dirty="0" err="1" smtClean="0"/>
              <a:t>ip</a:t>
            </a:r>
            <a:r>
              <a:rPr lang="es-ES" dirty="0" smtClean="0"/>
              <a:t> &lt;</a:t>
            </a:r>
            <a:r>
              <a:rPr lang="es-ES" dirty="0" err="1" smtClean="0"/>
              <a:t>nombre_maquina</a:t>
            </a:r>
            <a:r>
              <a:rPr lang="es-ES" dirty="0" smtClean="0"/>
              <a:t>&gt;</a:t>
            </a:r>
          </a:p>
          <a:p>
            <a:r>
              <a:rPr lang="es-ES" dirty="0" err="1" smtClean="0"/>
              <a:t>Docker</a:t>
            </a:r>
            <a:r>
              <a:rPr lang="es-ES" dirty="0" smtClean="0"/>
              <a:t>-machine </a:t>
            </a:r>
            <a:r>
              <a:rPr lang="es-ES" dirty="0" err="1" smtClean="0"/>
              <a:t>upgrade</a:t>
            </a:r>
            <a:r>
              <a:rPr lang="es-ES" dirty="0" smtClean="0"/>
              <a:t> &lt;</a:t>
            </a:r>
            <a:r>
              <a:rPr lang="es-ES" dirty="0" err="1" smtClean="0"/>
              <a:t>nombre_maquina</a:t>
            </a:r>
            <a:r>
              <a:rPr lang="es-ES" dirty="0" smtClean="0"/>
              <a:t>&gt;  -- Actualiza versión de </a:t>
            </a:r>
            <a:r>
              <a:rPr lang="es-ES" dirty="0" err="1" smtClean="0"/>
              <a:t>Docker</a:t>
            </a:r>
            <a:r>
              <a:rPr lang="es-ES" dirty="0" smtClean="0"/>
              <a:t>.</a:t>
            </a:r>
          </a:p>
          <a:p>
            <a:r>
              <a:rPr lang="es-ES" dirty="0" err="1" smtClean="0"/>
              <a:t>docker</a:t>
            </a:r>
            <a:r>
              <a:rPr lang="es-ES" dirty="0" smtClean="0"/>
              <a:t>-machine </a:t>
            </a:r>
            <a:r>
              <a:rPr lang="es-ES" dirty="0" err="1" smtClean="0"/>
              <a:t>inspect</a:t>
            </a:r>
            <a:r>
              <a:rPr lang="es-ES" dirty="0" smtClean="0"/>
              <a:t> [</a:t>
            </a:r>
            <a:r>
              <a:rPr lang="es-ES" dirty="0" err="1" smtClean="0"/>
              <a:t>options</a:t>
            </a:r>
            <a:r>
              <a:rPr lang="es-ES" dirty="0" smtClean="0"/>
              <a:t>] &lt;</a:t>
            </a:r>
            <a:r>
              <a:rPr lang="es-ES" dirty="0" err="1" smtClean="0"/>
              <a:t>nombre_maquina</a:t>
            </a:r>
            <a:r>
              <a:rPr lang="es-ES" dirty="0" smtClean="0"/>
              <a:t>&gt;</a:t>
            </a:r>
          </a:p>
          <a:p>
            <a:r>
              <a:rPr lang="es-ES" dirty="0" err="1" smtClean="0"/>
              <a:t>Docker</a:t>
            </a:r>
            <a:r>
              <a:rPr lang="es-ES" dirty="0" smtClean="0"/>
              <a:t>-machine </a:t>
            </a:r>
            <a:r>
              <a:rPr lang="es-ES" dirty="0" err="1" smtClean="0"/>
              <a:t>ssh</a:t>
            </a:r>
            <a:r>
              <a:rPr lang="es-ES" dirty="0" smtClean="0"/>
              <a:t> &lt;</a:t>
            </a:r>
            <a:r>
              <a:rPr lang="es-ES" dirty="0" err="1" smtClean="0"/>
              <a:t>nombre_maquina</a:t>
            </a:r>
            <a:r>
              <a:rPr lang="es-ES" dirty="0" smtClean="0"/>
              <a:t>&gt;</a:t>
            </a:r>
          </a:p>
          <a:p>
            <a:r>
              <a:rPr lang="es-ES" dirty="0" smtClean="0"/>
              <a:t>Para ejecutar comandos en nuestra máquina creada directamente desde nuestro terminal. Para hacer esto debemos declarar las variables de entorno de nuestra máquina para indicar a </a:t>
            </a:r>
            <a:r>
              <a:rPr lang="es-ES" dirty="0" err="1" smtClean="0"/>
              <a:t>docker</a:t>
            </a:r>
            <a:r>
              <a:rPr lang="es-ES" dirty="0" smtClean="0"/>
              <a:t> que debe ejecutar los siguientes comandos en una máquina.</a:t>
            </a:r>
          </a:p>
          <a:p>
            <a:r>
              <a:rPr lang="es-ES" dirty="0" err="1" smtClean="0"/>
              <a:t>Docker</a:t>
            </a:r>
            <a:r>
              <a:rPr lang="es-ES" dirty="0" smtClean="0"/>
              <a:t>-machine </a:t>
            </a:r>
            <a:r>
              <a:rPr lang="es-ES" dirty="0" err="1" smtClean="0"/>
              <a:t>env</a:t>
            </a:r>
            <a:r>
              <a:rPr lang="es-ES" dirty="0" smtClean="0"/>
              <a:t> &lt;</a:t>
            </a:r>
            <a:r>
              <a:rPr lang="es-ES" dirty="0" err="1" smtClean="0"/>
              <a:t>nombre_maquina</a:t>
            </a:r>
            <a:r>
              <a:rPr lang="es-ES" dirty="0" smtClean="0"/>
              <a:t>&gt;</a:t>
            </a:r>
          </a:p>
          <a:p>
            <a:endParaRPr lang="es-ES" dirty="0"/>
          </a:p>
          <a:p>
            <a:r>
              <a:rPr lang="es-ES" dirty="0" smtClean="0"/>
              <a:t>Nos dice en la última línea el comando que debemos ejecutar para configurar nuestro Shell y que se ejecuten los comandos </a:t>
            </a:r>
            <a:r>
              <a:rPr lang="es-ES" dirty="0" err="1" smtClean="0"/>
              <a:t>docker</a:t>
            </a:r>
            <a:r>
              <a:rPr lang="es-ES" dirty="0" smtClean="0"/>
              <a:t> en la máquina virtual.</a:t>
            </a:r>
          </a:p>
          <a:p>
            <a:endParaRPr lang="es-ES" dirty="0"/>
          </a:p>
        </p:txBody>
      </p:sp>
    </p:spTree>
    <p:extLst>
      <p:ext uri="{BB962C8B-B14F-4D97-AF65-F5344CB8AC3E}">
        <p14:creationId xmlns:p14="http://schemas.microsoft.com/office/powerpoint/2010/main" val="185891914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1 Título"/>
          <p:cNvSpPr txBox="1">
            <a:spLocks noGrp="1"/>
          </p:cNvSpPr>
          <p:nvPr>
            <p:ph type="title"/>
          </p:nvPr>
        </p:nvSpPr>
        <p:spPr>
          <a:xfrm>
            <a:off x="190500" y="7936"/>
            <a:ext cx="8229600" cy="754066"/>
          </a:xfrm>
          <a:prstGeom prst="rect">
            <a:avLst/>
          </a:prstGeom>
        </p:spPr>
        <p:txBody>
          <a:bodyPr/>
          <a:lstStyle/>
          <a:p>
            <a:r>
              <a:t>Introducción</a:t>
            </a:r>
          </a:p>
        </p:txBody>
      </p:sp>
      <p:sp>
        <p:nvSpPr>
          <p:cNvPr id="118" name="3 Marcador de texto"/>
          <p:cNvSpPr>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a:spcBef>
                <a:spcPts val="600"/>
              </a:spcBef>
              <a:buClr>
                <a:schemeClr val="accent5"/>
              </a:buClr>
              <a:defRPr sz="2800" b="1">
                <a:solidFill>
                  <a:schemeClr val="accent2"/>
                </a:solidFill>
              </a:defRPr>
            </a:lvl1pPr>
          </a:lstStyle>
          <a:p>
            <a:r>
              <a:t>Docker-machine</a:t>
            </a:r>
          </a:p>
        </p:txBody>
      </p:sp>
      <p:sp>
        <p:nvSpPr>
          <p:cNvPr id="119" name="7 Conector recto"/>
          <p:cNvSpPr/>
          <p:nvPr/>
        </p:nvSpPr>
        <p:spPr>
          <a:xfrm>
            <a:off x="542609" y="1617784"/>
            <a:ext cx="1678079"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120" name="9 Conector recto"/>
          <p:cNvSpPr/>
          <p:nvPr/>
        </p:nvSpPr>
        <p:spPr>
          <a:xfrm>
            <a:off x="6844602" y="1617784"/>
            <a:ext cx="1678077"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121" name="Texto"/>
          <p:cNvSpPr txBox="1"/>
          <p:nvPr/>
        </p:nvSpPr>
        <p:spPr>
          <a:xfrm>
            <a:off x="-5920495" y="1122285"/>
            <a:ext cx="142239" cy="414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r>
              <a:t> </a:t>
            </a:r>
          </a:p>
        </p:txBody>
      </p:sp>
      <p:sp>
        <p:nvSpPr>
          <p:cNvPr id="122" name="Texto"/>
          <p:cNvSpPr txBox="1"/>
          <p:nvPr/>
        </p:nvSpPr>
        <p:spPr>
          <a:xfrm>
            <a:off x="-3714750" y="1009650"/>
            <a:ext cx="142238" cy="414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r>
              <a:t> </a:t>
            </a:r>
          </a:p>
        </p:txBody>
      </p:sp>
      <p:sp>
        <p:nvSpPr>
          <p:cNvPr id="3" name="Marcador de texto 2"/>
          <p:cNvSpPr>
            <a:spLocks noGrp="1"/>
          </p:cNvSpPr>
          <p:nvPr>
            <p:ph type="body" idx="1"/>
          </p:nvPr>
        </p:nvSpPr>
        <p:spPr>
          <a:xfrm>
            <a:off x="542609" y="1949382"/>
            <a:ext cx="8229600" cy="4372461"/>
          </a:xfrm>
        </p:spPr>
        <p:txBody>
          <a:bodyPr/>
          <a:lstStyle/>
          <a:p>
            <a:endParaRPr lang="es-ES" dirty="0"/>
          </a:p>
        </p:txBody>
      </p:sp>
      <p:pic>
        <p:nvPicPr>
          <p:cNvPr id="12" name="Picture 2" descr="Resultado de imagen de time to demo"/>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2647835"/>
            <a:ext cx="5837476" cy="2638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19349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1 Título"/>
          <p:cNvSpPr txBox="1">
            <a:spLocks noGrp="1"/>
          </p:cNvSpPr>
          <p:nvPr>
            <p:ph type="title"/>
          </p:nvPr>
        </p:nvSpPr>
        <p:spPr>
          <a:xfrm>
            <a:off x="190500" y="7936"/>
            <a:ext cx="8229600" cy="754066"/>
          </a:xfrm>
          <a:prstGeom prst="rect">
            <a:avLst/>
          </a:prstGeom>
        </p:spPr>
        <p:txBody>
          <a:bodyPr/>
          <a:lstStyle/>
          <a:p>
            <a:r>
              <a:t>Introducción</a:t>
            </a:r>
          </a:p>
        </p:txBody>
      </p:sp>
      <p:sp>
        <p:nvSpPr>
          <p:cNvPr id="125" name="2 Marcador de texto"/>
          <p:cNvSpPr txBox="1">
            <a:spLocks noGrp="1"/>
          </p:cNvSpPr>
          <p:nvPr>
            <p:ph type="body" idx="1"/>
          </p:nvPr>
        </p:nvSpPr>
        <p:spPr>
          <a:xfrm>
            <a:off x="457199" y="2051479"/>
            <a:ext cx="8045896" cy="4372460"/>
          </a:xfrm>
          <a:prstGeom prst="rect">
            <a:avLst/>
          </a:prstGeom>
        </p:spPr>
        <p:txBody>
          <a:bodyPr/>
          <a:lstStyle/>
          <a:p>
            <a:pPr defTabSz="397763">
              <a:spcBef>
                <a:spcPts val="300"/>
              </a:spcBef>
              <a:defRPr sz="1500"/>
            </a:pPr>
            <a:r>
              <a:t>Docker tiene dos componentes principales:</a:t>
            </a:r>
          </a:p>
          <a:p>
            <a:pPr marL="364616" indent="-198881" defTabSz="397763">
              <a:spcBef>
                <a:spcPts val="300"/>
              </a:spcBef>
              <a:buSzPct val="100000"/>
              <a:buChar char="•"/>
              <a:defRPr sz="1500" b="1">
                <a:solidFill>
                  <a:schemeClr val="accent2"/>
                </a:solidFill>
              </a:defRPr>
            </a:pPr>
            <a:r>
              <a:t>Docker</a:t>
            </a:r>
            <a:r>
              <a:rPr b="0">
                <a:solidFill>
                  <a:schemeClr val="accent6"/>
                </a:solidFill>
              </a:rPr>
              <a:t>. Plataforma opensource de virtualización con contenedores.</a:t>
            </a:r>
          </a:p>
          <a:p>
            <a:pPr marL="364616" indent="-198881" defTabSz="397763">
              <a:spcBef>
                <a:spcPts val="300"/>
              </a:spcBef>
              <a:buSzPct val="100000"/>
              <a:buChar char="•"/>
              <a:defRPr sz="1500" b="1">
                <a:solidFill>
                  <a:schemeClr val="accent2"/>
                </a:solidFill>
              </a:defRPr>
            </a:pPr>
            <a:r>
              <a:t>Docker Hub.</a:t>
            </a:r>
            <a:r>
              <a:rPr b="0">
                <a:solidFill>
                  <a:schemeClr val="accent6"/>
                </a:solidFill>
              </a:rPr>
              <a:t> Plataforma de SaaS para compartir y administrar contenedores Docker.</a:t>
            </a:r>
          </a:p>
          <a:p>
            <a:pPr defTabSz="397763">
              <a:spcBef>
                <a:spcPts val="300"/>
              </a:spcBef>
              <a:defRPr sz="1500"/>
            </a:pPr>
            <a:r>
              <a:t>Pero existen otros componentes:</a:t>
            </a:r>
          </a:p>
          <a:p>
            <a:pPr marL="364616" indent="-198881" defTabSz="397763">
              <a:spcBef>
                <a:spcPts val="300"/>
              </a:spcBef>
              <a:buClr>
                <a:schemeClr val="accent6"/>
              </a:buClr>
              <a:buSzPct val="100000"/>
              <a:buChar char="•"/>
              <a:defRPr sz="1500" b="1">
                <a:solidFill>
                  <a:schemeClr val="accent2"/>
                </a:solidFill>
              </a:defRPr>
            </a:pPr>
            <a:r>
              <a:t>Docker engine.</a:t>
            </a:r>
            <a:r>
              <a:rPr b="0">
                <a:solidFill>
                  <a:schemeClr val="accent6"/>
                </a:solidFill>
              </a:rPr>
              <a:t> Es el demonio que se ejecuta dentro del S.O. Funciones principales:</a:t>
            </a:r>
          </a:p>
          <a:p>
            <a:pPr marL="845248" lvl="1" indent="-198880" defTabSz="397763">
              <a:spcBef>
                <a:spcPts val="300"/>
              </a:spcBef>
              <a:buClr>
                <a:schemeClr val="accent6"/>
              </a:buClr>
              <a:defRPr sz="1500"/>
            </a:pPr>
            <a:r>
              <a:t>Creación de imágenes.</a:t>
            </a:r>
          </a:p>
          <a:p>
            <a:pPr marL="845248" lvl="1" indent="-198880" defTabSz="397763">
              <a:spcBef>
                <a:spcPts val="300"/>
              </a:spcBef>
              <a:buClr>
                <a:schemeClr val="accent6"/>
              </a:buClr>
              <a:defRPr sz="1500"/>
            </a:pPr>
            <a:r>
              <a:t>Publicación de imágenes en Docker Registry.</a:t>
            </a:r>
          </a:p>
          <a:p>
            <a:pPr marL="845248" lvl="1" indent="-198880" defTabSz="397763">
              <a:spcBef>
                <a:spcPts val="300"/>
              </a:spcBef>
              <a:buClr>
                <a:schemeClr val="accent6"/>
              </a:buClr>
              <a:defRPr sz="1500"/>
            </a:pPr>
            <a:r>
              <a:t>Descarga de imágenes desde Docker Registry.</a:t>
            </a:r>
          </a:p>
          <a:p>
            <a:pPr marL="845248" lvl="1" indent="-198880" defTabSz="397763">
              <a:spcBef>
                <a:spcPts val="300"/>
              </a:spcBef>
              <a:buClr>
                <a:schemeClr val="accent6"/>
              </a:buClr>
              <a:defRPr sz="1500"/>
            </a:pPr>
            <a:r>
              <a:t>Ejecución de contenedores usando las máquinas.</a:t>
            </a:r>
          </a:p>
          <a:p>
            <a:pPr marL="845248" lvl="1" indent="-198880" defTabSz="397763">
              <a:spcBef>
                <a:spcPts val="300"/>
              </a:spcBef>
              <a:buClr>
                <a:schemeClr val="accent6"/>
              </a:buClr>
              <a:defRPr sz="1500"/>
            </a:pPr>
            <a:r>
              <a:t>Gestión de contenedores en ejecución</a:t>
            </a:r>
          </a:p>
          <a:p>
            <a:pPr marL="364616" indent="-198881" defTabSz="397763">
              <a:spcBef>
                <a:spcPts val="300"/>
              </a:spcBef>
              <a:buClr>
                <a:schemeClr val="accent6"/>
              </a:buClr>
              <a:buSzPct val="100000"/>
              <a:buChar char="•"/>
              <a:defRPr sz="1500" b="1">
                <a:solidFill>
                  <a:schemeClr val="accent2"/>
                </a:solidFill>
              </a:defRPr>
            </a:pPr>
            <a:r>
              <a:t>Docker client. </a:t>
            </a:r>
            <a:r>
              <a:rPr b="0">
                <a:solidFill>
                  <a:schemeClr val="accent6"/>
                </a:solidFill>
              </a:rPr>
              <a:t>Herramienta o software que hace uso de la API del demonio Docker. (Comando docker)</a:t>
            </a:r>
          </a:p>
          <a:p>
            <a:pPr marL="364616" indent="-198881" defTabSz="397763">
              <a:spcBef>
                <a:spcPts val="300"/>
              </a:spcBef>
              <a:buClr>
                <a:schemeClr val="accent6"/>
              </a:buClr>
              <a:buSzPct val="100000"/>
              <a:buChar char="•"/>
              <a:defRPr sz="1500" b="1">
                <a:solidFill>
                  <a:schemeClr val="accent2"/>
                </a:solidFill>
              </a:defRPr>
            </a:pPr>
            <a:r>
              <a:t>Docker images. </a:t>
            </a:r>
            <a:r>
              <a:rPr b="0">
                <a:solidFill>
                  <a:schemeClr val="accent6"/>
                </a:solidFill>
              </a:rPr>
              <a:t>Plantillas de solo lectura que contienen el SO donde correrá nuestra aplicación.</a:t>
            </a:r>
          </a:p>
          <a:p>
            <a:pPr marL="364616" indent="-198881" defTabSz="397763">
              <a:spcBef>
                <a:spcPts val="300"/>
              </a:spcBef>
              <a:buClr>
                <a:schemeClr val="accent6"/>
              </a:buClr>
              <a:buSzPct val="100000"/>
              <a:buChar char="•"/>
              <a:defRPr sz="1500" b="1">
                <a:solidFill>
                  <a:schemeClr val="accent2"/>
                </a:solidFill>
              </a:defRPr>
            </a:pPr>
            <a:r>
              <a:t>Docker registries.</a:t>
            </a:r>
            <a:r>
              <a:rPr b="0">
                <a:solidFill>
                  <a:schemeClr val="accent6"/>
                </a:solidFill>
              </a:rPr>
              <a:t> Los registros de Docker guardan las imágenes.</a:t>
            </a:r>
          </a:p>
        </p:txBody>
      </p:sp>
      <p:sp>
        <p:nvSpPr>
          <p:cNvPr id="126" name="3 Marcador de texto"/>
          <p:cNvSpPr>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a:spcBef>
                <a:spcPts val="600"/>
              </a:spcBef>
              <a:buClr>
                <a:schemeClr val="accent5"/>
              </a:buClr>
              <a:defRPr sz="2800" b="1">
                <a:solidFill>
                  <a:schemeClr val="accent2"/>
                </a:solidFill>
              </a:defRPr>
            </a:lvl1pPr>
          </a:lstStyle>
          <a:p>
            <a:r>
              <a:t>Arquitectura</a:t>
            </a:r>
          </a:p>
        </p:txBody>
      </p:sp>
      <p:sp>
        <p:nvSpPr>
          <p:cNvPr id="127" name="7 Conector recto"/>
          <p:cNvSpPr/>
          <p:nvPr/>
        </p:nvSpPr>
        <p:spPr>
          <a:xfrm>
            <a:off x="542609" y="1617784"/>
            <a:ext cx="1678079"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128" name="9 Conector recto"/>
          <p:cNvSpPr/>
          <p:nvPr/>
        </p:nvSpPr>
        <p:spPr>
          <a:xfrm>
            <a:off x="6844602" y="1617784"/>
            <a:ext cx="1678077"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129" name="Texto"/>
          <p:cNvSpPr txBox="1"/>
          <p:nvPr/>
        </p:nvSpPr>
        <p:spPr>
          <a:xfrm>
            <a:off x="-5920495" y="1122285"/>
            <a:ext cx="142239" cy="414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r>
              <a:t> </a:t>
            </a:r>
          </a:p>
        </p:txBody>
      </p:sp>
      <p:sp>
        <p:nvSpPr>
          <p:cNvPr id="130" name="Texto"/>
          <p:cNvSpPr txBox="1"/>
          <p:nvPr/>
        </p:nvSpPr>
        <p:spPr>
          <a:xfrm>
            <a:off x="-3714750" y="1009650"/>
            <a:ext cx="142238" cy="414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r>
              <a:t> </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1 Título"/>
          <p:cNvSpPr txBox="1">
            <a:spLocks noGrp="1"/>
          </p:cNvSpPr>
          <p:nvPr>
            <p:ph type="title"/>
          </p:nvPr>
        </p:nvSpPr>
        <p:spPr>
          <a:xfrm>
            <a:off x="190500" y="7936"/>
            <a:ext cx="8229600" cy="754066"/>
          </a:xfrm>
          <a:prstGeom prst="rect">
            <a:avLst/>
          </a:prstGeom>
        </p:spPr>
        <p:txBody>
          <a:bodyPr/>
          <a:lstStyle/>
          <a:p>
            <a:r>
              <a:t>Introducción</a:t>
            </a:r>
          </a:p>
        </p:txBody>
      </p:sp>
      <p:sp>
        <p:nvSpPr>
          <p:cNvPr id="133" name="2 Marcador de texto"/>
          <p:cNvSpPr txBox="1">
            <a:spLocks noGrp="1"/>
          </p:cNvSpPr>
          <p:nvPr>
            <p:ph type="body" idx="1"/>
          </p:nvPr>
        </p:nvSpPr>
        <p:spPr>
          <a:xfrm>
            <a:off x="457199" y="2051479"/>
            <a:ext cx="8045896" cy="4372460"/>
          </a:xfrm>
          <a:prstGeom prst="rect">
            <a:avLst/>
          </a:prstGeom>
        </p:spPr>
        <p:txBody>
          <a:bodyPr/>
          <a:lstStyle/>
          <a:p>
            <a:pPr marL="419100" indent="-228600">
              <a:buSzPct val="100000"/>
              <a:buChar char="•"/>
              <a:defRPr b="1">
                <a:solidFill>
                  <a:schemeClr val="accent2"/>
                </a:solidFill>
              </a:defRPr>
            </a:pPr>
            <a:r>
              <a:t>Docker containers</a:t>
            </a:r>
            <a:r>
              <a:rPr b="0">
                <a:solidFill>
                  <a:schemeClr val="accent6"/>
                </a:solidFill>
              </a:rPr>
              <a:t>. Aloja todo lo necesario para ejecutar un servicio o aplicación.Cada contenedor es creado de una imagen base y es una plataforma aislada.</a:t>
            </a:r>
          </a:p>
          <a:p>
            <a:pPr marL="419100" indent="-228600">
              <a:buSzPct val="100000"/>
              <a:buChar char="•"/>
              <a:defRPr b="1">
                <a:solidFill>
                  <a:schemeClr val="accent2"/>
                </a:solidFill>
              </a:defRPr>
            </a:pPr>
            <a:r>
              <a:t>Docker Compose.</a:t>
            </a:r>
            <a:r>
              <a:rPr b="0">
                <a:solidFill>
                  <a:schemeClr val="accent6"/>
                </a:solidFill>
              </a:rPr>
              <a:t> Open Source que permite definir aplicaciones Multi-contenedor de una manera sencilla.</a:t>
            </a:r>
          </a:p>
          <a:p>
            <a:pPr marL="419100" indent="-228600">
              <a:buClr>
                <a:schemeClr val="accent6"/>
              </a:buClr>
              <a:buSzPct val="100000"/>
              <a:buChar char="•"/>
              <a:defRPr b="1">
                <a:solidFill>
                  <a:schemeClr val="accent2"/>
                </a:solidFill>
              </a:defRPr>
            </a:pPr>
            <a:r>
              <a:t>Docker Machine.</a:t>
            </a:r>
            <a:r>
              <a:rPr b="0">
                <a:solidFill>
                  <a:schemeClr val="accent6"/>
                </a:solidFill>
              </a:rPr>
              <a:t> Proyecto Open source para automatizar la creación de máquinas virtuales con Docker instalado.</a:t>
            </a:r>
          </a:p>
        </p:txBody>
      </p:sp>
      <p:sp>
        <p:nvSpPr>
          <p:cNvPr id="134" name="3 Marcador de texto"/>
          <p:cNvSpPr>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a:spcBef>
                <a:spcPts val="600"/>
              </a:spcBef>
              <a:buClr>
                <a:schemeClr val="accent5"/>
              </a:buClr>
              <a:defRPr sz="2800" b="1">
                <a:solidFill>
                  <a:schemeClr val="accent2"/>
                </a:solidFill>
              </a:defRPr>
            </a:lvl1pPr>
          </a:lstStyle>
          <a:p>
            <a:r>
              <a:t>Arquitectura</a:t>
            </a:r>
          </a:p>
        </p:txBody>
      </p:sp>
      <p:sp>
        <p:nvSpPr>
          <p:cNvPr id="135" name="7 Conector recto"/>
          <p:cNvSpPr/>
          <p:nvPr/>
        </p:nvSpPr>
        <p:spPr>
          <a:xfrm>
            <a:off x="542609" y="1617784"/>
            <a:ext cx="1678079"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136" name="9 Conector recto"/>
          <p:cNvSpPr/>
          <p:nvPr/>
        </p:nvSpPr>
        <p:spPr>
          <a:xfrm>
            <a:off x="6844602" y="1617784"/>
            <a:ext cx="1678077"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137" name="Texto"/>
          <p:cNvSpPr txBox="1"/>
          <p:nvPr/>
        </p:nvSpPr>
        <p:spPr>
          <a:xfrm>
            <a:off x="-5920495" y="1122285"/>
            <a:ext cx="142239" cy="414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r>
              <a:t> </a:t>
            </a:r>
          </a:p>
        </p:txBody>
      </p:sp>
      <p:sp>
        <p:nvSpPr>
          <p:cNvPr id="138" name="Texto"/>
          <p:cNvSpPr txBox="1"/>
          <p:nvPr/>
        </p:nvSpPr>
        <p:spPr>
          <a:xfrm>
            <a:off x="-3714750" y="1009650"/>
            <a:ext cx="142238" cy="414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r>
              <a:t> </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1 Marcador de texto"/>
          <p:cNvSpPr txBox="1">
            <a:spLocks noGrp="1"/>
          </p:cNvSpPr>
          <p:nvPr>
            <p:ph type="body" idx="1"/>
          </p:nvPr>
        </p:nvSpPr>
        <p:spPr>
          <a:prstGeom prst="rect">
            <a:avLst/>
          </a:prstGeom>
        </p:spPr>
        <p:txBody>
          <a:bodyPr/>
          <a:lstStyle/>
          <a:p>
            <a:pPr marL="221995" indent="-173736" defTabSz="347472">
              <a:lnSpc>
                <a:spcPct val="80000"/>
              </a:lnSpc>
              <a:spcBef>
                <a:spcPts val="300"/>
              </a:spcBef>
              <a:buSzPct val="100000"/>
              <a:buChar char="•"/>
              <a:defRPr sz="1200">
                <a:solidFill>
                  <a:schemeClr val="accent2"/>
                </a:solidFill>
              </a:defRPr>
            </a:pPr>
            <a:r>
              <a:t>attach: </a:t>
            </a:r>
            <a:r>
              <a:rPr>
                <a:solidFill>
                  <a:schemeClr val="accent6"/>
                </a:solidFill>
              </a:rPr>
              <a:t>para acceder a la consola de un contenedor que está corriendo.</a:t>
            </a:r>
          </a:p>
          <a:p>
            <a:pPr marL="221995" indent="-173736" defTabSz="347472">
              <a:lnSpc>
                <a:spcPct val="80000"/>
              </a:lnSpc>
              <a:spcBef>
                <a:spcPts val="300"/>
              </a:spcBef>
              <a:buSzPct val="100000"/>
              <a:buChar char="•"/>
              <a:defRPr sz="1200">
                <a:solidFill>
                  <a:schemeClr val="accent2"/>
                </a:solidFill>
              </a:defRPr>
            </a:pPr>
            <a:r>
              <a:t>build</a:t>
            </a:r>
            <a:r>
              <a:rPr>
                <a:solidFill>
                  <a:schemeClr val="accent6"/>
                </a:solidFill>
              </a:rPr>
              <a:t>: construye un contenedor a partir de un Dockerfile.</a:t>
            </a:r>
          </a:p>
          <a:p>
            <a:pPr marL="221995" indent="-173736" defTabSz="347472">
              <a:lnSpc>
                <a:spcPct val="80000"/>
              </a:lnSpc>
              <a:spcBef>
                <a:spcPts val="300"/>
              </a:spcBef>
              <a:buSzPct val="100000"/>
              <a:buChar char="•"/>
              <a:defRPr sz="1200">
                <a:solidFill>
                  <a:schemeClr val="accent2"/>
                </a:solidFill>
              </a:defRPr>
            </a:pPr>
            <a:r>
              <a:t>commit</a:t>
            </a:r>
            <a:r>
              <a:rPr>
                <a:solidFill>
                  <a:schemeClr val="accent6"/>
                </a:solidFill>
              </a:rPr>
              <a:t>: crea una nueva imagen de los cambios del contenedor.</a:t>
            </a:r>
          </a:p>
          <a:p>
            <a:pPr marL="221995" indent="-173736" defTabSz="347472">
              <a:lnSpc>
                <a:spcPct val="80000"/>
              </a:lnSpc>
              <a:spcBef>
                <a:spcPts val="300"/>
              </a:spcBef>
              <a:buSzPct val="100000"/>
              <a:buChar char="•"/>
              <a:defRPr sz="1200">
                <a:solidFill>
                  <a:schemeClr val="accent2"/>
                </a:solidFill>
              </a:defRPr>
            </a:pPr>
            <a:r>
              <a:t>cp</a:t>
            </a:r>
            <a:r>
              <a:rPr>
                <a:solidFill>
                  <a:schemeClr val="accent6"/>
                </a:solidFill>
              </a:rPr>
              <a:t>: copia archivos o carpetas desde el sistema de ficheros de un contenedor a el host.</a:t>
            </a:r>
          </a:p>
          <a:p>
            <a:pPr marL="221995" indent="-173736" defTabSz="347472">
              <a:lnSpc>
                <a:spcPct val="80000"/>
              </a:lnSpc>
              <a:spcBef>
                <a:spcPts val="300"/>
              </a:spcBef>
              <a:buSzPct val="100000"/>
              <a:buChar char="•"/>
              <a:defRPr sz="1200">
                <a:solidFill>
                  <a:schemeClr val="accent2"/>
                </a:solidFill>
              </a:defRPr>
            </a:pPr>
            <a:r>
              <a:t>create</a:t>
            </a:r>
            <a:r>
              <a:rPr>
                <a:solidFill>
                  <a:schemeClr val="accent6"/>
                </a:solidFill>
              </a:rPr>
              <a:t>:  crea un nuevo contenedor.</a:t>
            </a:r>
          </a:p>
          <a:p>
            <a:pPr marL="221995" indent="-173736" defTabSz="347472">
              <a:lnSpc>
                <a:spcPct val="80000"/>
              </a:lnSpc>
              <a:spcBef>
                <a:spcPts val="300"/>
              </a:spcBef>
              <a:buSzPct val="100000"/>
              <a:buChar char="•"/>
              <a:defRPr sz="1200">
                <a:solidFill>
                  <a:schemeClr val="accent2"/>
                </a:solidFill>
              </a:defRPr>
            </a:pPr>
            <a:r>
              <a:t>daemon</a:t>
            </a:r>
            <a:r>
              <a:rPr>
                <a:solidFill>
                  <a:schemeClr val="accent6"/>
                </a:solidFill>
              </a:rPr>
              <a:t>: crea un proceso demonio.</a:t>
            </a:r>
          </a:p>
          <a:p>
            <a:pPr marL="221995" indent="-173736" defTabSz="347472">
              <a:lnSpc>
                <a:spcPct val="80000"/>
              </a:lnSpc>
              <a:spcBef>
                <a:spcPts val="300"/>
              </a:spcBef>
              <a:buSzPct val="100000"/>
              <a:buChar char="•"/>
              <a:defRPr sz="1200">
                <a:solidFill>
                  <a:schemeClr val="accent2"/>
                </a:solidFill>
              </a:defRPr>
            </a:pPr>
            <a:r>
              <a:t>diff</a:t>
            </a:r>
            <a:r>
              <a:rPr>
                <a:solidFill>
                  <a:schemeClr val="accent6"/>
                </a:solidFill>
              </a:rPr>
              <a:t>: comprueba cambios en el sistema de ficheros del contenedor.</a:t>
            </a:r>
          </a:p>
          <a:p>
            <a:pPr marL="221995" indent="-173736" defTabSz="347472">
              <a:lnSpc>
                <a:spcPct val="80000"/>
              </a:lnSpc>
              <a:spcBef>
                <a:spcPts val="300"/>
              </a:spcBef>
              <a:buSzPct val="100000"/>
              <a:buChar char="•"/>
              <a:defRPr sz="1200">
                <a:solidFill>
                  <a:schemeClr val="accent2"/>
                </a:solidFill>
              </a:defRPr>
            </a:pPr>
            <a:r>
              <a:t>events</a:t>
            </a:r>
            <a:r>
              <a:rPr>
                <a:solidFill>
                  <a:schemeClr val="accent6"/>
                </a:solidFill>
              </a:rPr>
              <a:t>:  muestra eventos en tiempo real del estado de un contenedor.</a:t>
            </a:r>
          </a:p>
          <a:p>
            <a:pPr marL="221995" indent="-173736" defTabSz="347472">
              <a:lnSpc>
                <a:spcPct val="80000"/>
              </a:lnSpc>
              <a:spcBef>
                <a:spcPts val="300"/>
              </a:spcBef>
              <a:buSzPct val="100000"/>
              <a:buChar char="•"/>
              <a:defRPr sz="1200">
                <a:solidFill>
                  <a:schemeClr val="accent2"/>
                </a:solidFill>
              </a:defRPr>
            </a:pPr>
            <a:r>
              <a:t>exec</a:t>
            </a:r>
            <a:r>
              <a:rPr>
                <a:solidFill>
                  <a:schemeClr val="accent6"/>
                </a:solidFill>
              </a:rPr>
              <a:t>: ejecuta un comando en un contenedor activo.</a:t>
            </a:r>
          </a:p>
          <a:p>
            <a:pPr marL="221995" indent="-173736" defTabSz="347472">
              <a:lnSpc>
                <a:spcPct val="80000"/>
              </a:lnSpc>
              <a:spcBef>
                <a:spcPts val="300"/>
              </a:spcBef>
              <a:buSzPct val="100000"/>
              <a:buChar char="•"/>
              <a:defRPr sz="1200">
                <a:solidFill>
                  <a:schemeClr val="accent2"/>
                </a:solidFill>
              </a:defRPr>
            </a:pPr>
            <a:r>
              <a:t>export</a:t>
            </a:r>
            <a:r>
              <a:rPr>
                <a:solidFill>
                  <a:schemeClr val="accent6"/>
                </a:solidFill>
              </a:rPr>
              <a:t>: exporta el contenido del sistema de ficheros de un contenedor a un archivo .tar. </a:t>
            </a:r>
          </a:p>
          <a:p>
            <a:pPr marL="221995" indent="-173736" defTabSz="347472">
              <a:lnSpc>
                <a:spcPct val="80000"/>
              </a:lnSpc>
              <a:spcBef>
                <a:spcPts val="300"/>
              </a:spcBef>
              <a:buSzPct val="100000"/>
              <a:buChar char="•"/>
              <a:defRPr sz="1200">
                <a:solidFill>
                  <a:schemeClr val="accent2"/>
                </a:solidFill>
              </a:defRPr>
            </a:pPr>
            <a:r>
              <a:t>history</a:t>
            </a:r>
            <a:r>
              <a:rPr>
                <a:solidFill>
                  <a:schemeClr val="accent6"/>
                </a:solidFill>
              </a:rPr>
              <a:t>: muestra el historial de una imagen.</a:t>
            </a:r>
          </a:p>
          <a:p>
            <a:pPr marL="221995" indent="-173736" defTabSz="347472">
              <a:lnSpc>
                <a:spcPct val="80000"/>
              </a:lnSpc>
              <a:spcBef>
                <a:spcPts val="300"/>
              </a:spcBef>
              <a:buSzPct val="100000"/>
              <a:buChar char="•"/>
              <a:defRPr sz="1200">
                <a:solidFill>
                  <a:schemeClr val="accent2"/>
                </a:solidFill>
              </a:defRPr>
            </a:pPr>
            <a:r>
              <a:t>images</a:t>
            </a:r>
            <a:r>
              <a:rPr>
                <a:solidFill>
                  <a:schemeClr val="accent6"/>
                </a:solidFill>
              </a:rPr>
              <a:t>: lista las imágenes que tenemos descargadas y disponibles.</a:t>
            </a:r>
          </a:p>
          <a:p>
            <a:pPr marL="221995" indent="-173736" defTabSz="347472">
              <a:lnSpc>
                <a:spcPct val="80000"/>
              </a:lnSpc>
              <a:spcBef>
                <a:spcPts val="300"/>
              </a:spcBef>
              <a:buSzPct val="100000"/>
              <a:buChar char="•"/>
              <a:defRPr sz="1200">
                <a:solidFill>
                  <a:schemeClr val="accent2"/>
                </a:solidFill>
              </a:defRPr>
            </a:pPr>
            <a:r>
              <a:t>import</a:t>
            </a:r>
            <a:r>
              <a:rPr>
                <a:solidFill>
                  <a:schemeClr val="accent6"/>
                </a:solidFill>
              </a:rPr>
              <a:t>: crea una nueva imagen del sistema de archivos vacío e importa el contenido de un fichero .tar.</a:t>
            </a:r>
          </a:p>
          <a:p>
            <a:pPr marL="221995" indent="-173736" defTabSz="347472">
              <a:lnSpc>
                <a:spcPct val="80000"/>
              </a:lnSpc>
              <a:spcBef>
                <a:spcPts val="300"/>
              </a:spcBef>
              <a:buSzPct val="100000"/>
              <a:buChar char="•"/>
              <a:defRPr sz="1200">
                <a:solidFill>
                  <a:schemeClr val="accent2"/>
                </a:solidFill>
              </a:defRPr>
            </a:pPr>
            <a:r>
              <a:t>info</a:t>
            </a:r>
            <a:r>
              <a:rPr>
                <a:solidFill>
                  <a:schemeClr val="accent6"/>
                </a:solidFill>
              </a:rPr>
              <a:t>: muestra información sobre los contenedores, imágenes, versión de docker.</a:t>
            </a:r>
          </a:p>
          <a:p>
            <a:pPr marL="221995" indent="-173736" defTabSz="347472">
              <a:lnSpc>
                <a:spcPct val="80000"/>
              </a:lnSpc>
              <a:spcBef>
                <a:spcPts val="300"/>
              </a:spcBef>
              <a:buSzPct val="100000"/>
              <a:buChar char="•"/>
              <a:defRPr sz="1200">
                <a:solidFill>
                  <a:schemeClr val="accent2"/>
                </a:solidFill>
              </a:defRPr>
            </a:pPr>
            <a:r>
              <a:t>inspect</a:t>
            </a:r>
            <a:r>
              <a:rPr>
                <a:solidFill>
                  <a:schemeClr val="accent6"/>
                </a:solidFill>
              </a:rPr>
              <a:t>: muestra informaciones de bajo nivel del contenedor o la imagen.</a:t>
            </a:r>
          </a:p>
          <a:p>
            <a:pPr marL="221995" indent="-173736" defTabSz="347472">
              <a:lnSpc>
                <a:spcPct val="80000"/>
              </a:lnSpc>
              <a:spcBef>
                <a:spcPts val="300"/>
              </a:spcBef>
              <a:buSzPct val="100000"/>
              <a:buChar char="•"/>
              <a:defRPr sz="1200">
                <a:solidFill>
                  <a:schemeClr val="accent2"/>
                </a:solidFill>
              </a:defRPr>
            </a:pPr>
            <a:r>
              <a:t>kill</a:t>
            </a:r>
            <a:r>
              <a:rPr>
                <a:solidFill>
                  <a:schemeClr val="accent6"/>
                </a:solidFill>
              </a:rPr>
              <a:t>: detiene a un contenedor activo.</a:t>
            </a:r>
          </a:p>
          <a:p>
            <a:pPr marL="221995" indent="-173736" defTabSz="347472">
              <a:lnSpc>
                <a:spcPct val="80000"/>
              </a:lnSpc>
              <a:spcBef>
                <a:spcPts val="300"/>
              </a:spcBef>
              <a:buSzPct val="100000"/>
              <a:buChar char="•"/>
              <a:defRPr sz="1200">
                <a:solidFill>
                  <a:schemeClr val="accent2"/>
                </a:solidFill>
              </a:defRPr>
            </a:pPr>
            <a:r>
              <a:t>load</a:t>
            </a:r>
            <a:r>
              <a:rPr>
                <a:solidFill>
                  <a:schemeClr val="accent6"/>
                </a:solidFill>
              </a:rPr>
              <a:t>: carga una imagen desde un archivo .tar.</a:t>
            </a:r>
          </a:p>
          <a:p>
            <a:pPr marL="221995" indent="-173736" defTabSz="347472">
              <a:lnSpc>
                <a:spcPct val="80000"/>
              </a:lnSpc>
              <a:spcBef>
                <a:spcPts val="300"/>
              </a:spcBef>
              <a:buSzPct val="100000"/>
              <a:buChar char="•"/>
              <a:defRPr sz="1200">
                <a:solidFill>
                  <a:schemeClr val="accent2"/>
                </a:solidFill>
              </a:defRPr>
            </a:pPr>
            <a:r>
              <a:t>login</a:t>
            </a:r>
            <a:r>
              <a:rPr>
                <a:solidFill>
                  <a:schemeClr val="accent6"/>
                </a:solidFill>
              </a:rPr>
              <a:t>: para registrarse en un servidor de registro de Docker, por defecto “https://index.docker.io/v1/”.</a:t>
            </a:r>
          </a:p>
          <a:p>
            <a:pPr marL="154812" indent="-121156" defTabSz="242315">
              <a:lnSpc>
                <a:spcPct val="80000"/>
              </a:lnSpc>
              <a:spcBef>
                <a:spcPts val="200"/>
              </a:spcBef>
              <a:buSzPct val="100000"/>
              <a:buChar char="•"/>
              <a:defRPr sz="1200">
                <a:solidFill>
                  <a:schemeClr val="accent2"/>
                </a:solidFill>
              </a:defRPr>
            </a:pPr>
            <a:r>
              <a:t>logout: </a:t>
            </a:r>
            <a:r>
              <a:rPr>
                <a:solidFill>
                  <a:schemeClr val="accent6"/>
                </a:solidFill>
              </a:rPr>
              <a:t>se desconecta del servidor de registro de Docker.</a:t>
            </a:r>
            <a:endParaRPr sz="800"/>
          </a:p>
          <a:p>
            <a:pPr marL="154812" indent="-121156" defTabSz="242315">
              <a:lnSpc>
                <a:spcPct val="80000"/>
              </a:lnSpc>
              <a:spcBef>
                <a:spcPts val="200"/>
              </a:spcBef>
              <a:buSzPct val="100000"/>
              <a:buChar char="•"/>
              <a:defRPr sz="1200">
                <a:solidFill>
                  <a:schemeClr val="accent2"/>
                </a:solidFill>
              </a:defRPr>
            </a:pPr>
            <a:r>
              <a:t>logs: </a:t>
            </a:r>
            <a:r>
              <a:rPr>
                <a:solidFill>
                  <a:schemeClr val="accent6"/>
                </a:solidFill>
              </a:rPr>
              <a:t>obtiene los registros de un contenedor.</a:t>
            </a:r>
            <a:endParaRPr sz="800"/>
          </a:p>
          <a:p>
            <a:pPr marL="154812" indent="-121156" defTabSz="242315">
              <a:lnSpc>
                <a:spcPct val="80000"/>
              </a:lnSpc>
              <a:spcBef>
                <a:spcPts val="200"/>
              </a:spcBef>
              <a:buSzPct val="100000"/>
              <a:buChar char="•"/>
              <a:defRPr sz="1200">
                <a:solidFill>
                  <a:schemeClr val="accent2"/>
                </a:solidFill>
              </a:defRPr>
            </a:pPr>
            <a:r>
              <a:t>network connect: </a:t>
            </a:r>
            <a:r>
              <a:rPr>
                <a:solidFill>
                  <a:schemeClr val="accent6"/>
                </a:solidFill>
              </a:rPr>
              <a:t>conecta un contenedor a una red.</a:t>
            </a:r>
            <a:endParaRPr sz="800"/>
          </a:p>
          <a:p>
            <a:pPr marL="154812" indent="-121156" defTabSz="242315">
              <a:lnSpc>
                <a:spcPct val="80000"/>
              </a:lnSpc>
              <a:spcBef>
                <a:spcPts val="200"/>
              </a:spcBef>
              <a:buSzPct val="100000"/>
              <a:buChar char="•"/>
              <a:defRPr sz="1200">
                <a:solidFill>
                  <a:schemeClr val="accent2"/>
                </a:solidFill>
              </a:defRPr>
            </a:pPr>
            <a:r>
              <a:t>network create: </a:t>
            </a:r>
            <a:r>
              <a:rPr>
                <a:solidFill>
                  <a:schemeClr val="accent6"/>
                </a:solidFill>
              </a:rPr>
              <a:t>crea una nueva red con un nombre especificado por el usuario.</a:t>
            </a:r>
            <a:endParaRPr sz="800"/>
          </a:p>
          <a:p>
            <a:pPr marL="154812" indent="-121156" defTabSz="242315">
              <a:lnSpc>
                <a:spcPct val="80000"/>
              </a:lnSpc>
              <a:spcBef>
                <a:spcPts val="200"/>
              </a:spcBef>
              <a:buSzPct val="100000"/>
              <a:buChar char="•"/>
              <a:defRPr sz="1200">
                <a:solidFill>
                  <a:schemeClr val="accent2"/>
                </a:solidFill>
              </a:defRPr>
            </a:pPr>
            <a:r>
              <a:t>network disconnect: </a:t>
            </a:r>
            <a:r>
              <a:rPr>
                <a:solidFill>
                  <a:schemeClr val="accent6"/>
                </a:solidFill>
              </a:rPr>
              <a:t>desconecta un contenedor de una red.</a:t>
            </a:r>
          </a:p>
        </p:txBody>
      </p:sp>
      <p:sp>
        <p:nvSpPr>
          <p:cNvPr id="141" name="4 Título"/>
          <p:cNvSpPr txBox="1">
            <a:spLocks noGrp="1"/>
          </p:cNvSpPr>
          <p:nvPr>
            <p:ph type="title"/>
          </p:nvPr>
        </p:nvSpPr>
        <p:spPr>
          <a:xfrm>
            <a:off x="190500" y="7936"/>
            <a:ext cx="8229600" cy="754066"/>
          </a:xfrm>
          <a:prstGeom prst="rect">
            <a:avLst/>
          </a:prstGeom>
        </p:spPr>
        <p:txBody>
          <a:bodyPr/>
          <a:lstStyle/>
          <a:p>
            <a:r>
              <a:t>Comenzando con Docker. Principales comandos DOCKER</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1 Marcador de texto"/>
          <p:cNvSpPr txBox="1">
            <a:spLocks noGrp="1"/>
          </p:cNvSpPr>
          <p:nvPr>
            <p:ph type="body" idx="1"/>
          </p:nvPr>
        </p:nvSpPr>
        <p:spPr>
          <a:xfrm>
            <a:off x="135201" y="1052246"/>
            <a:ext cx="8551599" cy="5559164"/>
          </a:xfrm>
          <a:prstGeom prst="rect">
            <a:avLst/>
          </a:prstGeom>
        </p:spPr>
        <p:txBody>
          <a:bodyPr/>
          <a:lstStyle/>
          <a:p>
            <a:pPr marL="154812" indent="-121156" defTabSz="242315">
              <a:lnSpc>
                <a:spcPct val="80000"/>
              </a:lnSpc>
              <a:spcBef>
                <a:spcPts val="200"/>
              </a:spcBef>
              <a:buSzPct val="100000"/>
              <a:buChar char="•"/>
              <a:defRPr sz="1300">
                <a:solidFill>
                  <a:schemeClr val="accent2"/>
                </a:solidFill>
              </a:defRPr>
            </a:pPr>
            <a:r>
              <a:t>network inspect: </a:t>
            </a:r>
            <a:r>
              <a:rPr>
                <a:solidFill>
                  <a:schemeClr val="accent6"/>
                </a:solidFill>
              </a:rPr>
              <a:t>muestra información detallada de una red.</a:t>
            </a:r>
            <a:endParaRPr sz="900"/>
          </a:p>
          <a:p>
            <a:pPr marL="154812" indent="-121156" defTabSz="242315">
              <a:lnSpc>
                <a:spcPct val="80000"/>
              </a:lnSpc>
              <a:spcBef>
                <a:spcPts val="200"/>
              </a:spcBef>
              <a:buSzPct val="100000"/>
              <a:buChar char="•"/>
              <a:defRPr sz="1300">
                <a:solidFill>
                  <a:schemeClr val="accent2"/>
                </a:solidFill>
              </a:defRPr>
            </a:pPr>
            <a:r>
              <a:t>network ls: </a:t>
            </a:r>
            <a:r>
              <a:rPr>
                <a:solidFill>
                  <a:schemeClr val="accent6"/>
                </a:solidFill>
              </a:rPr>
              <a:t>lista todas las redes creadas por el usuario.</a:t>
            </a:r>
            <a:endParaRPr sz="900"/>
          </a:p>
          <a:p>
            <a:pPr marL="154812" indent="-121156" defTabSz="242315">
              <a:lnSpc>
                <a:spcPct val="80000"/>
              </a:lnSpc>
              <a:spcBef>
                <a:spcPts val="200"/>
              </a:spcBef>
              <a:buSzPct val="100000"/>
              <a:buChar char="•"/>
              <a:defRPr sz="1300">
                <a:solidFill>
                  <a:schemeClr val="accent2"/>
                </a:solidFill>
              </a:defRPr>
            </a:pPr>
            <a:r>
              <a:t>network rm: </a:t>
            </a:r>
            <a:r>
              <a:rPr>
                <a:solidFill>
                  <a:schemeClr val="accent6"/>
                </a:solidFill>
              </a:rPr>
              <a:t>elimina una o más redes.</a:t>
            </a:r>
            <a:endParaRPr sz="900"/>
          </a:p>
          <a:p>
            <a:pPr marL="154812" indent="-121156" defTabSz="242315">
              <a:lnSpc>
                <a:spcPct val="80000"/>
              </a:lnSpc>
              <a:spcBef>
                <a:spcPts val="200"/>
              </a:spcBef>
              <a:buSzPct val="100000"/>
              <a:buChar char="•"/>
              <a:defRPr sz="1300">
                <a:solidFill>
                  <a:schemeClr val="accent2"/>
                </a:solidFill>
              </a:defRPr>
            </a:pPr>
            <a:r>
              <a:t>pause: </a:t>
            </a:r>
            <a:r>
              <a:rPr>
                <a:solidFill>
                  <a:schemeClr val="accent6"/>
                </a:solidFill>
              </a:rPr>
              <a:t>pausa todos los procesos dentro de un contenedor.</a:t>
            </a:r>
            <a:endParaRPr sz="900"/>
          </a:p>
          <a:p>
            <a:pPr marL="154812" indent="-121156" defTabSz="242315">
              <a:lnSpc>
                <a:spcPct val="80000"/>
              </a:lnSpc>
              <a:spcBef>
                <a:spcPts val="200"/>
              </a:spcBef>
              <a:buSzPct val="100000"/>
              <a:buChar char="•"/>
              <a:defRPr sz="1300">
                <a:solidFill>
                  <a:schemeClr val="accent2"/>
                </a:solidFill>
              </a:defRPr>
            </a:pPr>
            <a:r>
              <a:t>port: </a:t>
            </a:r>
            <a:r>
              <a:rPr>
                <a:solidFill>
                  <a:schemeClr val="accent6"/>
                </a:solidFill>
              </a:rPr>
              <a:t>busca el puerto público, el cual está nateado, y lo hace privado.</a:t>
            </a:r>
            <a:endParaRPr sz="900"/>
          </a:p>
          <a:p>
            <a:pPr marL="154812" indent="-121156" defTabSz="242315">
              <a:lnSpc>
                <a:spcPct val="80000"/>
              </a:lnSpc>
              <a:spcBef>
                <a:spcPts val="200"/>
              </a:spcBef>
              <a:buSzPct val="100000"/>
              <a:buChar char="•"/>
              <a:defRPr sz="1300">
                <a:solidFill>
                  <a:schemeClr val="accent2"/>
                </a:solidFill>
              </a:defRPr>
            </a:pPr>
            <a:r>
              <a:t>ps: </a:t>
            </a:r>
            <a:r>
              <a:rPr>
                <a:solidFill>
                  <a:schemeClr val="accent6"/>
                </a:solidFill>
              </a:rPr>
              <a:t>lista los contenedores. </a:t>
            </a:r>
          </a:p>
          <a:p>
            <a:pPr marL="154812" indent="-121156" defTabSz="242315">
              <a:lnSpc>
                <a:spcPct val="80000"/>
              </a:lnSpc>
              <a:spcBef>
                <a:spcPts val="200"/>
              </a:spcBef>
              <a:buSzPct val="100000"/>
              <a:buChar char="•"/>
              <a:defRPr sz="1300">
                <a:solidFill>
                  <a:schemeClr val="accent2"/>
                </a:solidFill>
              </a:defRPr>
            </a:pPr>
            <a:r>
              <a:t>pull: </a:t>
            </a:r>
            <a:r>
              <a:rPr>
                <a:solidFill>
                  <a:schemeClr val="accent6"/>
                </a:solidFill>
              </a:rPr>
              <a:t>descarga una imagen o un repositorio del servidor de registros Docker. </a:t>
            </a:r>
            <a:endParaRPr sz="900"/>
          </a:p>
          <a:p>
            <a:pPr marL="154812" indent="-121156" defTabSz="242315">
              <a:lnSpc>
                <a:spcPct val="80000"/>
              </a:lnSpc>
              <a:spcBef>
                <a:spcPts val="200"/>
              </a:spcBef>
              <a:buSzPct val="100000"/>
              <a:buChar char="•"/>
              <a:defRPr sz="1300">
                <a:solidFill>
                  <a:schemeClr val="accent2"/>
                </a:solidFill>
              </a:defRPr>
            </a:pPr>
            <a:r>
              <a:t>push: </a:t>
            </a:r>
            <a:r>
              <a:rPr>
                <a:solidFill>
                  <a:schemeClr val="accent6"/>
                </a:solidFill>
              </a:rPr>
              <a:t>envía una imagen o un repositorio al servidor de registros de Docker</a:t>
            </a:r>
            <a:r>
              <a:t>. </a:t>
            </a:r>
            <a:endParaRPr sz="900"/>
          </a:p>
          <a:p>
            <a:pPr marL="154812" indent="-121156" defTabSz="242315">
              <a:lnSpc>
                <a:spcPct val="80000"/>
              </a:lnSpc>
              <a:spcBef>
                <a:spcPts val="200"/>
              </a:spcBef>
              <a:buSzPct val="100000"/>
              <a:buChar char="•"/>
              <a:defRPr sz="1300">
                <a:solidFill>
                  <a:schemeClr val="accent2"/>
                </a:solidFill>
              </a:defRPr>
            </a:pPr>
            <a:r>
              <a:t>rename: </a:t>
            </a:r>
            <a:r>
              <a:rPr>
                <a:solidFill>
                  <a:schemeClr val="accent6"/>
                </a:solidFill>
              </a:rPr>
              <a:t>renombra un contenedor existente. </a:t>
            </a:r>
            <a:endParaRPr sz="900"/>
          </a:p>
          <a:p>
            <a:pPr marL="154812" indent="-121156" defTabSz="242315">
              <a:lnSpc>
                <a:spcPct val="80000"/>
              </a:lnSpc>
              <a:spcBef>
                <a:spcPts val="200"/>
              </a:spcBef>
              <a:buSzPct val="100000"/>
              <a:buChar char="•"/>
              <a:defRPr sz="1300">
                <a:solidFill>
                  <a:schemeClr val="accent2"/>
                </a:solidFill>
              </a:defRPr>
            </a:pPr>
            <a:r>
              <a:t>restart: </a:t>
            </a:r>
            <a:r>
              <a:rPr>
                <a:solidFill>
                  <a:schemeClr val="accent6"/>
                </a:solidFill>
              </a:rPr>
              <a:t>reinicia un contenedor activo. </a:t>
            </a:r>
            <a:endParaRPr sz="900"/>
          </a:p>
          <a:p>
            <a:pPr marL="154812" indent="-121156" defTabSz="242315">
              <a:lnSpc>
                <a:spcPct val="80000"/>
              </a:lnSpc>
              <a:spcBef>
                <a:spcPts val="200"/>
              </a:spcBef>
              <a:buSzPct val="100000"/>
              <a:buChar char="•"/>
              <a:defRPr sz="1300">
                <a:solidFill>
                  <a:schemeClr val="accent2"/>
                </a:solidFill>
              </a:defRPr>
            </a:pPr>
            <a:r>
              <a:t>rm: </a:t>
            </a:r>
            <a:r>
              <a:rPr>
                <a:solidFill>
                  <a:schemeClr val="accent6"/>
                </a:solidFill>
              </a:rPr>
              <a:t>elimina uno o más contenedores. </a:t>
            </a:r>
            <a:endParaRPr sz="900"/>
          </a:p>
          <a:p>
            <a:pPr marL="154812" indent="-121156" defTabSz="242315">
              <a:lnSpc>
                <a:spcPct val="80000"/>
              </a:lnSpc>
              <a:spcBef>
                <a:spcPts val="200"/>
              </a:spcBef>
              <a:buSzPct val="100000"/>
              <a:buChar char="•"/>
              <a:defRPr sz="1300">
                <a:solidFill>
                  <a:schemeClr val="accent2"/>
                </a:solidFill>
              </a:defRPr>
            </a:pPr>
            <a:r>
              <a:t>rmi: </a:t>
            </a:r>
            <a:r>
              <a:rPr>
                <a:solidFill>
                  <a:schemeClr val="accent6"/>
                </a:solidFill>
              </a:rPr>
              <a:t>elimina una o más imágenes. </a:t>
            </a:r>
            <a:endParaRPr sz="900"/>
          </a:p>
          <a:p>
            <a:pPr marL="154812" indent="-121156" defTabSz="242315">
              <a:lnSpc>
                <a:spcPct val="80000"/>
              </a:lnSpc>
              <a:spcBef>
                <a:spcPts val="200"/>
              </a:spcBef>
              <a:buSzPct val="100000"/>
              <a:buChar char="•"/>
              <a:defRPr sz="1300">
                <a:solidFill>
                  <a:schemeClr val="accent2"/>
                </a:solidFill>
              </a:defRPr>
            </a:pPr>
            <a:r>
              <a:t>run: </a:t>
            </a:r>
            <a:r>
              <a:rPr>
                <a:solidFill>
                  <a:schemeClr val="accent6"/>
                </a:solidFill>
              </a:rPr>
              <a:t>ejecuta un comando en un nuevo contenedor. </a:t>
            </a:r>
            <a:endParaRPr sz="900"/>
          </a:p>
          <a:p>
            <a:pPr marL="154812" indent="-121156" defTabSz="242315">
              <a:lnSpc>
                <a:spcPct val="80000"/>
              </a:lnSpc>
              <a:spcBef>
                <a:spcPts val="200"/>
              </a:spcBef>
              <a:buSzPct val="100000"/>
              <a:buChar char="•"/>
              <a:defRPr sz="1300">
                <a:solidFill>
                  <a:schemeClr val="accent2"/>
                </a:solidFill>
              </a:defRPr>
            </a:pPr>
            <a:r>
              <a:t>save: </a:t>
            </a:r>
            <a:r>
              <a:rPr>
                <a:solidFill>
                  <a:schemeClr val="accent6"/>
                </a:solidFill>
              </a:rPr>
              <a:t>guarda una imagen en un archivo .tar </a:t>
            </a:r>
            <a:endParaRPr sz="900"/>
          </a:p>
          <a:p>
            <a:pPr marL="154812" indent="-121156" defTabSz="242315">
              <a:lnSpc>
                <a:spcPct val="80000"/>
              </a:lnSpc>
              <a:spcBef>
                <a:spcPts val="200"/>
              </a:spcBef>
              <a:buSzPct val="100000"/>
              <a:buChar char="•"/>
              <a:defRPr sz="1300">
                <a:solidFill>
                  <a:schemeClr val="accent2"/>
                </a:solidFill>
              </a:defRPr>
            </a:pPr>
            <a:r>
              <a:t>search: </a:t>
            </a:r>
            <a:r>
              <a:rPr>
                <a:solidFill>
                  <a:schemeClr val="accent6"/>
                </a:solidFill>
              </a:rPr>
              <a:t>busca una imagen en el índice de Docker. </a:t>
            </a:r>
            <a:endParaRPr sz="900"/>
          </a:p>
          <a:p>
            <a:pPr marL="154812" indent="-121156" defTabSz="242315">
              <a:lnSpc>
                <a:spcPct val="80000"/>
              </a:lnSpc>
              <a:spcBef>
                <a:spcPts val="200"/>
              </a:spcBef>
              <a:buSzPct val="100000"/>
              <a:buChar char="•"/>
              <a:defRPr sz="1300">
                <a:solidFill>
                  <a:schemeClr val="accent2"/>
                </a:solidFill>
              </a:defRPr>
            </a:pPr>
            <a:r>
              <a:t>start</a:t>
            </a:r>
            <a:r>
              <a:rPr>
                <a:solidFill>
                  <a:schemeClr val="accent6"/>
                </a:solidFill>
              </a:rPr>
              <a:t>: inicia un contenedor detenido</a:t>
            </a:r>
            <a:r>
              <a:t>. </a:t>
            </a:r>
            <a:endParaRPr sz="900"/>
          </a:p>
          <a:p>
            <a:pPr marL="154812" indent="-121156" defTabSz="242315">
              <a:lnSpc>
                <a:spcPct val="80000"/>
              </a:lnSpc>
              <a:spcBef>
                <a:spcPts val="200"/>
              </a:spcBef>
              <a:buSzPct val="100000"/>
              <a:buChar char="•"/>
              <a:defRPr sz="1300">
                <a:solidFill>
                  <a:schemeClr val="accent2"/>
                </a:solidFill>
              </a:defRPr>
            </a:pPr>
            <a:r>
              <a:t>stats: </a:t>
            </a:r>
            <a:r>
              <a:rPr>
                <a:solidFill>
                  <a:schemeClr val="accent6"/>
                </a:solidFill>
              </a:rPr>
              <a:t>muestra el uso de los recursos de los contenedores. </a:t>
            </a:r>
            <a:endParaRPr sz="900"/>
          </a:p>
          <a:p>
            <a:pPr marL="154812" indent="-121156" defTabSz="242315">
              <a:lnSpc>
                <a:spcPct val="80000"/>
              </a:lnSpc>
              <a:spcBef>
                <a:spcPts val="200"/>
              </a:spcBef>
              <a:buSzPct val="100000"/>
              <a:buChar char="•"/>
              <a:defRPr sz="1300">
                <a:solidFill>
                  <a:schemeClr val="accent2"/>
                </a:solidFill>
              </a:defRPr>
            </a:pPr>
            <a:r>
              <a:t>stop: </a:t>
            </a:r>
            <a:r>
              <a:rPr>
                <a:solidFill>
                  <a:schemeClr val="accent6"/>
                </a:solidFill>
              </a:rPr>
              <a:t>detiene un contenedor. </a:t>
            </a:r>
            <a:endParaRPr sz="900"/>
          </a:p>
          <a:p>
            <a:pPr marL="154812" indent="-121156" defTabSz="242315">
              <a:lnSpc>
                <a:spcPct val="80000"/>
              </a:lnSpc>
              <a:spcBef>
                <a:spcPts val="200"/>
              </a:spcBef>
              <a:buSzPct val="100000"/>
              <a:buChar char="•"/>
              <a:defRPr sz="1300">
                <a:solidFill>
                  <a:schemeClr val="accent2"/>
                </a:solidFill>
              </a:defRPr>
            </a:pPr>
            <a:r>
              <a:t>tag: </a:t>
            </a:r>
            <a:r>
              <a:rPr>
                <a:solidFill>
                  <a:schemeClr val="accent6"/>
                </a:solidFill>
              </a:rPr>
              <a:t>etiqueta una imagen en un repositorio. </a:t>
            </a:r>
            <a:endParaRPr sz="900"/>
          </a:p>
          <a:p>
            <a:pPr marL="154812" indent="-121156" defTabSz="242315">
              <a:lnSpc>
                <a:spcPct val="80000"/>
              </a:lnSpc>
              <a:spcBef>
                <a:spcPts val="200"/>
              </a:spcBef>
              <a:buSzPct val="100000"/>
              <a:buChar char="•"/>
              <a:defRPr sz="1300">
                <a:solidFill>
                  <a:schemeClr val="accent2"/>
                </a:solidFill>
              </a:defRPr>
            </a:pPr>
            <a:r>
              <a:t>top: </a:t>
            </a:r>
            <a:r>
              <a:rPr>
                <a:solidFill>
                  <a:schemeClr val="accent6"/>
                </a:solidFill>
              </a:rPr>
              <a:t>busca los procesos en ejecución de un contenedor. </a:t>
            </a:r>
            <a:endParaRPr sz="900"/>
          </a:p>
          <a:p>
            <a:pPr marL="154812" indent="-121156" defTabSz="242315">
              <a:lnSpc>
                <a:spcPct val="80000"/>
              </a:lnSpc>
              <a:spcBef>
                <a:spcPts val="200"/>
              </a:spcBef>
              <a:buSzPct val="100000"/>
              <a:buChar char="•"/>
              <a:defRPr sz="1300">
                <a:solidFill>
                  <a:schemeClr val="accent2"/>
                </a:solidFill>
              </a:defRPr>
            </a:pPr>
            <a:r>
              <a:t>unpause: </a:t>
            </a:r>
            <a:r>
              <a:rPr>
                <a:solidFill>
                  <a:schemeClr val="accent6"/>
                </a:solidFill>
              </a:rPr>
              <a:t>reanuda un contenedor pausado. </a:t>
            </a:r>
            <a:endParaRPr sz="900"/>
          </a:p>
          <a:p>
            <a:pPr marL="154812" indent="-121156" defTabSz="242315">
              <a:lnSpc>
                <a:spcPct val="80000"/>
              </a:lnSpc>
              <a:spcBef>
                <a:spcPts val="200"/>
              </a:spcBef>
              <a:buSzPct val="100000"/>
              <a:buChar char="•"/>
              <a:defRPr sz="1300">
                <a:solidFill>
                  <a:schemeClr val="accent2"/>
                </a:solidFill>
              </a:defRPr>
            </a:pPr>
            <a:r>
              <a:t>update</a:t>
            </a:r>
            <a:r>
              <a:rPr>
                <a:solidFill>
                  <a:schemeClr val="accent6"/>
                </a:solidFill>
              </a:rPr>
              <a:t>: actualiza la configuración de uno o más contenedores. </a:t>
            </a:r>
            <a:endParaRPr sz="900"/>
          </a:p>
          <a:p>
            <a:pPr marL="154812" indent="-121156" defTabSz="242315">
              <a:lnSpc>
                <a:spcPct val="80000"/>
              </a:lnSpc>
              <a:spcBef>
                <a:spcPts val="200"/>
              </a:spcBef>
              <a:buSzPct val="100000"/>
              <a:buChar char="•"/>
              <a:defRPr sz="1300">
                <a:solidFill>
                  <a:schemeClr val="accent2"/>
                </a:solidFill>
              </a:defRPr>
            </a:pPr>
            <a:r>
              <a:t>version: </a:t>
            </a:r>
            <a:r>
              <a:rPr>
                <a:solidFill>
                  <a:schemeClr val="accent6"/>
                </a:solidFill>
              </a:rPr>
              <a:t>muestra la versión de Docker instalada. </a:t>
            </a:r>
            <a:endParaRPr sz="900"/>
          </a:p>
          <a:p>
            <a:pPr marL="154812" indent="-121156" defTabSz="242315">
              <a:lnSpc>
                <a:spcPct val="80000"/>
              </a:lnSpc>
              <a:spcBef>
                <a:spcPts val="200"/>
              </a:spcBef>
              <a:buSzPct val="100000"/>
              <a:buChar char="•"/>
              <a:defRPr sz="1300">
                <a:solidFill>
                  <a:schemeClr val="accent2"/>
                </a:solidFill>
              </a:defRPr>
            </a:pPr>
            <a:r>
              <a:t>volume create: </a:t>
            </a:r>
            <a:r>
              <a:rPr>
                <a:solidFill>
                  <a:schemeClr val="accent6"/>
                </a:solidFill>
              </a:rPr>
              <a:t>crea un volumen. </a:t>
            </a:r>
            <a:endParaRPr sz="900"/>
          </a:p>
          <a:p>
            <a:pPr marL="154812" indent="-121156" defTabSz="242315">
              <a:lnSpc>
                <a:spcPct val="80000"/>
              </a:lnSpc>
              <a:spcBef>
                <a:spcPts val="200"/>
              </a:spcBef>
              <a:buSzPct val="100000"/>
              <a:buChar char="•"/>
              <a:defRPr sz="1300">
                <a:solidFill>
                  <a:schemeClr val="accent2"/>
                </a:solidFill>
              </a:defRPr>
            </a:pPr>
            <a:r>
              <a:t>volume inspect: </a:t>
            </a:r>
            <a:r>
              <a:rPr>
                <a:solidFill>
                  <a:schemeClr val="accent6"/>
                </a:solidFill>
              </a:rPr>
              <a:t>devuelve información de bajo nivel de un volumen. </a:t>
            </a:r>
            <a:endParaRPr sz="900"/>
          </a:p>
          <a:p>
            <a:pPr marL="154812" indent="-121156" defTabSz="242315">
              <a:lnSpc>
                <a:spcPct val="80000"/>
              </a:lnSpc>
              <a:spcBef>
                <a:spcPts val="200"/>
              </a:spcBef>
              <a:buSzPct val="100000"/>
              <a:buChar char="•"/>
              <a:defRPr sz="1300">
                <a:solidFill>
                  <a:schemeClr val="accent2"/>
                </a:solidFill>
              </a:defRPr>
            </a:pPr>
            <a:r>
              <a:t>volume ls: </a:t>
            </a:r>
            <a:r>
              <a:rPr>
                <a:solidFill>
                  <a:schemeClr val="accent6"/>
                </a:solidFill>
              </a:rPr>
              <a:t>lista los volúmenes. </a:t>
            </a:r>
            <a:endParaRPr sz="900"/>
          </a:p>
          <a:p>
            <a:pPr marL="154812" indent="-121156" defTabSz="242315">
              <a:lnSpc>
                <a:spcPct val="80000"/>
              </a:lnSpc>
              <a:spcBef>
                <a:spcPts val="200"/>
              </a:spcBef>
              <a:buSzPct val="100000"/>
              <a:buChar char="•"/>
              <a:defRPr sz="1300">
                <a:solidFill>
                  <a:schemeClr val="accent2"/>
                </a:solidFill>
              </a:defRPr>
            </a:pPr>
            <a:r>
              <a:t>volume rm: </a:t>
            </a:r>
            <a:r>
              <a:rPr>
                <a:solidFill>
                  <a:schemeClr val="accent6"/>
                </a:solidFill>
              </a:rPr>
              <a:t>elimina un volumen. </a:t>
            </a:r>
            <a:endParaRPr sz="900"/>
          </a:p>
          <a:p>
            <a:pPr marL="154812" indent="-121156" defTabSz="242315">
              <a:lnSpc>
                <a:spcPct val="80000"/>
              </a:lnSpc>
              <a:spcBef>
                <a:spcPts val="200"/>
              </a:spcBef>
              <a:buSzPct val="100000"/>
              <a:buChar char="•"/>
              <a:defRPr sz="1300">
                <a:solidFill>
                  <a:schemeClr val="accent2"/>
                </a:solidFill>
              </a:defRPr>
            </a:pPr>
            <a:r>
              <a:t>wait: </a:t>
            </a:r>
            <a:r>
              <a:rPr>
                <a:solidFill>
                  <a:schemeClr val="accent6"/>
                </a:solidFill>
              </a:rPr>
              <a:t>bloquea hasta detener un contenedor, entonces muestra su código de salida. </a:t>
            </a:r>
          </a:p>
        </p:txBody>
      </p:sp>
      <p:sp>
        <p:nvSpPr>
          <p:cNvPr id="144" name="4 Título"/>
          <p:cNvSpPr txBox="1">
            <a:spLocks noGrp="1"/>
          </p:cNvSpPr>
          <p:nvPr>
            <p:ph type="title"/>
          </p:nvPr>
        </p:nvSpPr>
        <p:spPr>
          <a:xfrm>
            <a:off x="190500" y="7936"/>
            <a:ext cx="8229600" cy="754066"/>
          </a:xfrm>
          <a:prstGeom prst="rect">
            <a:avLst/>
          </a:prstGeom>
        </p:spPr>
        <p:txBody>
          <a:bodyPr/>
          <a:lstStyle/>
          <a:p>
            <a:r>
              <a:t>Comenzando con Docker. Principales comandos DOCKER</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147"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148"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149" name="4 Marcador de texto"/>
          <p:cNvSpPr>
            <a:spLocks noGrp="1"/>
          </p:cNvSpPr>
          <p:nvPr>
            <p:ph type="body" idx="15"/>
          </p:nvPr>
        </p:nvSpPr>
        <p:spPr>
          <a:xfrm>
            <a:off x="531628" y="1371600"/>
            <a:ext cx="8155172" cy="421049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gn="just">
              <a:buClr>
                <a:schemeClr val="accent5"/>
              </a:buClr>
            </a:pPr>
            <a:r>
              <a:t>Las imágenes son plantillas </a:t>
            </a:r>
            <a:r>
              <a:rPr>
                <a:solidFill>
                  <a:srgbClr val="FFA366"/>
                </a:solidFill>
              </a:rPr>
              <a:t>de sólo lectura </a:t>
            </a:r>
            <a:r>
              <a:t>que usamos como base para lanzar un contenedor. Una imagen Docker se compone de un sistema de archivos en capas una sobre la otra. Cada imagen es una sucesión de capas.</a:t>
            </a:r>
          </a:p>
          <a:p>
            <a:pPr algn="just">
              <a:buClr>
                <a:schemeClr val="accent5"/>
              </a:buClr>
            </a:pPr>
            <a:r>
              <a:t>Comandos sobre imágenes:</a:t>
            </a:r>
          </a:p>
          <a:p>
            <a:pPr marL="285750" lvl="1" algn="just">
              <a:buFont typeface="Arial"/>
            </a:pPr>
            <a:r>
              <a:t>docker images: Listado imágenes existentes en local.</a:t>
            </a:r>
          </a:p>
          <a:p>
            <a:pPr marL="285750" lvl="1" algn="just">
              <a:buFont typeface="Arial"/>
            </a:pPr>
            <a:r>
              <a:t>docker search </a:t>
            </a:r>
            <a:r>
              <a:rPr>
                <a:solidFill>
                  <a:srgbClr val="E46C0A"/>
                </a:solidFill>
              </a:rPr>
              <a:t>ubuntu: </a:t>
            </a:r>
            <a:r>
              <a:t>Para buscar imágenes, en este caso de Ubuntu.</a:t>
            </a:r>
          </a:p>
          <a:p>
            <a:pPr marL="285750" lvl="1" algn="just">
              <a:buFont typeface="Arial"/>
            </a:pPr>
            <a:r>
              <a:t>docker pull: Para descargar una imagen.</a:t>
            </a:r>
          </a:p>
          <a:p>
            <a:pPr marL="285750" lvl="1" algn="just">
              <a:buFont typeface="Arial"/>
            </a:pPr>
            <a:r>
              <a:t>docker inspect Ubuntu: Para ver los detalles de una imagen descargada en local.</a:t>
            </a:r>
          </a:p>
        </p:txBody>
      </p:sp>
      <p:sp>
        <p:nvSpPr>
          <p:cNvPr id="150" name="4 Título"/>
          <p:cNvSpPr txBox="1">
            <a:spLocks noGrp="1"/>
          </p:cNvSpPr>
          <p:nvPr>
            <p:ph type="title"/>
          </p:nvPr>
        </p:nvSpPr>
        <p:spPr>
          <a:xfrm>
            <a:off x="190500" y="7936"/>
            <a:ext cx="8229600" cy="754066"/>
          </a:xfrm>
          <a:prstGeom prst="rect">
            <a:avLst/>
          </a:prstGeom>
        </p:spPr>
        <p:txBody>
          <a:bodyPr/>
          <a:lstStyle/>
          <a:p>
            <a:r>
              <a:t>Comenzando con Docker. Imágenes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153"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154"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155" name="4 Marcador de texto"/>
          <p:cNvSpPr>
            <a:spLocks noGrp="1"/>
          </p:cNvSpPr>
          <p:nvPr>
            <p:ph type="body" idx="15"/>
          </p:nvPr>
        </p:nvSpPr>
        <p:spPr>
          <a:xfrm>
            <a:off x="531628" y="13715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gn="just">
              <a:lnSpc>
                <a:spcPct val="80000"/>
              </a:lnSpc>
              <a:buClr>
                <a:schemeClr val="accent5"/>
              </a:buClr>
              <a:defRPr sz="1500"/>
            </a:pPr>
            <a:r>
              <a:t>Podemos crear un contenedor con el comando run.</a:t>
            </a:r>
          </a:p>
          <a:p>
            <a:pPr algn="just">
              <a:lnSpc>
                <a:spcPct val="80000"/>
              </a:lnSpc>
              <a:buClr>
                <a:schemeClr val="accent5"/>
              </a:buClr>
              <a:defRPr sz="1500"/>
            </a:pPr>
            <a:endParaRPr/>
          </a:p>
          <a:p>
            <a:pPr algn="just">
              <a:lnSpc>
                <a:spcPct val="80000"/>
              </a:lnSpc>
              <a:buClr>
                <a:schemeClr val="accent5"/>
              </a:buClr>
              <a:defRPr sz="1500"/>
            </a:pPr>
            <a:r>
              <a:t>	</a:t>
            </a:r>
            <a:r>
              <a:rPr b="1">
                <a:solidFill>
                  <a:srgbClr val="E46C0A"/>
                </a:solidFill>
              </a:rPr>
              <a:t>docker run [OPTIONS] IMAGE [COMMAND] [ARG….]</a:t>
            </a:r>
          </a:p>
          <a:p>
            <a:pPr algn="just">
              <a:lnSpc>
                <a:spcPct val="80000"/>
              </a:lnSpc>
              <a:buClr>
                <a:schemeClr val="accent5"/>
              </a:buClr>
              <a:defRPr sz="1500"/>
            </a:pPr>
            <a:endParaRPr b="1">
              <a:solidFill>
                <a:srgbClr val="E46C0A"/>
              </a:solidFill>
            </a:endParaRPr>
          </a:p>
          <a:p>
            <a:pPr algn="just">
              <a:lnSpc>
                <a:spcPct val="80000"/>
              </a:lnSpc>
              <a:buClr>
                <a:schemeClr val="accent5"/>
              </a:buClr>
              <a:defRPr sz="1500"/>
            </a:pPr>
            <a:r>
              <a:t>Entre las opciones las mas interesantes serían:</a:t>
            </a:r>
          </a:p>
          <a:p>
            <a:pPr algn="just">
              <a:lnSpc>
                <a:spcPct val="80000"/>
              </a:lnSpc>
              <a:buClr>
                <a:schemeClr val="accent5"/>
              </a:buClr>
              <a:defRPr sz="1500"/>
            </a:pPr>
            <a:r>
              <a:t>-a, --attach: para conectarnos a un contenedor que está corriendo.</a:t>
            </a:r>
          </a:p>
          <a:p>
            <a:pPr algn="just">
              <a:lnSpc>
                <a:spcPct val="80000"/>
              </a:lnSpc>
              <a:buClr>
                <a:schemeClr val="accent5"/>
              </a:buClr>
              <a:defRPr sz="1500"/>
            </a:pPr>
            <a:r>
              <a:t>-d, --detach: corre un contenedor en segundo plano.</a:t>
            </a:r>
          </a:p>
          <a:p>
            <a:pPr algn="just">
              <a:lnSpc>
                <a:spcPct val="80000"/>
              </a:lnSpc>
              <a:buClr>
                <a:schemeClr val="accent5"/>
              </a:buClr>
              <a:defRPr sz="1500"/>
            </a:pPr>
            <a:r>
              <a:t>-i, --interactive: habilita el modo interactivo.</a:t>
            </a:r>
          </a:p>
          <a:p>
            <a:pPr algn="just">
              <a:lnSpc>
                <a:spcPct val="80000"/>
              </a:lnSpc>
              <a:buClr>
                <a:schemeClr val="accent5"/>
              </a:buClr>
              <a:defRPr sz="1500"/>
            </a:pPr>
            <a:r>
              <a:t>--name: Le pone nombre a un contenedor.</a:t>
            </a:r>
          </a:p>
          <a:p>
            <a:pPr marL="285750" lvl="1" algn="just">
              <a:lnSpc>
                <a:spcPct val="80000"/>
              </a:lnSpc>
              <a:buFont typeface="Arial"/>
              <a:defRPr sz="1500"/>
            </a:pPr>
            <a:endParaRPr/>
          </a:p>
          <a:p>
            <a:pPr marL="0" lvl="1" indent="0" algn="just">
              <a:lnSpc>
                <a:spcPct val="80000"/>
              </a:lnSpc>
              <a:buClr>
                <a:schemeClr val="accent5"/>
              </a:buClr>
              <a:buSzTx/>
              <a:buNone/>
              <a:defRPr sz="1500"/>
            </a:pPr>
            <a:r>
              <a:t>Modo Interactivo.</a:t>
            </a:r>
          </a:p>
          <a:p>
            <a:pPr marL="0" lvl="2" indent="0" algn="just">
              <a:lnSpc>
                <a:spcPct val="80000"/>
              </a:lnSpc>
              <a:buClr>
                <a:schemeClr val="accent5"/>
              </a:buClr>
              <a:buSzTx/>
              <a:buNone/>
              <a:defRPr sz="1500"/>
            </a:pPr>
            <a:r>
              <a:t>Cuando ejecutamos un contenedor con </a:t>
            </a:r>
            <a:r>
              <a:rPr b="1"/>
              <a:t>run, </a:t>
            </a:r>
            <a:r>
              <a:t>debemos especificar el comando que se va a ejecutar y cuando se acabe su ejecución el contenedor se detendrá. Para evitar esto tenemos la opción de ejecutar el contenedor en modo interactivo con los flags:</a:t>
            </a:r>
          </a:p>
          <a:p>
            <a:pPr marL="0" lvl="2" indent="0" algn="just">
              <a:lnSpc>
                <a:spcPct val="80000"/>
              </a:lnSpc>
              <a:buClr>
                <a:schemeClr val="accent5"/>
              </a:buClr>
              <a:buSzTx/>
              <a:buNone/>
              <a:defRPr sz="1500"/>
            </a:pPr>
            <a:r>
              <a:t>	-t: Ejecuta una terminal.</a:t>
            </a:r>
          </a:p>
          <a:p>
            <a:pPr marL="0" lvl="2" indent="0" algn="just">
              <a:lnSpc>
                <a:spcPct val="80000"/>
              </a:lnSpc>
              <a:buClr>
                <a:schemeClr val="accent5"/>
              </a:buClr>
              <a:buSzTx/>
              <a:buNone/>
              <a:defRPr sz="1500"/>
            </a:pPr>
            <a:r>
              <a:t>	-i: nos comunicamos con el contenedor en modo interactivo.</a:t>
            </a:r>
          </a:p>
          <a:p>
            <a:pPr marL="0" lvl="2" indent="0" algn="just">
              <a:lnSpc>
                <a:spcPct val="80000"/>
              </a:lnSpc>
              <a:buClr>
                <a:schemeClr val="accent5"/>
              </a:buClr>
              <a:buSzTx/>
              <a:buNone/>
              <a:defRPr sz="1500"/>
            </a:pPr>
            <a:endParaRPr/>
          </a:p>
          <a:p>
            <a:pPr marL="0" lvl="2" indent="0" algn="just">
              <a:lnSpc>
                <a:spcPct val="80000"/>
              </a:lnSpc>
              <a:buClr>
                <a:schemeClr val="accent5"/>
              </a:buClr>
              <a:buSzTx/>
              <a:buNone/>
              <a:defRPr sz="1500"/>
            </a:pPr>
            <a:r>
              <a:t>Conectarse con un contenedor activo:</a:t>
            </a:r>
          </a:p>
          <a:p>
            <a:pPr marL="285750" lvl="2" indent="-285750" algn="just">
              <a:lnSpc>
                <a:spcPct val="80000"/>
              </a:lnSpc>
              <a:buFont typeface="Arial"/>
              <a:defRPr sz="1500"/>
            </a:pPr>
            <a:r>
              <a:t>docker attach name_contenedor</a:t>
            </a:r>
          </a:p>
          <a:p>
            <a:pPr marL="285750" lvl="2" indent="-285750" algn="just">
              <a:lnSpc>
                <a:spcPct val="80000"/>
              </a:lnSpc>
              <a:buFont typeface="Arial"/>
              <a:defRPr sz="1500"/>
            </a:pPr>
            <a:r>
              <a:t>docker exec –it id_contenedor /bin/sh    - Para ejecutar una Shell en el contenedor.</a:t>
            </a:r>
          </a:p>
        </p:txBody>
      </p:sp>
      <p:sp>
        <p:nvSpPr>
          <p:cNvPr id="156" name="4 Título"/>
          <p:cNvSpPr txBox="1">
            <a:spLocks noGrp="1"/>
          </p:cNvSpPr>
          <p:nvPr>
            <p:ph type="title"/>
          </p:nvPr>
        </p:nvSpPr>
        <p:spPr>
          <a:xfrm>
            <a:off x="190500" y="7936"/>
            <a:ext cx="8229600" cy="754066"/>
          </a:xfrm>
          <a:prstGeom prst="rect">
            <a:avLst/>
          </a:prstGeom>
        </p:spPr>
        <p:txBody>
          <a:bodyPr/>
          <a:lstStyle/>
          <a:p>
            <a:r>
              <a:t>Comenzando con Docker. Ejecución de contenedores</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161"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162"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163" name="4 Marcador de texto"/>
          <p:cNvSpPr>
            <a:spLocks noGrp="1"/>
          </p:cNvSpPr>
          <p:nvPr>
            <p:ph type="body" idx="15"/>
          </p:nvPr>
        </p:nvSpPr>
        <p:spPr>
          <a:xfrm>
            <a:off x="531628" y="13715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gn="just">
              <a:buClr>
                <a:schemeClr val="accent5"/>
              </a:buClr>
            </a:pPr>
            <a:r>
              <a:t>Crearemos una imagen nueva a partir de la imagen base de Ubuntu, a la cual le instalaremos git.</a:t>
            </a:r>
          </a:p>
          <a:p>
            <a:pPr algn="just">
              <a:buClr>
                <a:schemeClr val="accent5"/>
              </a:buClr>
            </a:pPr>
            <a:r>
              <a:t>docker:~# docker run – it –name ubuntuGit Ubuntu /bin/bash</a:t>
            </a:r>
          </a:p>
          <a:p>
            <a:pPr algn="just">
              <a:buClr>
                <a:schemeClr val="accent5"/>
              </a:buClr>
            </a:pPr>
            <a:r>
              <a:t>Contenedor:/# apt-get update</a:t>
            </a:r>
          </a:p>
          <a:p>
            <a:pPr algn="just">
              <a:buClr>
                <a:schemeClr val="accent5"/>
              </a:buClr>
            </a:pPr>
            <a:r>
              <a:t>Contenedor:/# apt-get install git</a:t>
            </a:r>
          </a:p>
          <a:p>
            <a:pPr algn="just">
              <a:buClr>
                <a:schemeClr val="accent5"/>
              </a:buClr>
            </a:pPr>
            <a:r>
              <a:t>Contenedor:/# exit</a:t>
            </a:r>
          </a:p>
          <a:p>
            <a:pPr algn="just">
              <a:buClr>
                <a:schemeClr val="accent5"/>
              </a:buClr>
            </a:pPr>
            <a:r>
              <a:t>docker:~# docker commit –m “Instalado Git sobre Ubuntu” –a “Jose Mansilla”  idContenedor git/Ubuntu:v1</a:t>
            </a:r>
          </a:p>
          <a:p>
            <a:pPr algn="just">
              <a:buClr>
                <a:schemeClr val="accent5"/>
              </a:buClr>
            </a:pPr>
            <a:r>
              <a:t>Acabamos de craer una nueva imagen en nuestro repositorio local.</a:t>
            </a:r>
          </a:p>
          <a:p>
            <a:pPr algn="just">
              <a:buClr>
                <a:schemeClr val="accent5"/>
              </a:buClr>
            </a:pPr>
            <a:endParaRPr/>
          </a:p>
          <a:p>
            <a:pPr algn="just">
              <a:buClr>
                <a:schemeClr val="accent5"/>
              </a:buClr>
            </a:pPr>
            <a:r>
              <a:t>docker:~# docker images</a:t>
            </a:r>
          </a:p>
          <a:p>
            <a:pPr algn="just">
              <a:buClr>
                <a:schemeClr val="accent5"/>
              </a:buClr>
            </a:pPr>
            <a:r>
              <a:t>docker:~# docker run –it –name git git/Ubuntu:v1 /bin/bash</a:t>
            </a:r>
          </a:p>
          <a:p>
            <a:pPr algn="just">
              <a:buClr>
                <a:schemeClr val="accent5"/>
              </a:buClr>
            </a:pPr>
            <a:r>
              <a:t>Contenedor:/# dpkg –l | grep git</a:t>
            </a:r>
          </a:p>
        </p:txBody>
      </p:sp>
      <p:sp>
        <p:nvSpPr>
          <p:cNvPr id="164" name="4 Título"/>
          <p:cNvSpPr txBox="1">
            <a:spLocks noGrp="1"/>
          </p:cNvSpPr>
          <p:nvPr>
            <p:ph type="title"/>
          </p:nvPr>
        </p:nvSpPr>
        <p:spPr>
          <a:xfrm>
            <a:off x="190500" y="7936"/>
            <a:ext cx="8229600" cy="754066"/>
          </a:xfrm>
          <a:prstGeom prst="rect">
            <a:avLst/>
          </a:prstGeom>
        </p:spPr>
        <p:txBody>
          <a:bodyPr/>
          <a:lstStyle/>
          <a:p>
            <a:r>
              <a:t>Comenzando con Docker. Creación de imágenes</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1 Marcador de texto"/>
          <p:cNvSpPr txBox="1">
            <a:spLocks noGrp="1"/>
          </p:cNvSpPr>
          <p:nvPr>
            <p:ph type="body" idx="1"/>
          </p:nvPr>
        </p:nvSpPr>
        <p:spPr>
          <a:xfrm>
            <a:off x="774441" y="1346769"/>
            <a:ext cx="8055624" cy="4884931"/>
          </a:xfrm>
          <a:prstGeom prst="rect">
            <a:avLst/>
          </a:prstGeom>
        </p:spPr>
        <p:txBody>
          <a:bodyPr anchor="ctr">
            <a:normAutofit lnSpcReduction="10000"/>
          </a:bodyPr>
          <a:lstStyle/>
          <a:p>
            <a:pPr marL="178307" indent="-178307" defTabSz="237742">
              <a:lnSpc>
                <a:spcPct val="90000"/>
              </a:lnSpc>
              <a:spcBef>
                <a:spcPts val="2300"/>
              </a:spcBef>
              <a:defRPr sz="1000"/>
            </a:pPr>
            <a:r>
              <a:t>Introducción</a:t>
            </a:r>
          </a:p>
          <a:p>
            <a:pPr marL="740473" lvl="1" indent="-178306" defTabSz="237742">
              <a:lnSpc>
                <a:spcPct val="90000"/>
              </a:lnSpc>
              <a:spcBef>
                <a:spcPts val="2300"/>
              </a:spcBef>
              <a:buSzPct val="400000"/>
              <a:buAutoNum type="arabicPeriod"/>
              <a:defRPr sz="1000"/>
            </a:pPr>
            <a:r>
              <a:t>Requisitos mínimos</a:t>
            </a:r>
          </a:p>
          <a:p>
            <a:pPr marL="983170" lvl="1" indent="-421004" defTabSz="237742">
              <a:lnSpc>
                <a:spcPct val="90000"/>
              </a:lnSpc>
              <a:spcBef>
                <a:spcPts val="2300"/>
              </a:spcBef>
              <a:buSzPct val="400000"/>
              <a:buAutoNum type="arabicPeriod"/>
              <a:defRPr sz="1000"/>
            </a:pPr>
            <a:r>
              <a:t>Características</a:t>
            </a:r>
          </a:p>
          <a:p>
            <a:pPr marL="983170" lvl="1" indent="-421004" defTabSz="237742">
              <a:lnSpc>
                <a:spcPct val="90000"/>
              </a:lnSpc>
              <a:spcBef>
                <a:spcPts val="2300"/>
              </a:spcBef>
              <a:buSzPct val="400000"/>
              <a:buAutoNum type="arabicPeriod"/>
              <a:defRPr sz="1000"/>
            </a:pPr>
            <a:r>
              <a:t>Ventajas y Desventajas</a:t>
            </a:r>
          </a:p>
          <a:p>
            <a:pPr marL="983170" lvl="1" indent="-421004" defTabSz="237742">
              <a:lnSpc>
                <a:spcPct val="90000"/>
              </a:lnSpc>
              <a:spcBef>
                <a:spcPts val="2300"/>
              </a:spcBef>
              <a:buSzPct val="400000"/>
              <a:buAutoNum type="arabicPeriod"/>
              <a:defRPr sz="1000"/>
            </a:pPr>
            <a:r>
              <a:t>Usos y recomendaciones</a:t>
            </a:r>
          </a:p>
          <a:p>
            <a:pPr marL="983170" lvl="1" indent="-421004" defTabSz="237742">
              <a:lnSpc>
                <a:spcPct val="90000"/>
              </a:lnSpc>
              <a:spcBef>
                <a:spcPts val="2300"/>
              </a:spcBef>
              <a:buSzPct val="400000"/>
              <a:buAutoNum type="arabicPeriod"/>
              <a:defRPr sz="1000"/>
            </a:pPr>
            <a:r>
              <a:t>Arquitectura</a:t>
            </a:r>
          </a:p>
          <a:p>
            <a:pPr marL="983170" lvl="1" indent="-421004" defTabSz="237742">
              <a:lnSpc>
                <a:spcPct val="90000"/>
              </a:lnSpc>
              <a:spcBef>
                <a:spcPts val="2300"/>
              </a:spcBef>
              <a:buSzPct val="400000"/>
              <a:buAutoNum type="arabicPeriod"/>
              <a:defRPr sz="1000"/>
            </a:pPr>
            <a:r>
              <a:t>Docker-Machine</a:t>
            </a:r>
          </a:p>
          <a:p>
            <a:pPr marL="421004" indent="-421004" defTabSz="237742">
              <a:lnSpc>
                <a:spcPct val="90000"/>
              </a:lnSpc>
              <a:spcBef>
                <a:spcPts val="2300"/>
              </a:spcBef>
              <a:defRPr sz="1000"/>
            </a:pPr>
            <a:r>
              <a:t>Comenzando con Docker</a:t>
            </a:r>
          </a:p>
          <a:p>
            <a:pPr marL="983170" lvl="1" indent="-421004" defTabSz="237742">
              <a:lnSpc>
                <a:spcPct val="90000"/>
              </a:lnSpc>
              <a:spcBef>
                <a:spcPts val="2300"/>
              </a:spcBef>
              <a:buSzPct val="400000"/>
              <a:buAutoNum type="arabicPeriod"/>
              <a:defRPr sz="1000"/>
            </a:pPr>
            <a:r>
              <a:t>Principales Comandos </a:t>
            </a:r>
          </a:p>
          <a:p>
            <a:pPr marL="983170" lvl="1" indent="-421004" defTabSz="237742">
              <a:lnSpc>
                <a:spcPct val="90000"/>
              </a:lnSpc>
              <a:spcBef>
                <a:spcPts val="2300"/>
              </a:spcBef>
              <a:buSzPct val="400000"/>
              <a:buAutoNum type="arabicPeriod"/>
              <a:defRPr sz="1000"/>
            </a:pPr>
            <a:r>
              <a:t>Imágenes</a:t>
            </a:r>
          </a:p>
          <a:p>
            <a:pPr marL="983170" lvl="1" indent="-421004" defTabSz="237742">
              <a:lnSpc>
                <a:spcPct val="90000"/>
              </a:lnSpc>
              <a:spcBef>
                <a:spcPts val="2300"/>
              </a:spcBef>
              <a:buSzPct val="400000"/>
              <a:buAutoNum type="arabicPeriod"/>
              <a:defRPr sz="1000"/>
            </a:pPr>
            <a:r>
              <a:t>Ejecución de contenedores</a:t>
            </a:r>
          </a:p>
          <a:p>
            <a:pPr marL="983170" lvl="1" indent="-421004" defTabSz="237742">
              <a:lnSpc>
                <a:spcPct val="90000"/>
              </a:lnSpc>
              <a:spcBef>
                <a:spcPts val="2300"/>
              </a:spcBef>
              <a:buSzPct val="400000"/>
              <a:buAutoNum type="arabicPeriod"/>
              <a:defRPr sz="1000"/>
            </a:pPr>
            <a:r>
              <a:t>Creación de imágenes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169"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170"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171" name="4 Marcador de texto"/>
          <p:cNvSpPr>
            <a:spLocks noGrp="1"/>
          </p:cNvSpPr>
          <p:nvPr>
            <p:ph type="body" idx="15"/>
          </p:nvPr>
        </p:nvSpPr>
        <p:spPr>
          <a:xfrm>
            <a:off x="531628" y="13715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gn="just">
              <a:lnSpc>
                <a:spcPct val="80000"/>
              </a:lnSpc>
              <a:buClr>
                <a:schemeClr val="accent5"/>
              </a:buClr>
              <a:defRPr sz="1600"/>
            </a:pPr>
            <a:r>
              <a:t>Nos permite ejecutar un contenedor en segundo plano y poder correr comandos sobre el mismo en cualquier momento mientras esté en ejecución. Para ello usamos el flag –d.</a:t>
            </a:r>
          </a:p>
          <a:p>
            <a:pPr algn="just">
              <a:lnSpc>
                <a:spcPct val="80000"/>
              </a:lnSpc>
              <a:buClr>
                <a:schemeClr val="accent5"/>
              </a:buClr>
              <a:defRPr sz="1600"/>
            </a:pPr>
            <a:r>
              <a:t>docker:~# docker run – it –name apache ubuntu /bin/bash</a:t>
            </a:r>
          </a:p>
          <a:p>
            <a:pPr algn="just">
              <a:lnSpc>
                <a:spcPct val="80000"/>
              </a:lnSpc>
              <a:buClr>
                <a:schemeClr val="accent5"/>
              </a:buClr>
              <a:defRPr sz="1600"/>
            </a:pPr>
            <a:r>
              <a:t>Contenedor:/# apt-get install apache2</a:t>
            </a:r>
          </a:p>
          <a:p>
            <a:pPr algn="just">
              <a:lnSpc>
                <a:spcPct val="80000"/>
              </a:lnSpc>
              <a:buClr>
                <a:schemeClr val="accent5"/>
              </a:buClr>
              <a:defRPr sz="1600"/>
            </a:pPr>
            <a:r>
              <a:t>Contenedor:/# exit</a:t>
            </a:r>
          </a:p>
          <a:p>
            <a:pPr algn="just">
              <a:lnSpc>
                <a:spcPct val="80000"/>
              </a:lnSpc>
              <a:buClr>
                <a:schemeClr val="accent5"/>
              </a:buClr>
              <a:defRPr sz="1600"/>
            </a:pPr>
            <a:r>
              <a:t>docker:~# docker commit –m “Instalado Apache sobre Ubuntu” –a “Jose Mansilla”  idContenedor apache/ubuntu:v1</a:t>
            </a:r>
          </a:p>
          <a:p>
            <a:pPr algn="just">
              <a:lnSpc>
                <a:spcPct val="80000"/>
              </a:lnSpc>
              <a:buClr>
                <a:schemeClr val="accent5"/>
              </a:buClr>
              <a:defRPr sz="1600"/>
            </a:pPr>
            <a:r>
              <a:t>Arrancamos en segundo plano:</a:t>
            </a:r>
          </a:p>
          <a:p>
            <a:pPr algn="just">
              <a:lnSpc>
                <a:spcPct val="80000"/>
              </a:lnSpc>
              <a:buClr>
                <a:schemeClr val="accent5"/>
              </a:buClr>
              <a:defRPr sz="1600"/>
            </a:pPr>
            <a:r>
              <a:t>docker:~# docker run –d –name server apache/ubuntu:v1 /usr/sbin/apache2ctl -DFOREGROUND</a:t>
            </a:r>
          </a:p>
          <a:p>
            <a:pPr algn="just">
              <a:lnSpc>
                <a:spcPct val="80000"/>
              </a:lnSpc>
              <a:buClr>
                <a:schemeClr val="accent5"/>
              </a:buClr>
              <a:defRPr sz="1600"/>
            </a:pPr>
            <a:r>
              <a:t>docker:~# docker ps</a:t>
            </a:r>
          </a:p>
          <a:p>
            <a:pPr algn="just">
              <a:lnSpc>
                <a:spcPct val="80000"/>
              </a:lnSpc>
              <a:buClr>
                <a:schemeClr val="accent5"/>
              </a:buClr>
              <a:defRPr sz="1600"/>
            </a:pPr>
            <a:r>
              <a:t>docker:~# docker top server</a:t>
            </a:r>
          </a:p>
          <a:p>
            <a:pPr algn="just">
              <a:lnSpc>
                <a:spcPct val="80000"/>
              </a:lnSpc>
              <a:buClr>
                <a:schemeClr val="accent5"/>
              </a:buClr>
              <a:defRPr sz="1600"/>
            </a:pPr>
            <a:r>
              <a:t>docker:~# docker exec –it server /bin/bash</a:t>
            </a:r>
          </a:p>
          <a:p>
            <a:pPr algn="just">
              <a:lnSpc>
                <a:spcPct val="80000"/>
              </a:lnSpc>
              <a:buClr>
                <a:schemeClr val="accent5"/>
              </a:buClr>
              <a:defRPr sz="1600"/>
            </a:pPr>
            <a:r>
              <a:t>root@5659f2d7e356:/# exit</a:t>
            </a:r>
          </a:p>
          <a:p>
            <a:pPr algn="just">
              <a:lnSpc>
                <a:spcPct val="80000"/>
              </a:lnSpc>
              <a:buClr>
                <a:schemeClr val="accent5"/>
              </a:buClr>
              <a:defRPr sz="1600"/>
            </a:pPr>
            <a:r>
              <a:t>docker:~# docker ps</a:t>
            </a:r>
          </a:p>
          <a:p>
            <a:pPr algn="just">
              <a:lnSpc>
                <a:spcPct val="80000"/>
              </a:lnSpc>
              <a:buClr>
                <a:schemeClr val="accent5"/>
              </a:buClr>
              <a:defRPr sz="1600"/>
            </a:pPr>
            <a:endParaRPr/>
          </a:p>
          <a:p>
            <a:pPr algn="just">
              <a:lnSpc>
                <a:spcPct val="80000"/>
              </a:lnSpc>
              <a:buClr>
                <a:schemeClr val="accent5"/>
              </a:buClr>
              <a:defRPr sz="1600"/>
            </a:pPr>
            <a:r>
              <a:t>Comprobamos que el contenedor continúa ejecutándose.</a:t>
            </a:r>
          </a:p>
        </p:txBody>
      </p:sp>
      <p:sp>
        <p:nvSpPr>
          <p:cNvPr id="172" name="4 Título"/>
          <p:cNvSpPr txBox="1">
            <a:spLocks noGrp="1"/>
          </p:cNvSpPr>
          <p:nvPr>
            <p:ph type="title"/>
          </p:nvPr>
        </p:nvSpPr>
        <p:spPr>
          <a:xfrm>
            <a:off x="190500" y="7936"/>
            <a:ext cx="8229600" cy="754066"/>
          </a:xfrm>
          <a:prstGeom prst="rect">
            <a:avLst/>
          </a:prstGeom>
        </p:spPr>
        <p:txBody>
          <a:bodyPr/>
          <a:lstStyle/>
          <a:p>
            <a:r>
              <a:t>Comenzando con Docker. Detached o Background</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177"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178"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179" name="4 Marcador de texto"/>
          <p:cNvSpPr>
            <a:spLocks noGrp="1"/>
          </p:cNvSpPr>
          <p:nvPr>
            <p:ph type="body" idx="15"/>
          </p:nvPr>
        </p:nvSpPr>
        <p:spPr>
          <a:xfrm>
            <a:off x="531628" y="13715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gn="just">
              <a:buClr>
                <a:schemeClr val="accent5"/>
              </a:buClr>
            </a:pPr>
            <a:r>
              <a:t>Para que la aplicación que nos está sirviendo nuestro contenedor sea visible al exterior tenemos que mapear los puertos.  Podemos hacer la redirección de puertos con las opciones:</a:t>
            </a:r>
          </a:p>
          <a:p>
            <a:pPr marL="285750" lvl="2" indent="-285750" algn="just">
              <a:buFont typeface="Courier New"/>
              <a:buChar char="o"/>
            </a:pPr>
            <a:r>
              <a:t>-p: especificamos a qué puerto queremos la redirección.</a:t>
            </a:r>
          </a:p>
          <a:p>
            <a:pPr marL="285750" lvl="2" indent="-285750" algn="just">
              <a:buFont typeface="Courier New"/>
              <a:buChar char="o"/>
            </a:pPr>
            <a:r>
              <a:t>-P: le dice a Docker que si expone algún tipo de puerto haga el forwarding a un puerto aleatorio. (Dockerfile)</a:t>
            </a:r>
          </a:p>
          <a:p>
            <a:pPr marL="0" lvl="2" indent="0" algn="just">
              <a:buClr>
                <a:schemeClr val="accent5"/>
              </a:buClr>
              <a:buSzTx/>
              <a:buNone/>
            </a:pPr>
            <a:endParaRPr/>
          </a:p>
          <a:p>
            <a:pPr marL="0" lvl="2" indent="0" algn="just">
              <a:buClr>
                <a:schemeClr val="accent5"/>
              </a:buClr>
              <a:buSzTx/>
              <a:buNone/>
            </a:pPr>
            <a:r>
              <a:t>Continuando con el contenedor de Ubuntu con apache anterior.</a:t>
            </a:r>
          </a:p>
          <a:p>
            <a:pPr marL="0" lvl="2" indent="0" algn="just">
              <a:buClr>
                <a:schemeClr val="accent5"/>
              </a:buClr>
              <a:buSzTx/>
              <a:buNone/>
              <a:defRPr>
                <a:solidFill>
                  <a:srgbClr val="3E3E3E"/>
                </a:solidFill>
              </a:defRPr>
            </a:pPr>
            <a:r>
              <a:t>root@docker:~#</a:t>
            </a:r>
            <a:r>
              <a:rPr>
                <a:solidFill>
                  <a:schemeClr val="accent6"/>
                </a:solidFill>
              </a:rPr>
              <a:t> docker run -d -p 8000:80 --name apache_2 apache/ubuntu:v1 /usr/sbin/apache2ctl -D FOREGROUND</a:t>
            </a:r>
          </a:p>
          <a:p>
            <a:pPr marL="0" lvl="2" indent="0" algn="just">
              <a:buClr>
                <a:schemeClr val="accent5"/>
              </a:buClr>
              <a:buSzTx/>
              <a:buNone/>
              <a:defRPr>
                <a:solidFill>
                  <a:srgbClr val="3E3E3E"/>
                </a:solidFill>
              </a:defRPr>
            </a:pPr>
            <a:r>
              <a:t>root@docker:~#</a:t>
            </a:r>
            <a:r>
              <a:rPr>
                <a:solidFill>
                  <a:schemeClr val="accent6"/>
                </a:solidFill>
              </a:rPr>
              <a:t> docker ps</a:t>
            </a:r>
          </a:p>
          <a:p>
            <a:pPr marL="0" lvl="2" indent="0" algn="just">
              <a:buClr>
                <a:schemeClr val="accent5"/>
              </a:buClr>
              <a:buSzTx/>
              <a:buNone/>
            </a:pPr>
            <a:r>
              <a:t>Ahora está accesible al exterior el servidor apache instalado probar con http://127.0.0.1:8000</a:t>
            </a:r>
          </a:p>
        </p:txBody>
      </p:sp>
      <p:sp>
        <p:nvSpPr>
          <p:cNvPr id="180" name="4 Título"/>
          <p:cNvSpPr txBox="1">
            <a:spLocks noGrp="1"/>
          </p:cNvSpPr>
          <p:nvPr>
            <p:ph type="title"/>
          </p:nvPr>
        </p:nvSpPr>
        <p:spPr>
          <a:xfrm>
            <a:off x="190500" y="7936"/>
            <a:ext cx="8229600" cy="754066"/>
          </a:xfrm>
          <a:prstGeom prst="rect">
            <a:avLst/>
          </a:prstGeom>
        </p:spPr>
        <p:txBody>
          <a:bodyPr/>
          <a:lstStyle/>
          <a:p>
            <a:r>
              <a:t>Comenzando con Docker. Mapeo de puertos</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185"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186"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187" name="4 Marcador de texto"/>
          <p:cNvSpPr>
            <a:spLocks noGrp="1"/>
          </p:cNvSpPr>
          <p:nvPr>
            <p:ph type="body" idx="15"/>
          </p:nvPr>
        </p:nvSpPr>
        <p:spPr>
          <a:xfrm>
            <a:off x="531628" y="13715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gn="just">
              <a:buClr>
                <a:schemeClr val="accent5"/>
              </a:buClr>
            </a:pPr>
            <a:r>
              <a:t>Para que dos contenedores colaboren entre ellos podemos abrir puertos y que se comuniquen por ahí, pero Docker nos ofrece la posibilidad de crear links entre contenedores.</a:t>
            </a:r>
          </a:p>
          <a:p>
            <a:pPr algn="just">
              <a:buClr>
                <a:schemeClr val="accent5"/>
              </a:buClr>
              <a:defRPr>
                <a:solidFill>
                  <a:srgbClr val="3E3E3E"/>
                </a:solidFill>
              </a:defRPr>
            </a:pPr>
            <a:r>
              <a:t>root@docker:~#</a:t>
            </a:r>
            <a:r>
              <a:rPr>
                <a:solidFill>
                  <a:schemeClr val="accent6"/>
                </a:solidFill>
              </a:rPr>
              <a:t> docker run -d --name links01 apache/ubuntu:v1 /usr/sbin/apache2ctl -D FOREGROUND (No tiene puerto, no es accesible desde fuera)</a:t>
            </a:r>
          </a:p>
          <a:p>
            <a:pPr algn="just">
              <a:buClr>
                <a:schemeClr val="accent5"/>
              </a:buClr>
              <a:defRPr>
                <a:solidFill>
                  <a:srgbClr val="3E3E3E"/>
                </a:solidFill>
              </a:defRPr>
            </a:pPr>
            <a:r>
              <a:t>root@docker:~#</a:t>
            </a:r>
            <a:r>
              <a:rPr>
                <a:solidFill>
                  <a:schemeClr val="accent6"/>
                </a:solidFill>
              </a:rPr>
              <a:t> docker run -d --name links02 </a:t>
            </a:r>
            <a:r>
              <a:rPr b="1">
                <a:solidFill>
                  <a:srgbClr val="E46C0A"/>
                </a:solidFill>
              </a:rPr>
              <a:t>--link links01</a:t>
            </a:r>
            <a:r>
              <a:rPr>
                <a:solidFill>
                  <a:schemeClr val="accent6"/>
                </a:solidFill>
              </a:rPr>
              <a:t> apache/ubuntu:v1 /usr/sbin/apache2ctl -D FOREGROUND</a:t>
            </a:r>
          </a:p>
          <a:p>
            <a:pPr algn="just">
              <a:buClr>
                <a:schemeClr val="accent5"/>
              </a:buClr>
            </a:pPr>
            <a:endParaRPr>
              <a:solidFill>
                <a:schemeClr val="accent6"/>
              </a:solidFill>
            </a:endParaRPr>
          </a:p>
          <a:p>
            <a:pPr algn="just">
              <a:buClr>
                <a:schemeClr val="accent5"/>
              </a:buClr>
            </a:pPr>
            <a:r>
              <a:t>Este túnel es unidireccional y solo podremos acceder desde el que se ha ejecutado con –link al otro:</a:t>
            </a:r>
          </a:p>
          <a:p>
            <a:pPr algn="just">
              <a:buClr>
                <a:schemeClr val="accent5"/>
              </a:buClr>
            </a:pPr>
            <a:r>
              <a:t>root@docker:~# docker exec links02 env</a:t>
            </a:r>
          </a:p>
          <a:p>
            <a:pPr algn="just">
              <a:buClr>
                <a:schemeClr val="accent5"/>
              </a:buClr>
            </a:pPr>
            <a:r>
              <a:t>docker exec links02 cat /etc/hosts (Docker internamente gestiona las Ips de los contenedores, añadiendolas al fichero /etc/hosts)</a:t>
            </a:r>
          </a:p>
        </p:txBody>
      </p:sp>
      <p:sp>
        <p:nvSpPr>
          <p:cNvPr id="188" name="4 Título"/>
          <p:cNvSpPr txBox="1">
            <a:spLocks noGrp="1"/>
          </p:cNvSpPr>
          <p:nvPr>
            <p:ph type="title"/>
          </p:nvPr>
        </p:nvSpPr>
        <p:spPr>
          <a:xfrm>
            <a:off x="190500" y="7936"/>
            <a:ext cx="8229600" cy="754066"/>
          </a:xfrm>
          <a:prstGeom prst="rect">
            <a:avLst/>
          </a:prstGeom>
        </p:spPr>
        <p:txBody>
          <a:bodyPr/>
          <a:lstStyle/>
          <a:p>
            <a:r>
              <a:t>Comenzando con Docker. Links</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193"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194"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195" name="4 Marcador de texto"/>
          <p:cNvSpPr>
            <a:spLocks noGrp="1"/>
          </p:cNvSpPr>
          <p:nvPr>
            <p:ph type="body" idx="15"/>
          </p:nvPr>
        </p:nvSpPr>
        <p:spPr>
          <a:xfrm>
            <a:off x="531628" y="13715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gn="just">
              <a:buClr>
                <a:schemeClr val="accent5"/>
              </a:buClr>
            </a:pPr>
            <a:r>
              <a:t>Podemos montar volúmenes de datos en nuestros contenedores. Con el flag –v podemos montar un directorio dentro de nuestro contenedor. Así podemos incorporar datos que estarían disponibles para nuestro contenedor. Además seguirá apareciendo después de un reinicio del contenedor, </a:t>
            </a:r>
            <a:r>
              <a:rPr b="1">
                <a:solidFill>
                  <a:srgbClr val="E46C0A"/>
                </a:solidFill>
              </a:rPr>
              <a:t>serán persistentes.</a:t>
            </a:r>
          </a:p>
          <a:p>
            <a:pPr algn="just">
              <a:buClr>
                <a:schemeClr val="accent5"/>
              </a:buClr>
            </a:pPr>
            <a:r>
              <a:t>También se pueden compartir volúmenes de datos entre contenedores.</a:t>
            </a:r>
          </a:p>
          <a:p>
            <a:pPr algn="just">
              <a:buClr>
                <a:schemeClr val="accent5"/>
              </a:buClr>
              <a:defRPr>
                <a:solidFill>
                  <a:srgbClr val="3E3E3E"/>
                </a:solidFill>
              </a:defRPr>
            </a:pPr>
            <a:r>
              <a:t>root@docker:~#</a:t>
            </a:r>
            <a:r>
              <a:rPr>
                <a:solidFill>
                  <a:schemeClr val="accent6"/>
                </a:solidFill>
              </a:rPr>
              <a:t> docker run --ti --name volumen1 –v /volumen01/  apache/ubuntu:v1 /bin/bash</a:t>
            </a:r>
          </a:p>
          <a:p>
            <a:pPr algn="just">
              <a:buClr>
                <a:schemeClr val="accent5"/>
              </a:buClr>
            </a:pPr>
            <a:r>
              <a:t>root@53543545345:/# ls   (veremos como tenemos el directorio volumen01)</a:t>
            </a:r>
          </a:p>
          <a:p>
            <a:pPr algn="just">
              <a:buClr>
                <a:schemeClr val="accent5"/>
              </a:buClr>
            </a:pPr>
            <a:endParaRPr/>
          </a:p>
          <a:p>
            <a:pPr algn="just">
              <a:buClr>
                <a:schemeClr val="accent5"/>
              </a:buClr>
            </a:pPr>
            <a:r>
              <a:t>Crear un contenedor que monte un volumen de otro con la opción –volumen-from:</a:t>
            </a:r>
          </a:p>
          <a:p>
            <a:pPr algn="just">
              <a:buClr>
                <a:schemeClr val="accent5"/>
              </a:buClr>
              <a:defRPr>
                <a:solidFill>
                  <a:srgbClr val="3E3E3E"/>
                </a:solidFill>
              </a:defRPr>
            </a:pPr>
            <a:r>
              <a:t>root@docker:~#</a:t>
            </a:r>
            <a:r>
              <a:rPr>
                <a:solidFill>
                  <a:schemeClr val="accent6"/>
                </a:solidFill>
              </a:rPr>
              <a:t> docker run –d –p 8000:80 --name volumen2 –volume-from volumen1  apache/ubuntu:v1 /usr/sbin/apache2ctl -D FOREGROUND</a:t>
            </a:r>
          </a:p>
        </p:txBody>
      </p:sp>
      <p:sp>
        <p:nvSpPr>
          <p:cNvPr id="196" name="4 Título"/>
          <p:cNvSpPr txBox="1">
            <a:spLocks noGrp="1"/>
          </p:cNvSpPr>
          <p:nvPr>
            <p:ph type="title"/>
          </p:nvPr>
        </p:nvSpPr>
        <p:spPr>
          <a:xfrm>
            <a:off x="190500" y="7936"/>
            <a:ext cx="8229600" cy="754066"/>
          </a:xfrm>
          <a:prstGeom prst="rect">
            <a:avLst/>
          </a:prstGeom>
        </p:spPr>
        <p:txBody>
          <a:bodyPr/>
          <a:lstStyle/>
          <a:p>
            <a:r>
              <a:t>Comenzando con Docker. Volúmenes</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201"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202"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203" name="4 Marcador de texto"/>
          <p:cNvSpPr>
            <a:spLocks noGrp="1"/>
          </p:cNvSpPr>
          <p:nvPr>
            <p:ph type="body" idx="15"/>
          </p:nvPr>
        </p:nvSpPr>
        <p:spPr>
          <a:xfrm>
            <a:off x="531628" y="13715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gn="just">
              <a:buClr>
                <a:schemeClr val="accent5"/>
              </a:buClr>
            </a:pPr>
            <a:r>
              <a:t>Por defecto los contenedores tienen las conexión de redes habilitadas. Podemos deshabilitarlas pasando la opción </a:t>
            </a:r>
            <a:r>
              <a:rPr b="1">
                <a:solidFill>
                  <a:srgbClr val="E46C0A"/>
                </a:solidFill>
              </a:rPr>
              <a:t>--net none. </a:t>
            </a:r>
            <a:r>
              <a:t>Con docker run podemos especificar 3 configuraciones referentes a la red:</a:t>
            </a:r>
          </a:p>
          <a:p>
            <a:pPr algn="just">
              <a:buClr>
                <a:schemeClr val="accent5"/>
              </a:buClr>
            </a:pPr>
            <a:r>
              <a:t>-dns: para configurar un servidor dns en el contenedor.</a:t>
            </a:r>
          </a:p>
          <a:p>
            <a:pPr marL="0" lvl="2" indent="0" algn="just">
              <a:buClr>
                <a:schemeClr val="accent5"/>
              </a:buClr>
              <a:buSzTx/>
              <a:buNone/>
            </a:pPr>
            <a:r>
              <a:t>	docker run -i -t -dns=”8.8.8.8” ubuntu /bin/bash</a:t>
            </a:r>
          </a:p>
          <a:p>
            <a:pPr marL="0" lvl="2" indent="0" algn="just">
              <a:buClr>
                <a:schemeClr val="accent5"/>
              </a:buClr>
              <a:buSzTx/>
              <a:buNone/>
            </a:pPr>
            <a:r>
              <a:t>-net: crear una red y conectar el servidor a ella.</a:t>
            </a:r>
          </a:p>
          <a:p>
            <a:pPr marL="0" lvl="2" indent="0" algn="just">
              <a:buClr>
                <a:schemeClr val="accent5"/>
              </a:buClr>
              <a:buSzTx/>
              <a:buNone/>
            </a:pPr>
            <a:r>
              <a:t>	docker network create -d overlay mi-red</a:t>
            </a:r>
          </a:p>
          <a:p>
            <a:pPr marL="0" lvl="2" indent="0" algn="just">
              <a:buClr>
                <a:schemeClr val="accent5"/>
              </a:buClr>
              <a:buSzTx/>
              <a:buNone/>
            </a:pPr>
            <a:r>
              <a:t>	docker run -net=mi-red -i -t -d Ubuntu</a:t>
            </a:r>
          </a:p>
          <a:p>
            <a:pPr marL="0" lvl="2" indent="0" algn="just">
              <a:buClr>
                <a:schemeClr val="accent5"/>
              </a:buClr>
              <a:buSzTx/>
              <a:buNone/>
            </a:pPr>
            <a:r>
              <a:t>-add-host: agregando una entrada en el fichero /etc/hosts del contenedor.</a:t>
            </a:r>
          </a:p>
          <a:p>
            <a:pPr marL="0" lvl="2" indent="0" algn="just">
              <a:buClr>
                <a:schemeClr val="accent5"/>
              </a:buClr>
              <a:buSzTx/>
              <a:buNone/>
            </a:pPr>
            <a:r>
              <a:t>	docker run -i -t –add-host apache:10.0.0.10 ubuntu /bin/bash</a:t>
            </a:r>
          </a:p>
        </p:txBody>
      </p:sp>
      <p:sp>
        <p:nvSpPr>
          <p:cNvPr id="204" name="4 Título"/>
          <p:cNvSpPr txBox="1">
            <a:spLocks noGrp="1"/>
          </p:cNvSpPr>
          <p:nvPr>
            <p:ph type="title"/>
          </p:nvPr>
        </p:nvSpPr>
        <p:spPr>
          <a:xfrm>
            <a:off x="190500" y="7936"/>
            <a:ext cx="8229600" cy="754066"/>
          </a:xfrm>
          <a:prstGeom prst="rect">
            <a:avLst/>
          </a:prstGeom>
        </p:spPr>
        <p:txBody>
          <a:bodyPr/>
          <a:lstStyle/>
          <a:p>
            <a:r>
              <a:t>Comenzando con Docker. Configuración de red</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209"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210"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211" name="4 Marcador de texto"/>
          <p:cNvSpPr>
            <a:spLocks noGrp="1"/>
          </p:cNvSpPr>
          <p:nvPr>
            <p:ph type="body" idx="15"/>
          </p:nvPr>
        </p:nvSpPr>
        <p:spPr>
          <a:xfrm>
            <a:off x="531628" y="13715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gn="just">
              <a:buClr>
                <a:schemeClr val="accent5"/>
              </a:buClr>
            </a:pPr>
            <a:r>
              <a:t>Podemos modificar las variables de entorno de un contenedor con el flag </a:t>
            </a:r>
            <a:r>
              <a:rPr b="1">
                <a:solidFill>
                  <a:srgbClr val="E46C0A"/>
                </a:solidFill>
              </a:rPr>
              <a:t>–e (--env)</a:t>
            </a:r>
          </a:p>
          <a:p>
            <a:pPr algn="just">
              <a:buClr>
                <a:schemeClr val="accent5"/>
              </a:buClr>
            </a:pPr>
            <a:r>
              <a:t>También podemos pasarlas desde un fichero externo con </a:t>
            </a:r>
            <a:r>
              <a:rPr b="1">
                <a:solidFill>
                  <a:srgbClr val="E46C0A"/>
                </a:solidFill>
              </a:rPr>
              <a:t>--env-file</a:t>
            </a:r>
          </a:p>
          <a:p>
            <a:pPr algn="just">
              <a:buClr>
                <a:schemeClr val="accent5"/>
              </a:buClr>
            </a:pPr>
            <a:r>
              <a:t>Para poder ver las variables de entorno usaremos:</a:t>
            </a:r>
          </a:p>
          <a:p>
            <a:pPr algn="just">
              <a:buClr>
                <a:schemeClr val="accent5"/>
              </a:buClr>
              <a:defRPr>
                <a:solidFill>
                  <a:srgbClr val="3E3E3E"/>
                </a:solidFill>
              </a:defRPr>
            </a:pPr>
            <a:r>
              <a:t> </a:t>
            </a:r>
            <a:endParaRPr>
              <a:solidFill>
                <a:schemeClr val="accent6"/>
              </a:solidFill>
            </a:endParaRPr>
          </a:p>
          <a:p>
            <a:pPr algn="just">
              <a:buClr>
                <a:schemeClr val="accent5"/>
              </a:buClr>
              <a:defRPr>
                <a:solidFill>
                  <a:srgbClr val="3E3E3E"/>
                </a:solidFill>
              </a:defRPr>
            </a:pPr>
            <a:r>
              <a:t>root@docker:~# docker exec idContenedor env</a:t>
            </a:r>
          </a:p>
          <a:p>
            <a:pPr algn="just">
              <a:buClr>
                <a:schemeClr val="accent5"/>
              </a:buClr>
              <a:defRPr>
                <a:solidFill>
                  <a:srgbClr val="3E3E3E"/>
                </a:solidFill>
              </a:defRPr>
            </a:pPr>
            <a:endParaRPr/>
          </a:p>
          <a:p>
            <a:pPr algn="just">
              <a:buClr>
                <a:schemeClr val="accent5"/>
              </a:buClr>
              <a:defRPr>
                <a:solidFill>
                  <a:srgbClr val="3E3E3E"/>
                </a:solidFill>
              </a:defRPr>
            </a:pPr>
            <a:r>
              <a:t>Eliminar contenedores.</a:t>
            </a:r>
            <a:endParaRPr>
              <a:solidFill>
                <a:schemeClr val="accent6"/>
              </a:solidFill>
            </a:endParaRPr>
          </a:p>
          <a:p>
            <a:pPr algn="just">
              <a:buClr>
                <a:schemeClr val="accent5"/>
              </a:buClr>
              <a:defRPr>
                <a:solidFill>
                  <a:srgbClr val="3E3E3E"/>
                </a:solidFill>
              </a:defRPr>
            </a:pPr>
            <a:endParaRPr>
              <a:solidFill>
                <a:schemeClr val="accent6"/>
              </a:solidFill>
            </a:endParaRPr>
          </a:p>
          <a:p>
            <a:pPr algn="just">
              <a:buClr>
                <a:schemeClr val="accent5"/>
              </a:buClr>
            </a:pPr>
            <a:r>
              <a:t>Para eliminar un contenedor podemos hacerlo por el nombre o por el ID.  Para poder eliminarlo debe estar parado. Si no lo estuviera tendríamos que pararlo con ‘stop’</a:t>
            </a:r>
          </a:p>
          <a:p>
            <a:pPr algn="just">
              <a:buClr>
                <a:schemeClr val="accent5"/>
              </a:buClr>
            </a:pPr>
            <a:r>
              <a:t>Utilizamos el commando </a:t>
            </a:r>
            <a:r>
              <a:rPr b="1">
                <a:solidFill>
                  <a:srgbClr val="E46C0A"/>
                </a:solidFill>
              </a:rPr>
              <a:t>rm</a:t>
            </a:r>
            <a:r>
              <a:t>. Si queremos ahorrarnos el paso de pararlo usamos </a:t>
            </a:r>
            <a:r>
              <a:rPr b="1">
                <a:solidFill>
                  <a:srgbClr val="E46C0A"/>
                </a:solidFill>
              </a:rPr>
              <a:t>–f</a:t>
            </a:r>
            <a:r>
              <a:rPr>
                <a:solidFill>
                  <a:srgbClr val="3E3E3E"/>
                </a:solidFill>
              </a:rPr>
              <a:t>.</a:t>
            </a:r>
          </a:p>
        </p:txBody>
      </p:sp>
      <p:sp>
        <p:nvSpPr>
          <p:cNvPr id="212" name="4 Título"/>
          <p:cNvSpPr txBox="1">
            <a:spLocks noGrp="1"/>
          </p:cNvSpPr>
          <p:nvPr>
            <p:ph type="title"/>
          </p:nvPr>
        </p:nvSpPr>
        <p:spPr>
          <a:xfrm>
            <a:off x="190500" y="7936"/>
            <a:ext cx="8229600" cy="754066"/>
          </a:xfrm>
          <a:prstGeom prst="rect">
            <a:avLst/>
          </a:prstGeom>
        </p:spPr>
        <p:txBody>
          <a:bodyPr/>
          <a:lstStyle/>
          <a:p>
            <a:r>
              <a:t>Comenzando con Docker. Variables de entorno</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209"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210"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211" name="4 Marcador de texto"/>
          <p:cNvSpPr>
            <a:spLocks noGrp="1"/>
          </p:cNvSpPr>
          <p:nvPr>
            <p:ph type="body" idx="15"/>
          </p:nvPr>
        </p:nvSpPr>
        <p:spPr>
          <a:xfrm>
            <a:off x="531628" y="13715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gn="just">
              <a:buClr>
                <a:schemeClr val="accent5"/>
              </a:buClr>
            </a:pPr>
            <a:endParaRPr dirty="0">
              <a:solidFill>
                <a:srgbClr val="3E3E3E"/>
              </a:solidFill>
            </a:endParaRPr>
          </a:p>
        </p:txBody>
      </p:sp>
      <p:sp>
        <p:nvSpPr>
          <p:cNvPr id="212" name="4 Título"/>
          <p:cNvSpPr txBox="1">
            <a:spLocks noGrp="1"/>
          </p:cNvSpPr>
          <p:nvPr>
            <p:ph type="title"/>
          </p:nvPr>
        </p:nvSpPr>
        <p:spPr>
          <a:xfrm>
            <a:off x="190500" y="7936"/>
            <a:ext cx="8229600" cy="754066"/>
          </a:xfrm>
          <a:prstGeom prst="rect">
            <a:avLst/>
          </a:prstGeom>
        </p:spPr>
        <p:txBody>
          <a:bodyPr/>
          <a:lstStyle/>
          <a:p>
            <a:r>
              <a:rPr dirty="0" err="1"/>
              <a:t>Comenzando</a:t>
            </a:r>
            <a:r>
              <a:rPr dirty="0"/>
              <a:t> con Docker. </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531" y="1782147"/>
            <a:ext cx="3890865" cy="3718249"/>
          </a:xfrm>
          <a:prstGeom prst="rect">
            <a:avLst/>
          </a:prstGeom>
        </p:spPr>
      </p:pic>
    </p:spTree>
    <p:extLst>
      <p:ext uri="{BB962C8B-B14F-4D97-AF65-F5344CB8AC3E}">
        <p14:creationId xmlns:p14="http://schemas.microsoft.com/office/powerpoint/2010/main" val="420470709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217"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218"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219" name="4 Marcador de texto"/>
          <p:cNvSpPr>
            <a:spLocks noGrp="1"/>
          </p:cNvSpPr>
          <p:nvPr>
            <p:ph type="body" idx="15"/>
          </p:nvPr>
        </p:nvSpPr>
        <p:spPr>
          <a:xfrm>
            <a:off x="531628" y="13715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ctr"/>
          <a:lstStyle/>
          <a:p>
            <a:pPr algn="just">
              <a:buClr>
                <a:schemeClr val="accent5"/>
              </a:buClr>
            </a:pPr>
            <a:r>
              <a:t>Un Dockerfile es un archivo legible por el demonio Docker, que contiene una serie de instrucciones para automatizar el proceso de creación de un contenedor.</a:t>
            </a:r>
          </a:p>
          <a:p>
            <a:pPr algn="just">
              <a:buClr>
                <a:schemeClr val="accent5"/>
              </a:buClr>
            </a:pPr>
            <a:endParaRPr/>
          </a:p>
          <a:p>
            <a:pPr algn="just">
              <a:buClr>
                <a:schemeClr val="accent5"/>
              </a:buClr>
            </a:pPr>
            <a:r>
              <a:t>El demonio de Docker construirá la imagen siguiendo las instrucciones del Dockerfile línea por línea.Cada vez que ejecuta una nueva instrucción se genera una imagen intermedia, hasta que finalice la ejecución de todas las instrucciones. El demonio hará limpieza de las imágenes intermedias que hayamos utilizado.</a:t>
            </a:r>
          </a:p>
        </p:txBody>
      </p:sp>
      <p:sp>
        <p:nvSpPr>
          <p:cNvPr id="220" name="4 Título"/>
          <p:cNvSpPr txBox="1">
            <a:spLocks noGrp="1"/>
          </p:cNvSpPr>
          <p:nvPr>
            <p:ph type="title"/>
          </p:nvPr>
        </p:nvSpPr>
        <p:spPr>
          <a:xfrm>
            <a:off x="190500" y="7936"/>
            <a:ext cx="8229600" cy="754066"/>
          </a:xfrm>
          <a:prstGeom prst="rect">
            <a:avLst/>
          </a:prstGeom>
        </p:spPr>
        <p:txBody>
          <a:bodyPr/>
          <a:lstStyle/>
          <a:p>
            <a:r>
              <a:t>Dockerfile</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225"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226"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227" name="4 Marcador de texto"/>
          <p:cNvSpPr>
            <a:spLocks noGrp="1"/>
          </p:cNvSpPr>
          <p:nvPr>
            <p:ph type="body" idx="15"/>
          </p:nvPr>
        </p:nvSpPr>
        <p:spPr>
          <a:xfrm>
            <a:off x="531628" y="13461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pPr algn="just" defTabSz="384047">
              <a:spcBef>
                <a:spcPts val="300"/>
              </a:spcBef>
              <a:buClr>
                <a:schemeClr val="accent5"/>
              </a:buClr>
              <a:defRPr sz="1512" b="1">
                <a:solidFill>
                  <a:schemeClr val="accent2"/>
                </a:solidFill>
              </a:defRPr>
            </a:pPr>
            <a:r>
              <a:t>FROM: </a:t>
            </a:r>
            <a:r>
              <a:rPr b="0">
                <a:solidFill>
                  <a:schemeClr val="accent6"/>
                </a:solidFill>
              </a:rPr>
              <a:t>Imagen base para construir el contenedor y opcionalmente un tag.</a:t>
            </a:r>
          </a:p>
          <a:p>
            <a:pPr algn="just" defTabSz="384047">
              <a:spcBef>
                <a:spcPts val="300"/>
              </a:spcBef>
              <a:buClr>
                <a:schemeClr val="accent5"/>
              </a:buClr>
              <a:defRPr sz="1512" b="1">
                <a:solidFill>
                  <a:schemeClr val="accent2"/>
                </a:solidFill>
              </a:defRPr>
            </a:pPr>
            <a:r>
              <a:t>MAINTAINER</a:t>
            </a:r>
            <a:r>
              <a:rPr b="0">
                <a:solidFill>
                  <a:schemeClr val="accent6"/>
                </a:solidFill>
              </a:rPr>
              <a:t>: Información del creador y mantenedor de la imagen, usuario, email etc.</a:t>
            </a:r>
          </a:p>
          <a:p>
            <a:pPr algn="just" defTabSz="384047">
              <a:spcBef>
                <a:spcPts val="300"/>
              </a:spcBef>
              <a:buClr>
                <a:schemeClr val="accent5"/>
              </a:buClr>
              <a:defRPr sz="1512" b="1">
                <a:solidFill>
                  <a:schemeClr val="accent2"/>
                </a:solidFill>
              </a:defRPr>
            </a:pPr>
            <a:r>
              <a:t>RUN: </a:t>
            </a:r>
            <a:r>
              <a:rPr b="0">
                <a:solidFill>
                  <a:schemeClr val="accent6"/>
                </a:solidFill>
              </a:rPr>
              <a:t>Ejecuta directamente comandos dentro del contenedor y luego aplica/persiste los cambios creando una nueva capa encima de la anterior con los cambios producidos de la ejecución y se hace un commit de los resultados.</a:t>
            </a:r>
          </a:p>
          <a:p>
            <a:pPr marL="0" lvl="1" indent="0" algn="just" defTabSz="384047">
              <a:spcBef>
                <a:spcPts val="300"/>
              </a:spcBef>
              <a:buClr>
                <a:schemeClr val="accent5"/>
              </a:buClr>
              <a:buSzTx/>
              <a:buNone/>
              <a:defRPr sz="1512" b="1">
                <a:solidFill>
                  <a:schemeClr val="accent2"/>
                </a:solidFill>
              </a:defRPr>
            </a:pPr>
            <a:r>
              <a:rPr b="0">
                <a:solidFill>
                  <a:schemeClr val="accent6"/>
                </a:solidFill>
              </a:rPr>
              <a:t>       </a:t>
            </a:r>
            <a:r>
              <a:rPr sz="1428" b="0" i="1">
                <a:solidFill>
                  <a:schemeClr val="accent6"/>
                </a:solidFill>
              </a:rPr>
              <a:t>RUN &lt;comando&gt;.  — Modo shen, /bin/sh -c</a:t>
            </a:r>
          </a:p>
          <a:p>
            <a:pPr marL="0" lvl="2" indent="0" algn="just" defTabSz="384047">
              <a:spcBef>
                <a:spcPts val="300"/>
              </a:spcBef>
              <a:buClr>
                <a:schemeClr val="accent5"/>
              </a:buClr>
              <a:buSzTx/>
              <a:buNone/>
              <a:defRPr sz="1428" b="1" i="1">
                <a:solidFill>
                  <a:schemeClr val="accent2"/>
                </a:solidFill>
              </a:defRPr>
            </a:pPr>
            <a:r>
              <a:rPr b="0">
                <a:solidFill>
                  <a:schemeClr val="accent6"/>
                </a:solidFill>
              </a:rPr>
              <a:t>     RUN [“ejecutable”, “parametro1”, “parametro2”] — Modo ejecución que permite correr comandos en imágenes base que no tengan /bin/sh o hacer uso de otra shell.</a:t>
            </a:r>
            <a:endParaRPr sz="1595" b="0">
              <a:solidFill>
                <a:schemeClr val="accent6"/>
              </a:solidFill>
            </a:endParaRPr>
          </a:p>
          <a:p>
            <a:pPr marL="0" lvl="2" indent="0" algn="just" defTabSz="384047">
              <a:spcBef>
                <a:spcPts val="300"/>
              </a:spcBef>
              <a:buClr>
                <a:schemeClr val="accent5"/>
              </a:buClr>
              <a:buSzTx/>
              <a:buNone/>
              <a:defRPr sz="1512" b="1">
                <a:solidFill>
                  <a:schemeClr val="accent2"/>
                </a:solidFill>
              </a:defRPr>
            </a:pPr>
            <a:r>
              <a:rPr sz="1595"/>
              <a:t>ENV: </a:t>
            </a:r>
            <a:r>
              <a:rPr sz="1595" b="0">
                <a:solidFill>
                  <a:schemeClr val="accent6"/>
                </a:solidFill>
              </a:rPr>
              <a:t>Establece variables de entorno del contenedor. Se pasarán a todas las instrucciones RUN que se ejecuten posteriormente.</a:t>
            </a:r>
          </a:p>
          <a:p>
            <a:pPr marL="0" lvl="2" indent="0" algn="just" defTabSz="384047">
              <a:spcBef>
                <a:spcPts val="300"/>
              </a:spcBef>
              <a:buClr>
                <a:schemeClr val="accent5"/>
              </a:buClr>
              <a:buSzTx/>
              <a:buNone/>
              <a:defRPr sz="1512" b="1">
                <a:solidFill>
                  <a:schemeClr val="accent2"/>
                </a:solidFill>
              </a:defRPr>
            </a:pPr>
            <a:r>
              <a:rPr sz="1595" b="0">
                <a:solidFill>
                  <a:schemeClr val="accent6"/>
                </a:solidFill>
              </a:rPr>
              <a:t>    </a:t>
            </a:r>
            <a:r>
              <a:rPr sz="1428" b="0" i="1">
                <a:solidFill>
                  <a:schemeClr val="accent6"/>
                </a:solidFill>
              </a:rPr>
              <a:t>ENV &lt;key&gt; &lt;value&gt; &lt;key&gt; &lt;value&gt;  ó ENV &lt;key&gt;=&lt;value&gt; &lt;key&gt;=&lt;value&gt;</a:t>
            </a:r>
            <a:endParaRPr b="0">
              <a:solidFill>
                <a:schemeClr val="accent6"/>
              </a:solidFill>
            </a:endParaRPr>
          </a:p>
          <a:p>
            <a:pPr marL="0" lvl="8" indent="0" algn="just" defTabSz="768095">
              <a:spcBef>
                <a:spcPts val="0"/>
              </a:spcBef>
              <a:buClr>
                <a:schemeClr val="accent5"/>
              </a:buClr>
              <a:buSzTx/>
              <a:buNone/>
              <a:defRPr sz="1512" b="1">
                <a:solidFill>
                  <a:schemeClr val="accent2"/>
                </a:solidFill>
              </a:defRPr>
            </a:pPr>
            <a:r>
              <a:t>ADD: </a:t>
            </a:r>
            <a:r>
              <a:rPr b="0">
                <a:solidFill>
                  <a:schemeClr val="accent6"/>
                </a:solidFill>
              </a:rPr>
              <a:t>Copia los archivos o directorios de una ubicación especificada en &lt;fuente&gt; y los agrega al sistema de archivos del contenedor en la ruta especificada en &lt;destino&gt;.</a:t>
            </a:r>
          </a:p>
          <a:p>
            <a:pPr marL="0" lvl="8" indent="0" algn="just" defTabSz="768095">
              <a:spcBef>
                <a:spcPts val="0"/>
              </a:spcBef>
              <a:buClr>
                <a:schemeClr val="accent5"/>
              </a:buClr>
              <a:buSzTx/>
              <a:buNone/>
              <a:defRPr sz="1512" b="1">
                <a:solidFill>
                  <a:schemeClr val="accent2"/>
                </a:solidFill>
              </a:defRPr>
            </a:pPr>
            <a:r>
              <a:rPr b="0">
                <a:solidFill>
                  <a:schemeClr val="accent6"/>
                </a:solidFill>
              </a:rPr>
              <a:t>     ADD &lt;fuente&gt;..&lt;destino&gt;</a:t>
            </a:r>
          </a:p>
          <a:p>
            <a:pPr marL="0" lvl="8" indent="0" algn="just" defTabSz="768095">
              <a:spcBef>
                <a:spcPts val="0"/>
              </a:spcBef>
              <a:buClr>
                <a:schemeClr val="accent5"/>
              </a:buClr>
              <a:buSzTx/>
              <a:buNone/>
              <a:defRPr sz="1512" b="1">
                <a:solidFill>
                  <a:schemeClr val="accent2"/>
                </a:solidFill>
              </a:defRPr>
            </a:pPr>
            <a:r>
              <a:rPr b="0">
                <a:solidFill>
                  <a:schemeClr val="accent6"/>
                </a:solidFill>
              </a:rPr>
              <a:t> Fuente acepta caracteres comodín como ?,*, etc. </a:t>
            </a:r>
          </a:p>
          <a:p>
            <a:pPr marL="0" lvl="8" indent="0" algn="just" defTabSz="768095">
              <a:spcBef>
                <a:spcPts val="0"/>
              </a:spcBef>
              <a:buClr>
                <a:schemeClr val="accent5"/>
              </a:buClr>
              <a:buSzTx/>
              <a:buNone/>
              <a:defRPr sz="1512" b="1">
                <a:solidFill>
                  <a:schemeClr val="accent2"/>
                </a:solidFill>
              </a:defRPr>
            </a:pPr>
            <a:r>
              <a:rPr b="0">
                <a:solidFill>
                  <a:schemeClr val="accent6"/>
                </a:solidFill>
              </a:rPr>
              <a:t> En fuente podemos poner una URL, docker se encargará de descargar el archivo y copiarlo al destino.</a:t>
            </a:r>
          </a:p>
          <a:p>
            <a:pPr marL="0" lvl="8" indent="0" algn="just" defTabSz="768095">
              <a:spcBef>
                <a:spcPts val="0"/>
              </a:spcBef>
              <a:buClr>
                <a:schemeClr val="accent5"/>
              </a:buClr>
              <a:buSzTx/>
              <a:buNone/>
              <a:defRPr sz="1512" b="1">
                <a:solidFill>
                  <a:schemeClr val="accent2"/>
                </a:solidFill>
              </a:defRPr>
            </a:pPr>
            <a:r>
              <a:rPr b="0">
                <a:solidFill>
                  <a:schemeClr val="accent6"/>
                </a:solidFill>
              </a:rPr>
              <a:t> Si el archivo origen está comprado, lo descomprime en el destino. (tar -x)</a:t>
            </a:r>
          </a:p>
          <a:p>
            <a:pPr marL="0" lvl="8" indent="0" algn="just" defTabSz="768095">
              <a:spcBef>
                <a:spcPts val="0"/>
              </a:spcBef>
              <a:buClr>
                <a:schemeClr val="accent5"/>
              </a:buClr>
              <a:buSzTx/>
              <a:buNone/>
              <a:defRPr sz="1512" b="1">
                <a:solidFill>
                  <a:schemeClr val="accent2"/>
                </a:solidFill>
              </a:defRPr>
            </a:pPr>
            <a:r>
              <a:t>COPY:</a:t>
            </a:r>
            <a:r>
              <a:rPr b="0">
                <a:solidFill>
                  <a:schemeClr val="accent6"/>
                </a:solidFill>
              </a:rPr>
              <a:t> Es igual que ADD, sólo que NO admite URLs remotas y archivos comprimidos como lo hace ADD.</a:t>
            </a:r>
          </a:p>
        </p:txBody>
      </p:sp>
      <p:sp>
        <p:nvSpPr>
          <p:cNvPr id="228" name="4 Título"/>
          <p:cNvSpPr txBox="1">
            <a:spLocks noGrp="1"/>
          </p:cNvSpPr>
          <p:nvPr>
            <p:ph type="title"/>
          </p:nvPr>
        </p:nvSpPr>
        <p:spPr>
          <a:xfrm>
            <a:off x="190500" y="7936"/>
            <a:ext cx="8229600" cy="754066"/>
          </a:xfrm>
          <a:prstGeom prst="rect">
            <a:avLst/>
          </a:prstGeom>
        </p:spPr>
        <p:txBody>
          <a:bodyPr/>
          <a:lstStyle/>
          <a:p>
            <a:r>
              <a:t>Dockerfile. Comandos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233"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234"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235" name="4 Marcador de texto"/>
          <p:cNvSpPr>
            <a:spLocks noGrp="1"/>
          </p:cNvSpPr>
          <p:nvPr>
            <p:ph type="body" idx="15"/>
          </p:nvPr>
        </p:nvSpPr>
        <p:spPr>
          <a:xfrm>
            <a:off x="531628" y="13461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pPr algn="just" defTabSz="384047">
              <a:spcBef>
                <a:spcPts val="300"/>
              </a:spcBef>
              <a:buClr>
                <a:schemeClr val="accent5"/>
              </a:buClr>
              <a:defRPr sz="1512" b="1">
                <a:solidFill>
                  <a:schemeClr val="accent2"/>
                </a:solidFill>
              </a:defRPr>
            </a:pPr>
            <a:r>
              <a:t>WORKDIR: </a:t>
            </a:r>
            <a:r>
              <a:rPr b="0">
                <a:solidFill>
                  <a:schemeClr val="accent6"/>
                </a:solidFill>
              </a:rPr>
              <a:t>Permite especificar en qué directorio se va a ejecutar una instrucción RUN, CMD ó ENTRYPOINT.</a:t>
            </a:r>
          </a:p>
          <a:p>
            <a:pPr algn="just" defTabSz="384047">
              <a:spcBef>
                <a:spcPts val="300"/>
              </a:spcBef>
              <a:buClr>
                <a:schemeClr val="accent5"/>
              </a:buClr>
              <a:defRPr sz="1512" b="1">
                <a:solidFill>
                  <a:schemeClr val="accent2"/>
                </a:solidFill>
              </a:defRPr>
            </a:pPr>
            <a:r>
              <a:t>USER: </a:t>
            </a:r>
            <a:r>
              <a:rPr b="0">
                <a:solidFill>
                  <a:schemeClr val="accent6"/>
                </a:solidFill>
              </a:rPr>
              <a:t>Configura el nombre de usuario a usar cuando se lanza un contenedor y para la ejecución de cualquier instrucción RUN, CMD o ENTRYPOINT posteriores.</a:t>
            </a:r>
          </a:p>
          <a:p>
            <a:pPr algn="just" defTabSz="384047">
              <a:spcBef>
                <a:spcPts val="300"/>
              </a:spcBef>
              <a:buClr>
                <a:schemeClr val="accent5"/>
              </a:buClr>
              <a:defRPr sz="1512" b="1">
                <a:solidFill>
                  <a:schemeClr val="accent2"/>
                </a:solidFill>
              </a:defRPr>
            </a:pPr>
            <a:r>
              <a:t>VOLUME: </a:t>
            </a:r>
            <a:r>
              <a:rPr b="0">
                <a:solidFill>
                  <a:schemeClr val="accent6"/>
                </a:solidFill>
              </a:rPr>
              <a:t>Crea un punto de montaje con un nombre especifico que permite compartir dicho punto de montaje con otros contenedores o con la máquina anfitriona. Permite que los datos sean persistentes y se puedan compartir con facilidad. Características:</a:t>
            </a:r>
          </a:p>
          <a:p>
            <a:pPr marL="192023" lvl="2" indent="-192023" algn="just" defTabSz="384047">
              <a:spcBef>
                <a:spcPts val="300"/>
              </a:spcBef>
              <a:buClr>
                <a:schemeClr val="accent5"/>
              </a:buClr>
              <a:defRPr sz="1512" b="1">
                <a:solidFill>
                  <a:schemeClr val="accent2"/>
                </a:solidFill>
              </a:defRPr>
            </a:pPr>
            <a:r>
              <a:rPr b="0">
                <a:solidFill>
                  <a:schemeClr val="accent6"/>
                </a:solidFill>
              </a:rPr>
              <a:t>Pueden ser compartidos y reutilizados entre los contenedores.</a:t>
            </a:r>
          </a:p>
          <a:p>
            <a:pPr marL="192023" lvl="2" indent="-192023" algn="just" defTabSz="384047">
              <a:spcBef>
                <a:spcPts val="300"/>
              </a:spcBef>
              <a:buClr>
                <a:schemeClr val="accent5"/>
              </a:buClr>
              <a:defRPr sz="1512" b="1">
                <a:solidFill>
                  <a:schemeClr val="accent2"/>
                </a:solidFill>
              </a:defRPr>
            </a:pPr>
            <a:r>
              <a:rPr b="0">
                <a:solidFill>
                  <a:schemeClr val="accent6"/>
                </a:solidFill>
              </a:rPr>
              <a:t>Un contenedor no tiene que estar en ejecución para compartir sus volúmenes.</a:t>
            </a:r>
          </a:p>
          <a:p>
            <a:pPr marL="192023" lvl="2" indent="-192023" algn="just" defTabSz="384047">
              <a:spcBef>
                <a:spcPts val="300"/>
              </a:spcBef>
              <a:buClr>
                <a:schemeClr val="accent5"/>
              </a:buClr>
              <a:defRPr sz="1512" b="1">
                <a:solidFill>
                  <a:schemeClr val="accent2"/>
                </a:solidFill>
              </a:defRPr>
            </a:pPr>
            <a:r>
              <a:rPr b="0">
                <a:solidFill>
                  <a:schemeClr val="accent6"/>
                </a:solidFill>
              </a:rPr>
              <a:t>Los cambios en un volumen se hacen directamente.</a:t>
            </a:r>
          </a:p>
          <a:p>
            <a:pPr marL="192023" lvl="2" indent="-192023" algn="just" defTabSz="384047">
              <a:spcBef>
                <a:spcPts val="300"/>
              </a:spcBef>
              <a:buClr>
                <a:schemeClr val="accent5"/>
              </a:buClr>
              <a:defRPr sz="1512" b="1">
                <a:solidFill>
                  <a:schemeClr val="accent2"/>
                </a:solidFill>
              </a:defRPr>
            </a:pPr>
            <a:r>
              <a:rPr b="0">
                <a:solidFill>
                  <a:schemeClr val="accent6"/>
                </a:solidFill>
              </a:rPr>
              <a:t>Los cambios en un volumen no se incluirán al actualizar una imagen.</a:t>
            </a:r>
          </a:p>
          <a:p>
            <a:pPr marL="192023" lvl="2" indent="-192023" algn="just" defTabSz="384047">
              <a:spcBef>
                <a:spcPts val="300"/>
              </a:spcBef>
              <a:buClr>
                <a:schemeClr val="accent5"/>
              </a:buClr>
              <a:defRPr sz="1512" b="1">
                <a:solidFill>
                  <a:schemeClr val="accent2"/>
                </a:solidFill>
              </a:defRPr>
            </a:pPr>
            <a:r>
              <a:rPr b="0">
                <a:solidFill>
                  <a:schemeClr val="accent6"/>
                </a:solidFill>
              </a:rPr>
              <a:t>Los volúmenes persisten incluso cuando dejan de usarlos los contenedores.</a:t>
            </a:r>
          </a:p>
          <a:p>
            <a:pPr algn="just" defTabSz="384047">
              <a:spcBef>
                <a:spcPts val="300"/>
              </a:spcBef>
              <a:defRPr sz="1512" b="1">
                <a:solidFill>
                  <a:schemeClr val="accent2"/>
                </a:solidFill>
              </a:defRPr>
            </a:pPr>
            <a:r>
              <a:rPr b="0">
                <a:solidFill>
                  <a:schemeClr val="accent6"/>
                </a:solidFill>
              </a:rPr>
              <a:t>Esto permite añadir datos, BBDD o cualquier otro contenido sin comprometer la imagen.</a:t>
            </a:r>
          </a:p>
          <a:p>
            <a:pPr algn="just" defTabSz="384047">
              <a:spcBef>
                <a:spcPts val="300"/>
              </a:spcBef>
              <a:defRPr sz="1512" b="1">
                <a:solidFill>
                  <a:schemeClr val="accent2"/>
                </a:solidFill>
              </a:defRPr>
            </a:pPr>
            <a:r>
              <a:rPr b="0">
                <a:solidFill>
                  <a:schemeClr val="accent6"/>
                </a:solidFill>
              </a:rPr>
              <a:t>    VOLUME </a:t>
            </a:r>
            <a:r>
              <a:rPr sz="1595" b="0">
                <a:solidFill>
                  <a:schemeClr val="accent6"/>
                </a:solidFill>
              </a:rPr>
              <a:t>[“/var/tmp”]. Ó VOLUME /var/tmp</a:t>
            </a:r>
          </a:p>
          <a:p>
            <a:pPr algn="just" defTabSz="384047">
              <a:spcBef>
                <a:spcPts val="300"/>
              </a:spcBef>
              <a:defRPr sz="1512" b="1">
                <a:solidFill>
                  <a:schemeClr val="accent2"/>
                </a:solidFill>
              </a:defRPr>
            </a:pPr>
            <a:r>
              <a:t>LABEL:</a:t>
            </a:r>
            <a:r>
              <a:rPr b="0">
                <a:solidFill>
                  <a:schemeClr val="accent6"/>
                </a:solidFill>
              </a:rPr>
              <a:t> Añade metadatos a una imagen Docker. Utiliza el formato etiqueta=“valor”.</a:t>
            </a:r>
          </a:p>
          <a:p>
            <a:pPr marL="0" lvl="1" indent="192023" algn="just" defTabSz="384047">
              <a:spcBef>
                <a:spcPts val="300"/>
              </a:spcBef>
              <a:buSzTx/>
              <a:buNone/>
              <a:defRPr sz="1512" b="1">
                <a:solidFill>
                  <a:schemeClr val="accent2"/>
                </a:solidFill>
              </a:defRPr>
            </a:pPr>
            <a:r>
              <a:rPr b="0">
                <a:solidFill>
                  <a:schemeClr val="accent6"/>
                </a:solidFill>
              </a:rPr>
              <a:t>LABEL version=“1.0” tipo=“BBDD”</a:t>
            </a:r>
          </a:p>
          <a:p>
            <a:pPr algn="just" defTabSz="384047">
              <a:spcBef>
                <a:spcPts val="300"/>
              </a:spcBef>
              <a:defRPr sz="1512" b="1">
                <a:solidFill>
                  <a:schemeClr val="accent2"/>
                </a:solidFill>
              </a:defRPr>
            </a:pPr>
            <a:r>
              <a:t>STOPSIGNAL:</a:t>
            </a:r>
            <a:r>
              <a:rPr b="0">
                <a:solidFill>
                  <a:schemeClr val="accent6"/>
                </a:solidFill>
              </a:rPr>
              <a:t> Le indica al sistema una señal que será enviada al contenedor para salir. Puede ser un número válido permitido por el Kernel, o un nombre de señor en el formato SIGNAME (SIGKILL)</a:t>
            </a:r>
          </a:p>
        </p:txBody>
      </p:sp>
      <p:sp>
        <p:nvSpPr>
          <p:cNvPr id="236" name="4 Título"/>
          <p:cNvSpPr txBox="1">
            <a:spLocks noGrp="1"/>
          </p:cNvSpPr>
          <p:nvPr>
            <p:ph type="title"/>
          </p:nvPr>
        </p:nvSpPr>
        <p:spPr>
          <a:xfrm>
            <a:off x="190500" y="7936"/>
            <a:ext cx="8229600" cy="754066"/>
          </a:xfrm>
          <a:prstGeom prst="rect">
            <a:avLst/>
          </a:prstGeom>
        </p:spPr>
        <p:txBody>
          <a:bodyPr/>
          <a:lstStyle/>
          <a:p>
            <a:r>
              <a:t>Dockerfile. Comandos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1 Marcador de texto"/>
          <p:cNvSpPr txBox="1">
            <a:spLocks noGrp="1"/>
          </p:cNvSpPr>
          <p:nvPr>
            <p:ph type="body" idx="1"/>
          </p:nvPr>
        </p:nvSpPr>
        <p:spPr>
          <a:xfrm>
            <a:off x="774441" y="1491939"/>
            <a:ext cx="8055624" cy="4739762"/>
          </a:xfrm>
          <a:prstGeom prst="rect">
            <a:avLst/>
          </a:prstGeom>
        </p:spPr>
        <p:txBody>
          <a:bodyPr anchor="ctr"/>
          <a:lstStyle/>
          <a:p>
            <a:pPr marL="421004" indent="-421004" defTabSz="237742">
              <a:lnSpc>
                <a:spcPct val="90000"/>
              </a:lnSpc>
              <a:spcBef>
                <a:spcPts val="2700"/>
              </a:spcBef>
              <a:buAutoNum type="arabicPeriod" startAt="3"/>
              <a:defRPr sz="1000"/>
            </a:pPr>
            <a:r>
              <a:t>Dockerfile</a:t>
            </a:r>
          </a:p>
          <a:p>
            <a:pPr marL="983170" lvl="1" indent="-421004" defTabSz="237742">
              <a:lnSpc>
                <a:spcPct val="90000"/>
              </a:lnSpc>
              <a:spcBef>
                <a:spcPts val="2700"/>
              </a:spcBef>
              <a:buSzPct val="400000"/>
              <a:buAutoNum type="arabicPeriod"/>
              <a:defRPr sz="1000"/>
            </a:pPr>
            <a:r>
              <a:t>Comandos</a:t>
            </a:r>
          </a:p>
          <a:p>
            <a:pPr marL="983170" lvl="1" indent="-421004" defTabSz="237742">
              <a:lnSpc>
                <a:spcPct val="90000"/>
              </a:lnSpc>
              <a:spcBef>
                <a:spcPts val="2700"/>
              </a:spcBef>
              <a:buSzPct val="400000"/>
              <a:buAutoNum type="arabicPeriod"/>
              <a:defRPr sz="1000"/>
            </a:pPr>
            <a:r>
              <a:t>Inicio Automático</a:t>
            </a:r>
          </a:p>
          <a:p>
            <a:pPr marL="421004" indent="-421004" defTabSz="237742">
              <a:lnSpc>
                <a:spcPct val="90000"/>
              </a:lnSpc>
              <a:spcBef>
                <a:spcPts val="2700"/>
              </a:spcBef>
              <a:buAutoNum type="arabicPeriod" startAt="3"/>
              <a:defRPr sz="1000"/>
            </a:pPr>
            <a:r>
              <a:t>Docker-compose</a:t>
            </a:r>
          </a:p>
          <a:p>
            <a:pPr marL="421004" indent="-421004" defTabSz="237742">
              <a:lnSpc>
                <a:spcPct val="90000"/>
              </a:lnSpc>
              <a:spcBef>
                <a:spcPts val="2700"/>
              </a:spcBef>
              <a:buAutoNum type="arabicPeriod" startAt="3"/>
              <a:defRPr sz="1000"/>
            </a:pPr>
            <a:r>
              <a:t>Kubernetes</a:t>
            </a:r>
          </a:p>
          <a:p>
            <a:pPr marL="421004" indent="-421004" defTabSz="237742">
              <a:lnSpc>
                <a:spcPct val="90000"/>
              </a:lnSpc>
              <a:spcBef>
                <a:spcPts val="2700"/>
              </a:spcBef>
              <a:buAutoNum type="arabicPeriod" startAt="3"/>
              <a:defRPr sz="1000"/>
            </a:pPr>
            <a:r>
              <a:t>Logging de contenedores.</a:t>
            </a:r>
          </a:p>
          <a:p>
            <a:pPr marL="421004" indent="-421004" defTabSz="237742">
              <a:lnSpc>
                <a:spcPct val="90000"/>
              </a:lnSpc>
              <a:spcBef>
                <a:spcPts val="2700"/>
              </a:spcBef>
              <a:buAutoNum type="arabicPeriod" startAt="3"/>
              <a:defRPr sz="1000"/>
            </a:pPr>
            <a:r>
              <a:t>Monitorización</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241"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242"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243" name="4 Marcador de texto"/>
          <p:cNvSpPr>
            <a:spLocks noGrp="1"/>
          </p:cNvSpPr>
          <p:nvPr>
            <p:ph type="body" idx="15"/>
          </p:nvPr>
        </p:nvSpPr>
        <p:spPr>
          <a:xfrm>
            <a:off x="531628" y="13461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pPr algn="just" defTabSz="292607">
              <a:spcBef>
                <a:spcPts val="200"/>
              </a:spcBef>
              <a:buClr>
                <a:schemeClr val="accent5"/>
              </a:buClr>
              <a:defRPr sz="1152" b="1">
                <a:solidFill>
                  <a:schemeClr val="accent2"/>
                </a:solidFill>
              </a:defRPr>
            </a:pPr>
            <a:r>
              <a:t>ARG:</a:t>
            </a:r>
            <a:r>
              <a:rPr b="0">
                <a:solidFill>
                  <a:schemeClr val="accent6"/>
                </a:solidFill>
              </a:rPr>
              <a:t> Define una variable que podemos pasar cuando estemos construyendo la imagen con el comando docker build, usando el flag —build-arg &lt;varname&gt;=&lt;vale&gt;. Si especificamos un argumento en la construcción que no está definido en el Dockerfile, nos dará un error.</a:t>
            </a:r>
          </a:p>
          <a:p>
            <a:pPr marL="0" lvl="1" indent="0" algn="just" defTabSz="292607">
              <a:spcBef>
                <a:spcPts val="200"/>
              </a:spcBef>
              <a:buClr>
                <a:schemeClr val="accent5"/>
              </a:buClr>
              <a:buSzTx/>
              <a:buNone/>
              <a:defRPr sz="1152" b="1">
                <a:solidFill>
                  <a:schemeClr val="accent2"/>
                </a:solidFill>
              </a:defRPr>
            </a:pPr>
            <a:r>
              <a:rPr b="0">
                <a:solidFill>
                  <a:schemeClr val="accent6"/>
                </a:solidFill>
              </a:rPr>
              <a:t>     ARG user1=joseMansilla ARG user2</a:t>
            </a:r>
          </a:p>
          <a:p>
            <a:pPr marL="0" lvl="1" indent="0" algn="just" defTabSz="292607">
              <a:spcBef>
                <a:spcPts val="200"/>
              </a:spcBef>
              <a:buClr>
                <a:schemeClr val="accent5"/>
              </a:buClr>
              <a:buSzTx/>
              <a:buNone/>
              <a:defRPr sz="1152" b="1">
                <a:solidFill>
                  <a:schemeClr val="accent2"/>
                </a:solidFill>
              </a:defRPr>
            </a:pPr>
            <a:endParaRPr b="0">
              <a:solidFill>
                <a:schemeClr val="accent6"/>
              </a:solidFill>
            </a:endParaRPr>
          </a:p>
          <a:p>
            <a:pPr marL="0" lvl="1" indent="0" algn="just" defTabSz="292607">
              <a:spcBef>
                <a:spcPts val="200"/>
              </a:spcBef>
              <a:buClr>
                <a:schemeClr val="accent5"/>
              </a:buClr>
              <a:buSzTx/>
              <a:buNone/>
              <a:defRPr sz="1152" b="1">
                <a:solidFill>
                  <a:schemeClr val="accent2"/>
                </a:solidFill>
              </a:defRPr>
            </a:pPr>
            <a:r>
              <a:rPr b="0">
                <a:solidFill>
                  <a:schemeClr val="accent6"/>
                </a:solidFill>
              </a:rPr>
              <a:t> Docker build —build-arg user2=victor…</a:t>
            </a:r>
          </a:p>
          <a:p>
            <a:pPr marL="0" lvl="1" indent="0" algn="just" defTabSz="292607">
              <a:spcBef>
                <a:spcPts val="200"/>
              </a:spcBef>
              <a:buClr>
                <a:schemeClr val="accent5"/>
              </a:buClr>
              <a:buSzTx/>
              <a:buNone/>
              <a:defRPr sz="1152" b="1">
                <a:solidFill>
                  <a:schemeClr val="accent2"/>
                </a:solidFill>
              </a:defRPr>
            </a:pPr>
            <a:r>
              <a:t>ONBUILD: </a:t>
            </a:r>
            <a:r>
              <a:rPr b="0">
                <a:solidFill>
                  <a:schemeClr val="accent6"/>
                </a:solidFill>
              </a:rPr>
              <a:t>Añade triggers a las imágenes. Un disparador se utiliza cuando se usa una imagen como base de otra imagen. Los disparadores solo se heredan una vez y se ejecutarán en el orden especificado en la imagen padre.</a:t>
            </a:r>
          </a:p>
          <a:p>
            <a:pPr marL="0" lvl="1" indent="0" algn="just" defTabSz="292607">
              <a:spcBef>
                <a:spcPts val="200"/>
              </a:spcBef>
              <a:buClr>
                <a:schemeClr val="accent5"/>
              </a:buClr>
              <a:buSzTx/>
              <a:buNone/>
              <a:defRPr sz="1152" b="1">
                <a:solidFill>
                  <a:schemeClr val="accent2"/>
                </a:solidFill>
              </a:defRPr>
            </a:pPr>
            <a:r>
              <a:t>EXPOSE:</a:t>
            </a:r>
            <a:r>
              <a:rPr b="0">
                <a:solidFill>
                  <a:schemeClr val="accent6"/>
                </a:solidFill>
              </a:rPr>
              <a:t> Asociar puertos, permitiéndonos exponer un contenedor al exterior. Esta instrucción le especifica a Docker que el contenedor escucha en los puertos especificados.</a:t>
            </a:r>
          </a:p>
          <a:p>
            <a:pPr marL="0" lvl="1" indent="0" algn="just" defTabSz="292607">
              <a:spcBef>
                <a:spcPts val="200"/>
              </a:spcBef>
              <a:buClr>
                <a:schemeClr val="accent5"/>
              </a:buClr>
              <a:buSzTx/>
              <a:buNone/>
              <a:defRPr sz="1152" b="1">
                <a:solidFill>
                  <a:schemeClr val="accent2"/>
                </a:solidFill>
              </a:defRPr>
            </a:pPr>
            <a:r>
              <a:t>CMD: </a:t>
            </a:r>
            <a:r>
              <a:rPr b="0">
                <a:solidFill>
                  <a:schemeClr val="accent6"/>
                </a:solidFill>
              </a:rPr>
              <a:t>Similar a </a:t>
            </a:r>
            <a:r>
              <a:t>RUN</a:t>
            </a:r>
            <a:r>
              <a:rPr b="0">
                <a:solidFill>
                  <a:schemeClr val="accent6"/>
                </a:solidFill>
              </a:rPr>
              <a:t> pero con la diferencia de que se ejecuta cuando instancias o arrancamos el contenedor, no en la construcción de la imagen.</a:t>
            </a:r>
          </a:p>
          <a:p>
            <a:pPr marL="0" lvl="1" indent="0" algn="just" defTabSz="292607">
              <a:spcBef>
                <a:spcPts val="200"/>
              </a:spcBef>
              <a:buClr>
                <a:schemeClr val="accent5"/>
              </a:buClr>
              <a:buSzTx/>
              <a:buNone/>
              <a:defRPr sz="1152" b="1">
                <a:solidFill>
                  <a:schemeClr val="accent2"/>
                </a:solidFill>
              </a:defRPr>
            </a:pPr>
            <a:r>
              <a:rPr b="0">
                <a:solidFill>
                  <a:schemeClr val="accent6"/>
                </a:solidFill>
              </a:rPr>
              <a:t>Solo puede existir una única instrucción CMD por cada Dockerfile.</a:t>
            </a:r>
          </a:p>
          <a:p>
            <a:pPr marL="0" lvl="1" indent="0" algn="just" defTabSz="292607">
              <a:spcBef>
                <a:spcPts val="200"/>
              </a:spcBef>
              <a:buClr>
                <a:schemeClr val="accent5"/>
              </a:buClr>
              <a:buSzTx/>
              <a:buNone/>
              <a:defRPr sz="1152" b="1">
                <a:solidFill>
                  <a:schemeClr val="accent2"/>
                </a:solidFill>
              </a:defRPr>
            </a:pPr>
            <a:r>
              <a:t>ENTRYPOINT: </a:t>
            </a:r>
            <a:r>
              <a:rPr b="0">
                <a:solidFill>
                  <a:schemeClr val="accent6"/>
                </a:solidFill>
              </a:rPr>
              <a:t>Cualquier argumento que pasemos en la línea de comandos mediante docker run serán anexados después de todos los elementos mediante la instrucciónENTRYPOINT, y anulará cualquier elemento especificado con CMD.</a:t>
            </a:r>
          </a:p>
          <a:p>
            <a:pPr marL="0" lvl="1" indent="0" algn="just" defTabSz="292607">
              <a:spcBef>
                <a:spcPts val="200"/>
              </a:spcBef>
              <a:buClr>
                <a:schemeClr val="accent5"/>
              </a:buClr>
              <a:buSzTx/>
              <a:buNone/>
              <a:defRPr sz="1152" b="1">
                <a:solidFill>
                  <a:schemeClr val="accent2"/>
                </a:solidFill>
              </a:defRPr>
            </a:pPr>
            <a:r>
              <a:rPr b="0">
                <a:solidFill>
                  <a:schemeClr val="accent6"/>
                </a:solidFill>
              </a:rPr>
              <a:t>    ENTRYPOINT ["java","-Djava.security.egd=file:/dev/./urandom","-jar","/app.jar"]</a:t>
            </a:r>
          </a:p>
          <a:p>
            <a:pPr marL="0" lvl="1" indent="0" algn="just" defTabSz="292607">
              <a:spcBef>
                <a:spcPts val="200"/>
              </a:spcBef>
              <a:buClr>
                <a:schemeClr val="accent5"/>
              </a:buClr>
              <a:buSzTx/>
              <a:buNone/>
              <a:defRPr sz="1152" b="1">
                <a:solidFill>
                  <a:schemeClr val="accent2"/>
                </a:solidFill>
              </a:defRPr>
            </a:pPr>
            <a:endParaRPr b="0">
              <a:solidFill>
                <a:schemeClr val="accent6"/>
              </a:solidFill>
            </a:endParaRPr>
          </a:p>
          <a:p>
            <a:pPr marL="0" lvl="1" indent="0" algn="just" defTabSz="292607">
              <a:spcBef>
                <a:spcPts val="200"/>
              </a:spcBef>
              <a:buClr>
                <a:schemeClr val="accent5"/>
              </a:buClr>
              <a:buSzTx/>
              <a:buNone/>
              <a:defRPr sz="1152" b="1">
                <a:solidFill>
                  <a:schemeClr val="accent2"/>
                </a:solidFill>
              </a:defRPr>
            </a:pPr>
            <a:r>
              <a:t>ARCHIVO DOCKERIGNORE</a:t>
            </a:r>
          </a:p>
          <a:p>
            <a:pPr marL="0" lvl="1" indent="0" algn="just" defTabSz="292607">
              <a:spcBef>
                <a:spcPts val="200"/>
              </a:spcBef>
              <a:buClr>
                <a:schemeClr val="accent5"/>
              </a:buClr>
              <a:buSzTx/>
              <a:buNone/>
              <a:defRPr sz="1152" b="1">
                <a:solidFill>
                  <a:schemeClr val="accent2"/>
                </a:solidFill>
              </a:defRPr>
            </a:pPr>
            <a:r>
              <a:rPr b="0">
                <a:solidFill>
                  <a:schemeClr val="accent6"/>
                </a:solidFill>
              </a:rPr>
              <a:t>Es recomendable poner cada Dockerfile en un directorio limpio, en el que sólo agregamos los ficheros que sean necesarios.  Es posible que tengamos algún fichero en dicho directorio, que no deseamos que sea agregado a la imagen. Para eso usaremos .dockerignore, para que docker build excluya esos archivos durante la creación de la imagen</a:t>
            </a:r>
          </a:p>
          <a:p>
            <a:pPr marL="0" lvl="1" indent="0" algn="just" defTabSz="292607">
              <a:spcBef>
                <a:spcPts val="200"/>
              </a:spcBef>
              <a:buClr>
                <a:schemeClr val="accent5"/>
              </a:buClr>
              <a:buSzTx/>
              <a:buNone/>
              <a:defRPr sz="1152" b="1">
                <a:solidFill>
                  <a:schemeClr val="accent2"/>
                </a:solidFill>
              </a:defRPr>
            </a:pPr>
            <a:endParaRPr b="0">
              <a:solidFill>
                <a:schemeClr val="accent6"/>
              </a:solidFill>
            </a:endParaRPr>
          </a:p>
          <a:p>
            <a:pPr marL="0" lvl="1" indent="0" algn="just" defTabSz="292607">
              <a:spcBef>
                <a:spcPts val="200"/>
              </a:spcBef>
              <a:buClr>
                <a:schemeClr val="accent5"/>
              </a:buClr>
              <a:buSzTx/>
              <a:buNone/>
              <a:defRPr sz="1152" b="1">
                <a:solidFill>
                  <a:schemeClr val="accent2"/>
                </a:solidFill>
              </a:defRPr>
            </a:pPr>
            <a:r>
              <a:rPr b="0">
                <a:solidFill>
                  <a:schemeClr val="accent6"/>
                </a:solidFill>
              </a:rPr>
              <a:t>*/prueba*</a:t>
            </a:r>
          </a:p>
          <a:p>
            <a:pPr marL="0" lvl="1" indent="0" algn="just" defTabSz="292607">
              <a:spcBef>
                <a:spcPts val="200"/>
              </a:spcBef>
              <a:buClr>
                <a:schemeClr val="accent5"/>
              </a:buClr>
              <a:buSzTx/>
              <a:buNone/>
              <a:defRPr sz="1152" b="1">
                <a:solidFill>
                  <a:schemeClr val="accent2"/>
                </a:solidFill>
              </a:defRPr>
            </a:pPr>
            <a:r>
              <a:rPr b="0">
                <a:solidFill>
                  <a:schemeClr val="accent6"/>
                </a:solidFill>
              </a:rPr>
              <a:t>*/txt/*</a:t>
            </a:r>
          </a:p>
          <a:p>
            <a:pPr marL="0" lvl="1" indent="0" algn="just" defTabSz="292607">
              <a:spcBef>
                <a:spcPts val="200"/>
              </a:spcBef>
              <a:buClr>
                <a:schemeClr val="accent5"/>
              </a:buClr>
              <a:buSzTx/>
              <a:buNone/>
              <a:defRPr sz="1152" b="1">
                <a:solidFill>
                  <a:schemeClr val="accent2"/>
                </a:solidFill>
              </a:defRPr>
            </a:pPr>
            <a:r>
              <a:rPr b="0">
                <a:solidFill>
                  <a:schemeClr val="accent6"/>
                </a:solidFill>
              </a:rPr>
              <a:t>*prueba?</a:t>
            </a:r>
          </a:p>
        </p:txBody>
      </p:sp>
      <p:sp>
        <p:nvSpPr>
          <p:cNvPr id="244" name="4 Título"/>
          <p:cNvSpPr txBox="1">
            <a:spLocks noGrp="1"/>
          </p:cNvSpPr>
          <p:nvPr>
            <p:ph type="title"/>
          </p:nvPr>
        </p:nvSpPr>
        <p:spPr>
          <a:xfrm>
            <a:off x="190500" y="7936"/>
            <a:ext cx="8229600" cy="754066"/>
          </a:xfrm>
          <a:prstGeom prst="rect">
            <a:avLst/>
          </a:prstGeom>
        </p:spPr>
        <p:txBody>
          <a:bodyPr/>
          <a:lstStyle/>
          <a:p>
            <a:r>
              <a:t>Dockerfile. Comandos</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249"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250"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251" name="4 Título"/>
          <p:cNvSpPr txBox="1">
            <a:spLocks noGrp="1"/>
          </p:cNvSpPr>
          <p:nvPr>
            <p:ph type="title"/>
          </p:nvPr>
        </p:nvSpPr>
        <p:spPr>
          <a:xfrm>
            <a:off x="190500" y="7936"/>
            <a:ext cx="8229600" cy="754066"/>
          </a:xfrm>
          <a:prstGeom prst="rect">
            <a:avLst/>
          </a:prstGeom>
        </p:spPr>
        <p:txBody>
          <a:bodyPr/>
          <a:lstStyle/>
          <a:p>
            <a:r>
              <a:t>Dockerfile. Comandos</a:t>
            </a:r>
          </a:p>
        </p:txBody>
      </p:sp>
      <p:pic>
        <p:nvPicPr>
          <p:cNvPr id="252" name="Picture 2" descr="Picture 2"/>
          <p:cNvPicPr>
            <a:picLocks noChangeAspect="1"/>
          </p:cNvPicPr>
          <p:nvPr/>
        </p:nvPicPr>
        <p:blipFill>
          <a:blip r:embed="rId3">
            <a:extLst/>
          </a:blip>
          <a:srcRect b="3610"/>
          <a:stretch>
            <a:fillRect/>
          </a:stretch>
        </p:blipFill>
        <p:spPr>
          <a:xfrm>
            <a:off x="2123727" y="1132808"/>
            <a:ext cx="5034362" cy="4852553"/>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1 Marcador de texto"/>
          <p:cNvSpPr txBox="1">
            <a:spLocks noGrp="1"/>
          </p:cNvSpPr>
          <p:nvPr>
            <p:ph type="body" sz="quarter" idx="1"/>
          </p:nvPr>
        </p:nvSpPr>
        <p:spPr>
          <a:xfrm>
            <a:off x="424486" y="6356348"/>
            <a:ext cx="2166317" cy="365127"/>
          </a:xfrm>
          <a:prstGeom prst="rect">
            <a:avLst/>
          </a:prstGeom>
        </p:spPr>
        <p:txBody>
          <a:bodyPr/>
          <a:lstStyle/>
          <a:p>
            <a:endParaRPr/>
          </a:p>
        </p:txBody>
      </p:sp>
      <p:sp>
        <p:nvSpPr>
          <p:cNvPr id="257" name="2 Marcador de texto"/>
          <p:cNvSpPr>
            <a:spLocks noGrp="1"/>
          </p:cNvSpPr>
          <p:nvPr>
            <p:ph type="body" idx="13"/>
          </p:nvPr>
        </p:nvSpPr>
        <p:spPr>
          <a:prstGeom prst="rect">
            <a:avLst/>
          </a:prstGeom>
        </p:spPr>
        <p:txBody>
          <a:bodyPr/>
          <a:lstStyle/>
          <a:p>
            <a:pPr algn="ctr">
              <a:spcBef>
                <a:spcPts val="300"/>
              </a:spcBef>
              <a:buClr>
                <a:schemeClr val="accent5"/>
              </a:buClr>
              <a:defRPr sz="1400"/>
            </a:pPr>
            <a:endParaRPr/>
          </a:p>
        </p:txBody>
      </p:sp>
      <p:sp>
        <p:nvSpPr>
          <p:cNvPr id="258" name="3 Marcador de texto"/>
          <p:cNvSpPr>
            <a:spLocks noGrp="1"/>
          </p:cNvSpPr>
          <p:nvPr>
            <p:ph type="body" idx="14"/>
          </p:nvPr>
        </p:nvSpPr>
        <p:spPr>
          <a:prstGeom prst="rect">
            <a:avLst/>
          </a:prstGeom>
        </p:spPr>
        <p:txBody>
          <a:bodyPr/>
          <a:lstStyle/>
          <a:p>
            <a:pPr algn="r">
              <a:spcBef>
                <a:spcPts val="300"/>
              </a:spcBef>
              <a:buClr>
                <a:schemeClr val="accent5"/>
              </a:buClr>
              <a:defRPr sz="1400"/>
            </a:pPr>
            <a:endParaRPr/>
          </a:p>
        </p:txBody>
      </p:sp>
      <p:sp>
        <p:nvSpPr>
          <p:cNvPr id="259" name="4 Marcador de texto"/>
          <p:cNvSpPr>
            <a:spLocks noGrp="1"/>
          </p:cNvSpPr>
          <p:nvPr>
            <p:ph type="body" idx="15"/>
          </p:nvPr>
        </p:nvSpPr>
        <p:spPr>
          <a:xfrm>
            <a:off x="531628" y="1346199"/>
            <a:ext cx="8155172" cy="47212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lvl="1" indent="0" algn="just">
              <a:buClr>
                <a:schemeClr val="accent5"/>
              </a:buClr>
              <a:buSzTx/>
              <a:buNone/>
              <a:defRPr b="1">
                <a:solidFill>
                  <a:schemeClr val="accent2"/>
                </a:solidFill>
              </a:defRPr>
            </a:pPr>
            <a:r>
              <a:rPr b="0">
                <a:solidFill>
                  <a:schemeClr val="accent6"/>
                </a:solidFill>
              </a:rPr>
              <a:t>Para iniciar un contenedor y hacerlo disponible desde el inicio del sistema anfitrión usamos —restart, este admite tres valores:</a:t>
            </a:r>
          </a:p>
          <a:p>
            <a:pPr marL="0" lvl="1" indent="0" algn="just">
              <a:buClr>
                <a:schemeClr val="accent5"/>
              </a:buClr>
              <a:buSzTx/>
              <a:buNone/>
              <a:defRPr b="1">
                <a:solidFill>
                  <a:schemeClr val="accent2"/>
                </a:solidFill>
              </a:defRPr>
            </a:pPr>
            <a:endParaRPr b="0">
              <a:solidFill>
                <a:schemeClr val="accent6"/>
              </a:solidFill>
            </a:endParaRPr>
          </a:p>
          <a:p>
            <a:pPr marL="0" lvl="3" indent="0" algn="just">
              <a:buClr>
                <a:schemeClr val="accent5"/>
              </a:buClr>
              <a:buSzTx/>
              <a:buNone/>
              <a:defRPr b="1">
                <a:solidFill>
                  <a:schemeClr val="accent2"/>
                </a:solidFill>
              </a:defRPr>
            </a:pPr>
            <a:r>
              <a:rPr b="0">
                <a:solidFill>
                  <a:schemeClr val="accent6"/>
                </a:solidFill>
              </a:rPr>
              <a:t> </a:t>
            </a:r>
          </a:p>
          <a:p>
            <a:pPr marL="1323473" lvl="3" indent="-180473" algn="just">
              <a:buChar char="-"/>
              <a:defRPr b="1">
                <a:solidFill>
                  <a:schemeClr val="accent2"/>
                </a:solidFill>
              </a:defRPr>
            </a:pPr>
            <a:r>
              <a:rPr b="0">
                <a:solidFill>
                  <a:schemeClr val="accent6"/>
                </a:solidFill>
              </a:rPr>
              <a:t>no: valor predeterminado, no estará disponible al reiniciar el sistema anfitrión. </a:t>
            </a:r>
          </a:p>
          <a:p>
            <a:pPr marL="1323473" lvl="3" indent="-180473" algn="just">
              <a:buChar char="-"/>
              <a:defRPr b="1">
                <a:solidFill>
                  <a:schemeClr val="accent2"/>
                </a:solidFill>
              </a:defRPr>
            </a:pPr>
            <a:r>
              <a:rPr b="0">
                <a:solidFill>
                  <a:schemeClr val="accent6"/>
                </a:solidFill>
              </a:rPr>
              <a:t>on-failure</a:t>
            </a:r>
            <a:r>
              <a:rPr sz="1900" b="0">
                <a:solidFill>
                  <a:schemeClr val="accent6"/>
                </a:solidFill>
              </a:rPr>
              <a:t>[max-retries]: reinicia si ha ocurrido un fall y podemos indicarle los intents.</a:t>
            </a:r>
          </a:p>
          <a:p>
            <a:pPr marL="1333500" lvl="3" indent="-190500" algn="just">
              <a:buChar char="-"/>
              <a:defRPr b="1">
                <a:solidFill>
                  <a:schemeClr val="accent2"/>
                </a:solidFill>
              </a:defRPr>
            </a:pPr>
            <a:r>
              <a:rPr sz="1900" b="0">
                <a:solidFill>
                  <a:schemeClr val="accent6"/>
                </a:solidFill>
              </a:rPr>
              <a:t>always: reinicia el contenedor siempre.</a:t>
            </a:r>
          </a:p>
          <a:p>
            <a:pPr algn="just">
              <a:defRPr b="1">
                <a:solidFill>
                  <a:schemeClr val="accent2"/>
                </a:solidFill>
              </a:defRPr>
            </a:pPr>
            <a:endParaRPr sz="1900" b="0">
              <a:solidFill>
                <a:schemeClr val="accent6"/>
              </a:solidFill>
            </a:endParaRPr>
          </a:p>
          <a:p>
            <a:pPr algn="just">
              <a:defRPr b="1">
                <a:solidFill>
                  <a:schemeClr val="accent2"/>
                </a:solidFill>
              </a:defRPr>
            </a:pPr>
            <a:r>
              <a:rPr sz="1900" b="0">
                <a:solidFill>
                  <a:schemeClr val="accent6"/>
                </a:solidFill>
              </a:rPr>
              <a:t>   </a:t>
            </a:r>
            <a:endParaRPr b="0">
              <a:solidFill>
                <a:schemeClr val="accent6"/>
              </a:solidFill>
            </a:endParaRPr>
          </a:p>
          <a:p>
            <a:pPr marL="0" lvl="4" indent="914400">
              <a:lnSpc>
                <a:spcPts val="3700"/>
              </a:lnSpc>
              <a:spcBef>
                <a:spcPts val="0"/>
              </a:spcBef>
              <a:buSzTx/>
              <a:buNone/>
              <a:defRPr sz="1600">
                <a:solidFill>
                  <a:srgbClr val="000000"/>
                </a:solidFill>
                <a:latin typeface="Times"/>
                <a:ea typeface="Times"/>
                <a:cs typeface="Times"/>
                <a:sym typeface="Times"/>
              </a:defRPr>
            </a:pPr>
            <a:r>
              <a:rPr>
                <a:solidFill>
                  <a:schemeClr val="accent6"/>
                </a:solidFill>
              </a:rPr>
              <a:t>root@docker:/# docker run -i -t --restart=always ubuntu /bin/bash</a:t>
            </a:r>
          </a:p>
        </p:txBody>
      </p:sp>
      <p:sp>
        <p:nvSpPr>
          <p:cNvPr id="260" name="4 Título"/>
          <p:cNvSpPr txBox="1">
            <a:spLocks noGrp="1"/>
          </p:cNvSpPr>
          <p:nvPr>
            <p:ph type="title"/>
          </p:nvPr>
        </p:nvSpPr>
        <p:spPr>
          <a:xfrm>
            <a:off x="190500" y="7936"/>
            <a:ext cx="8229600" cy="754066"/>
          </a:xfrm>
          <a:prstGeom prst="rect">
            <a:avLst/>
          </a:prstGeom>
        </p:spPr>
        <p:txBody>
          <a:bodyPr/>
          <a:lstStyle/>
          <a:p>
            <a:r>
              <a:t>Dockerfile. Inicio automático</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1 Marcador de texto"/>
          <p:cNvSpPr txBox="1">
            <a:spLocks noGrp="1"/>
          </p:cNvSpPr>
          <p:nvPr>
            <p:ph type="body" idx="1"/>
          </p:nvPr>
        </p:nvSpPr>
        <p:spPr>
          <a:xfrm>
            <a:off x="457200" y="1244598"/>
            <a:ext cx="8229600" cy="4911654"/>
          </a:xfrm>
          <a:prstGeom prst="rect">
            <a:avLst/>
          </a:prstGeom>
        </p:spPr>
        <p:txBody>
          <a:bodyPr lIns="50800" tIns="50800" rIns="50800" bIns="50800" anchor="ctr"/>
          <a:lstStyle/>
          <a:p>
            <a:pPr marL="241300" indent="-279400" algn="just"/>
            <a:r>
              <a:t>Docker es un proyecto de código abierto que permite automatizar el despliegue de aplicaciones dentro de contenedores.</a:t>
            </a:r>
          </a:p>
          <a:p>
            <a:pPr marL="762000" indent="-1143000" algn="just">
              <a:lnSpc>
                <a:spcPct val="90000"/>
              </a:lnSpc>
            </a:pPr>
            <a:endParaRPr/>
          </a:p>
          <a:p>
            <a:pPr marL="762000" indent="-1143000" algn="just">
              <a:lnSpc>
                <a:spcPct val="90000"/>
              </a:lnSpc>
            </a:pPr>
            <a:r>
              <a:t>Este contenedor empaqueta todo lo necesario para que uno o más procesos (servicios o aplicaciones) funciones: código, herramientas del sistemas, bibliotecas del sistema, dependencias etc. </a:t>
            </a:r>
          </a:p>
          <a:p>
            <a:pPr marL="762000" indent="-1143000" algn="just">
              <a:lnSpc>
                <a:spcPct val="90000"/>
              </a:lnSpc>
            </a:pPr>
            <a:endParaRPr/>
          </a:p>
          <a:p>
            <a:pPr marL="762000" indent="-1143000" algn="just">
              <a:lnSpc>
                <a:spcPct val="90000"/>
              </a:lnSpc>
            </a:pPr>
            <a:r>
              <a:t>Esto garantiza que siempre se podrá ejecutar, independientemente del entorno en el que queramos desplegarlo. No hay que preocuparse de qué software ni versiones tiene nuestra máquina, ya que nuestra aplicación se ejecutará en el contenedor.</a:t>
            </a:r>
          </a:p>
        </p:txBody>
      </p:sp>
      <p:sp>
        <p:nvSpPr>
          <p:cNvPr id="81" name="4 Título"/>
          <p:cNvSpPr txBox="1">
            <a:spLocks noGrp="1"/>
          </p:cNvSpPr>
          <p:nvPr>
            <p:ph type="title"/>
          </p:nvPr>
        </p:nvSpPr>
        <p:spPr>
          <a:xfrm>
            <a:off x="190500" y="7936"/>
            <a:ext cx="8229600" cy="754066"/>
          </a:xfrm>
          <a:prstGeom prst="rect">
            <a:avLst/>
          </a:prstGeom>
        </p:spPr>
        <p:txBody>
          <a:bodyPr/>
          <a:lstStyle/>
          <a:p>
            <a:r>
              <a:t>Introducción</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1 Título"/>
          <p:cNvSpPr txBox="1">
            <a:spLocks noGrp="1"/>
          </p:cNvSpPr>
          <p:nvPr>
            <p:ph type="title"/>
          </p:nvPr>
        </p:nvSpPr>
        <p:spPr>
          <a:xfrm>
            <a:off x="190500" y="7936"/>
            <a:ext cx="8229600" cy="754066"/>
          </a:xfrm>
          <a:prstGeom prst="rect">
            <a:avLst/>
          </a:prstGeom>
        </p:spPr>
        <p:txBody>
          <a:bodyPr/>
          <a:lstStyle/>
          <a:p>
            <a:r>
              <a:t>Introducción</a:t>
            </a:r>
          </a:p>
        </p:txBody>
      </p:sp>
      <p:sp>
        <p:nvSpPr>
          <p:cNvPr id="84" name="2 Marcador de texto"/>
          <p:cNvSpPr txBox="1">
            <a:spLocks noGrp="1"/>
          </p:cNvSpPr>
          <p:nvPr>
            <p:ph type="body" idx="1"/>
          </p:nvPr>
        </p:nvSpPr>
        <p:spPr>
          <a:prstGeom prst="rect">
            <a:avLst/>
          </a:prstGeom>
        </p:spPr>
        <p:txBody>
          <a:bodyPr/>
          <a:lstStyle/>
          <a:p>
            <a:r>
              <a:t>Docker funciona de forma nativa en entornos Linux a partir de la versión 3.8 del Kernel. Algunos Kernels a partir de la versión 2.6.x y posteriores podrían ejecutar Docker, pero los resultados pueden variar, por lo que oficialmente no está soportado.</a:t>
            </a:r>
          </a:p>
          <a:p>
            <a:endParaRPr/>
          </a:p>
          <a:p>
            <a:r>
              <a:t>Solo está preparado para arquitecturas de 64 bits.</a:t>
            </a:r>
          </a:p>
          <a:p>
            <a:endParaRPr/>
          </a:p>
          <a:p>
            <a:r>
              <a:t>Para usar Docker en entornos Windows o MAC tenemos la herramienta Boot2Docker, que no es más que una máquina virtual ligera de Linux con Docker ya instalado. Dicha imagen la arrancamos en Virtualbox, Wmware etc.</a:t>
            </a:r>
          </a:p>
          <a:p>
            <a:endParaRPr/>
          </a:p>
          <a:p>
            <a:r>
              <a:t>Otra manera es con un instalador “todo en uno” para MAC y Windows. Este instalador trae un cliente para Windows, la imagen de una máquina virtual Linux, VirtualBox y msys-git unix tools.</a:t>
            </a:r>
          </a:p>
        </p:txBody>
      </p:sp>
      <p:sp>
        <p:nvSpPr>
          <p:cNvPr id="85" name="3 Marcador de texto"/>
          <p:cNvSpPr>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a:spcBef>
                <a:spcPts val="600"/>
              </a:spcBef>
              <a:buClr>
                <a:schemeClr val="accent5"/>
              </a:buClr>
              <a:defRPr sz="2800" b="1">
                <a:solidFill>
                  <a:schemeClr val="accent2"/>
                </a:solidFill>
              </a:defRPr>
            </a:lvl1pPr>
          </a:lstStyle>
          <a:p>
            <a:r>
              <a:t>Requisitos mínimos</a:t>
            </a:r>
          </a:p>
        </p:txBody>
      </p:sp>
      <p:sp>
        <p:nvSpPr>
          <p:cNvPr id="86" name="7 Conector recto"/>
          <p:cNvSpPr/>
          <p:nvPr/>
        </p:nvSpPr>
        <p:spPr>
          <a:xfrm>
            <a:off x="542609" y="1617784"/>
            <a:ext cx="1678079"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87" name="9 Conector recto"/>
          <p:cNvSpPr/>
          <p:nvPr/>
        </p:nvSpPr>
        <p:spPr>
          <a:xfrm>
            <a:off x="6844602" y="1617784"/>
            <a:ext cx="1678077"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1 Título"/>
          <p:cNvSpPr txBox="1">
            <a:spLocks noGrp="1"/>
          </p:cNvSpPr>
          <p:nvPr>
            <p:ph type="title"/>
          </p:nvPr>
        </p:nvSpPr>
        <p:spPr>
          <a:xfrm>
            <a:off x="190500" y="7936"/>
            <a:ext cx="8229600" cy="754066"/>
          </a:xfrm>
          <a:prstGeom prst="rect">
            <a:avLst/>
          </a:prstGeom>
        </p:spPr>
        <p:txBody>
          <a:bodyPr/>
          <a:lstStyle/>
          <a:p>
            <a:r>
              <a:t>Introducción</a:t>
            </a:r>
          </a:p>
        </p:txBody>
      </p:sp>
      <p:sp>
        <p:nvSpPr>
          <p:cNvPr id="90" name="2 Marcador de texto"/>
          <p:cNvSpPr txBox="1">
            <a:spLocks noGrp="1"/>
          </p:cNvSpPr>
          <p:nvPr>
            <p:ph type="body" idx="1"/>
          </p:nvPr>
        </p:nvSpPr>
        <p:spPr>
          <a:xfrm>
            <a:off x="457200" y="2042574"/>
            <a:ext cx="8229600" cy="4372461"/>
          </a:xfrm>
          <a:prstGeom prst="rect">
            <a:avLst/>
          </a:prstGeom>
        </p:spPr>
        <p:txBody>
          <a:bodyPr anchor="ctr"/>
          <a:lstStyle/>
          <a:p>
            <a:r>
              <a:t>Las principales características son:</a:t>
            </a:r>
          </a:p>
          <a:p>
            <a:pPr marL="971550" lvl="1" indent="-228600">
              <a:defRPr b="1">
                <a:solidFill>
                  <a:schemeClr val="accent2"/>
                </a:solidFill>
              </a:defRPr>
            </a:pPr>
            <a:r>
              <a:t>Portabilidad</a:t>
            </a:r>
            <a:r>
              <a:rPr b="0">
                <a:solidFill>
                  <a:schemeClr val="accent6"/>
                </a:solidFill>
              </a:rPr>
              <a:t>: El contenedor Docker podrá ser desplegado en cualquier sistema, sin necesidad de volver a configurarlo o realizar las instalaciones necesarias para que la aplicación funcione, ya que todas las dependencias son empaquetadas con la aplicación en el contenedor.</a:t>
            </a:r>
          </a:p>
          <a:p>
            <a:pPr marL="971550" lvl="1" indent="-228600">
              <a:defRPr b="1">
                <a:solidFill>
                  <a:schemeClr val="accent2"/>
                </a:solidFill>
              </a:defRPr>
            </a:pPr>
            <a:r>
              <a:t>Ligereza</a:t>
            </a:r>
            <a:r>
              <a:rPr b="0">
                <a:solidFill>
                  <a:schemeClr val="accent6"/>
                </a:solidFill>
              </a:rPr>
              <a:t>: Los contenedores Docker no virtualiza el SO completo.</a:t>
            </a:r>
          </a:p>
          <a:p>
            <a:pPr marL="971550" lvl="1" indent="-228600">
              <a:defRPr b="1">
                <a:solidFill>
                  <a:schemeClr val="accent2"/>
                </a:solidFill>
              </a:defRPr>
            </a:pPr>
            <a:r>
              <a:t>Autosuficiencia</a:t>
            </a:r>
            <a:r>
              <a:rPr b="0">
                <a:solidFill>
                  <a:schemeClr val="accent6"/>
                </a:solidFill>
              </a:rPr>
              <a:t>: Solo carga las librerías, archivos y configuraciones necesarias para desplegar las funciones que contenga.</a:t>
            </a:r>
          </a:p>
        </p:txBody>
      </p:sp>
      <p:sp>
        <p:nvSpPr>
          <p:cNvPr id="91" name="3 Marcador de texto"/>
          <p:cNvSpPr>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a:spcBef>
                <a:spcPts val="600"/>
              </a:spcBef>
              <a:buClr>
                <a:schemeClr val="accent5"/>
              </a:buClr>
              <a:defRPr sz="2800" b="1">
                <a:solidFill>
                  <a:schemeClr val="accent2"/>
                </a:solidFill>
              </a:defRPr>
            </a:lvl1pPr>
          </a:lstStyle>
          <a:p>
            <a:r>
              <a:t>Características</a:t>
            </a:r>
          </a:p>
        </p:txBody>
      </p:sp>
      <p:sp>
        <p:nvSpPr>
          <p:cNvPr id="92" name="7 Conector recto"/>
          <p:cNvSpPr/>
          <p:nvPr/>
        </p:nvSpPr>
        <p:spPr>
          <a:xfrm>
            <a:off x="542609" y="1617784"/>
            <a:ext cx="1678079"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93" name="9 Conector recto"/>
          <p:cNvSpPr/>
          <p:nvPr/>
        </p:nvSpPr>
        <p:spPr>
          <a:xfrm>
            <a:off x="6844602" y="1617784"/>
            <a:ext cx="1678077"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1 Título"/>
          <p:cNvSpPr txBox="1">
            <a:spLocks noGrp="1"/>
          </p:cNvSpPr>
          <p:nvPr>
            <p:ph type="title"/>
          </p:nvPr>
        </p:nvSpPr>
        <p:spPr>
          <a:xfrm>
            <a:off x="190500" y="7936"/>
            <a:ext cx="8229600" cy="754066"/>
          </a:xfrm>
          <a:prstGeom prst="rect">
            <a:avLst/>
          </a:prstGeom>
        </p:spPr>
        <p:txBody>
          <a:bodyPr/>
          <a:lstStyle/>
          <a:p>
            <a:r>
              <a:t>Introducción</a:t>
            </a:r>
          </a:p>
        </p:txBody>
      </p:sp>
      <p:sp>
        <p:nvSpPr>
          <p:cNvPr id="96" name="2 Marcador de texto"/>
          <p:cNvSpPr txBox="1">
            <a:spLocks noGrp="1"/>
          </p:cNvSpPr>
          <p:nvPr>
            <p:ph type="body" idx="1"/>
          </p:nvPr>
        </p:nvSpPr>
        <p:spPr>
          <a:xfrm>
            <a:off x="457200" y="2042574"/>
            <a:ext cx="8229600" cy="4372461"/>
          </a:xfrm>
          <a:prstGeom prst="rect">
            <a:avLst/>
          </a:prstGeom>
        </p:spPr>
        <p:txBody>
          <a:bodyPr/>
          <a:lstStyle/>
          <a:p>
            <a:pPr defTabSz="384047">
              <a:lnSpc>
                <a:spcPct val="90000"/>
              </a:lnSpc>
              <a:spcBef>
                <a:spcPts val="300"/>
              </a:spcBef>
              <a:defRPr sz="1500"/>
            </a:pPr>
            <a:r>
              <a:t>Usar contenedores permite a los desarrolladores y administradores de sistemas probar aplicaciones o servicios en un entorno seguro e igual al de producción, reduciendo tiempos de pruebas y adaptaciones entre los entornos de prueba y producción.</a:t>
            </a:r>
          </a:p>
          <a:p>
            <a:pPr defTabSz="384047">
              <a:lnSpc>
                <a:spcPct val="90000"/>
              </a:lnSpc>
              <a:spcBef>
                <a:spcPts val="300"/>
              </a:spcBef>
              <a:defRPr sz="1500"/>
            </a:pPr>
            <a:r>
              <a:t>Las principales ventajas de usar contenedores Docker son:</a:t>
            </a:r>
          </a:p>
          <a:p>
            <a:pPr marL="816100" lvl="1" indent="-192023" defTabSz="384047">
              <a:lnSpc>
                <a:spcPct val="90000"/>
              </a:lnSpc>
              <a:spcBef>
                <a:spcPts val="300"/>
              </a:spcBef>
              <a:defRPr sz="1500"/>
            </a:pPr>
            <a:r>
              <a:t>Las instancias se inician en pocos segundos.</a:t>
            </a:r>
          </a:p>
          <a:p>
            <a:pPr marL="816100" lvl="1" indent="-192023" defTabSz="384047">
              <a:lnSpc>
                <a:spcPct val="90000"/>
              </a:lnSpc>
              <a:spcBef>
                <a:spcPts val="300"/>
              </a:spcBef>
              <a:defRPr sz="1500"/>
            </a:pPr>
            <a:r>
              <a:t>Facilmente replicables.</a:t>
            </a:r>
          </a:p>
          <a:p>
            <a:pPr marL="816100" lvl="1" indent="-192023" defTabSz="384047">
              <a:lnSpc>
                <a:spcPct val="90000"/>
              </a:lnSpc>
              <a:spcBef>
                <a:spcPts val="300"/>
              </a:spcBef>
              <a:defRPr sz="1500"/>
            </a:pPr>
            <a:r>
              <a:t>Fácil automatización e integración en entornos de Integración Continua.</a:t>
            </a:r>
          </a:p>
          <a:p>
            <a:pPr marL="816100" lvl="1" indent="-192023" defTabSz="384047">
              <a:lnSpc>
                <a:spcPct val="90000"/>
              </a:lnSpc>
              <a:spcBef>
                <a:spcPts val="300"/>
              </a:spcBef>
              <a:defRPr sz="1500"/>
            </a:pPr>
            <a:r>
              <a:t>Consumo menor de recursos que las máquinas virtuales.</a:t>
            </a:r>
          </a:p>
          <a:p>
            <a:pPr marL="816100" lvl="1" indent="-192023" defTabSz="384047">
              <a:lnSpc>
                <a:spcPct val="90000"/>
              </a:lnSpc>
              <a:spcBef>
                <a:spcPts val="300"/>
              </a:spcBef>
              <a:defRPr sz="1500"/>
            </a:pPr>
            <a:r>
              <a:t>Mayor rendimiento que la virtualización tradicional</a:t>
            </a:r>
          </a:p>
          <a:p>
            <a:pPr marL="816100" lvl="1" indent="-192023" defTabSz="384047">
              <a:lnSpc>
                <a:spcPct val="90000"/>
              </a:lnSpc>
              <a:spcBef>
                <a:spcPts val="300"/>
              </a:spcBef>
              <a:defRPr sz="1500"/>
            </a:pPr>
            <a:r>
              <a:t>Ocupan mucho menos espacio.</a:t>
            </a:r>
          </a:p>
          <a:p>
            <a:pPr marL="816100" lvl="1" indent="-192023" defTabSz="384047">
              <a:lnSpc>
                <a:spcPct val="90000"/>
              </a:lnSpc>
              <a:spcBef>
                <a:spcPts val="300"/>
              </a:spcBef>
              <a:defRPr sz="1500"/>
            </a:pPr>
            <a:r>
              <a:t>Aislamiento de las dependencias de una aplicación de las instaladas en el host.</a:t>
            </a:r>
          </a:p>
          <a:p>
            <a:pPr marL="816100" lvl="1" indent="-192023" defTabSz="384047">
              <a:lnSpc>
                <a:spcPct val="90000"/>
              </a:lnSpc>
              <a:spcBef>
                <a:spcPts val="300"/>
              </a:spcBef>
              <a:defRPr sz="1500"/>
            </a:pPr>
            <a:r>
              <a:t>Gran repositorio de imágenes ya creadas sobre miles de aplicaciones, que se pueden modificar.</a:t>
            </a:r>
          </a:p>
          <a:p>
            <a:pPr defTabSz="384047">
              <a:lnSpc>
                <a:spcPct val="90000"/>
              </a:lnSpc>
              <a:spcBef>
                <a:spcPts val="100"/>
              </a:spcBef>
              <a:defRPr sz="1500"/>
            </a:pPr>
            <a:r>
              <a:t>Principales desventajas:</a:t>
            </a:r>
          </a:p>
          <a:p>
            <a:pPr marL="816100" lvl="1" indent="-192023" defTabSz="384047">
              <a:lnSpc>
                <a:spcPct val="90000"/>
              </a:lnSpc>
              <a:spcBef>
                <a:spcPts val="300"/>
              </a:spcBef>
              <a:defRPr sz="1500"/>
            </a:pPr>
            <a:r>
              <a:t>Uso forma nativa únicamente en entornos Unix con Kernel igual o superior a 3.8</a:t>
            </a:r>
          </a:p>
          <a:p>
            <a:pPr marL="816100" lvl="1" indent="-192023" defTabSz="384047">
              <a:lnSpc>
                <a:spcPct val="90000"/>
              </a:lnSpc>
              <a:spcBef>
                <a:spcPts val="300"/>
              </a:spcBef>
              <a:defRPr sz="1500"/>
            </a:pPr>
            <a:r>
              <a:t>Solo soporta arquitecturas de 64 bits</a:t>
            </a:r>
          </a:p>
          <a:p>
            <a:pPr marL="816100" lvl="1" indent="-192023" defTabSz="384047">
              <a:lnSpc>
                <a:spcPct val="90000"/>
              </a:lnSpc>
              <a:spcBef>
                <a:spcPts val="300"/>
              </a:spcBef>
              <a:defRPr sz="1500"/>
            </a:pPr>
            <a:r>
              <a:t>Relativamente nuevo, existencia de errores de código entre versiones.</a:t>
            </a:r>
          </a:p>
        </p:txBody>
      </p:sp>
      <p:sp>
        <p:nvSpPr>
          <p:cNvPr id="97" name="3 Marcador de texto"/>
          <p:cNvSpPr>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a:spcBef>
                <a:spcPts val="600"/>
              </a:spcBef>
              <a:buClr>
                <a:schemeClr val="accent5"/>
              </a:buClr>
              <a:defRPr sz="2800" b="1">
                <a:solidFill>
                  <a:schemeClr val="accent2"/>
                </a:solidFill>
              </a:defRPr>
            </a:lvl1pPr>
          </a:lstStyle>
          <a:p>
            <a:r>
              <a:t>Ventajas y Desventajas</a:t>
            </a:r>
          </a:p>
        </p:txBody>
      </p:sp>
      <p:sp>
        <p:nvSpPr>
          <p:cNvPr id="98" name="7 Conector recto"/>
          <p:cNvSpPr/>
          <p:nvPr/>
        </p:nvSpPr>
        <p:spPr>
          <a:xfrm>
            <a:off x="542609" y="1617784"/>
            <a:ext cx="1678079"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99" name="9 Conector recto"/>
          <p:cNvSpPr/>
          <p:nvPr/>
        </p:nvSpPr>
        <p:spPr>
          <a:xfrm>
            <a:off x="6844602" y="1617784"/>
            <a:ext cx="1678077"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1 Título"/>
          <p:cNvSpPr txBox="1">
            <a:spLocks noGrp="1"/>
          </p:cNvSpPr>
          <p:nvPr>
            <p:ph type="title"/>
          </p:nvPr>
        </p:nvSpPr>
        <p:spPr>
          <a:xfrm>
            <a:off x="190500" y="7936"/>
            <a:ext cx="8229600" cy="754066"/>
          </a:xfrm>
          <a:prstGeom prst="rect">
            <a:avLst/>
          </a:prstGeom>
        </p:spPr>
        <p:txBody>
          <a:bodyPr/>
          <a:lstStyle/>
          <a:p>
            <a:r>
              <a:t>Introducción</a:t>
            </a:r>
          </a:p>
        </p:txBody>
      </p:sp>
      <p:sp>
        <p:nvSpPr>
          <p:cNvPr id="102" name="2 Marcador de texto"/>
          <p:cNvSpPr txBox="1">
            <a:spLocks noGrp="1"/>
          </p:cNvSpPr>
          <p:nvPr>
            <p:ph type="body" idx="1"/>
          </p:nvPr>
        </p:nvSpPr>
        <p:spPr>
          <a:xfrm>
            <a:off x="457200" y="2042574"/>
            <a:ext cx="8229600" cy="4372461"/>
          </a:xfrm>
          <a:prstGeom prst="rect">
            <a:avLst/>
          </a:prstGeom>
        </p:spPr>
        <p:txBody>
          <a:bodyPr anchor="ctr"/>
          <a:lstStyle/>
          <a:p>
            <a:r>
              <a:t>El uso de Docker está recomendado en:</a:t>
            </a:r>
          </a:p>
          <a:p>
            <a:pPr marL="673100" lvl="1" indent="-292100">
              <a:lnSpc>
                <a:spcPct val="110000"/>
              </a:lnSpc>
              <a:spcBef>
                <a:spcPts val="500"/>
              </a:spcBef>
              <a:buSzPct val="64000"/>
              <a:buBlip>
                <a:blip r:embed="rId2"/>
              </a:buBlip>
            </a:pPr>
            <a:r>
              <a:t>Entornos de Integración Continua. Cuando los pasos de desarrollo a producción sean lo mas a menudo posible, para permitir detectar los errores cuanto antes.</a:t>
            </a:r>
          </a:p>
          <a:p>
            <a:pPr marL="673100" lvl="1" indent="-292100">
              <a:lnSpc>
                <a:spcPct val="110000"/>
              </a:lnSpc>
              <a:spcBef>
                <a:spcPts val="500"/>
              </a:spcBef>
              <a:buSzPct val="64000"/>
              <a:buBlip>
                <a:blip r:embed="rId2"/>
              </a:buBlip>
            </a:pPr>
            <a:r>
              <a:t>Parar garantizar la integración de las aplicaciones en diferentes entornos.</a:t>
            </a:r>
          </a:p>
          <a:p>
            <a:pPr marL="673100" lvl="1" indent="-292100">
              <a:lnSpc>
                <a:spcPct val="110000"/>
              </a:lnSpc>
              <a:spcBef>
                <a:spcPts val="500"/>
              </a:spcBef>
              <a:buSzPct val="64000"/>
              <a:buBlip>
                <a:blip r:embed="rId2"/>
              </a:buBlip>
            </a:pPr>
            <a:r>
              <a:t>Cuando necesitamos tener entornos fácilmente desplegables, portables y desechables.</a:t>
            </a:r>
          </a:p>
          <a:p>
            <a:pPr marL="673100" lvl="1" indent="-292100">
              <a:lnSpc>
                <a:spcPct val="110000"/>
              </a:lnSpc>
              <a:spcBef>
                <a:spcPts val="500"/>
              </a:spcBef>
              <a:buSzPct val="64000"/>
              <a:buBlip>
                <a:blip r:embed="rId2"/>
              </a:buBlip>
            </a:pPr>
            <a:r>
              <a:t>Cuando necesitamos un entorno fácilmente escalable.</a:t>
            </a:r>
          </a:p>
        </p:txBody>
      </p:sp>
      <p:sp>
        <p:nvSpPr>
          <p:cNvPr id="103" name="3 Marcador de texto"/>
          <p:cNvSpPr>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a:spcBef>
                <a:spcPts val="600"/>
              </a:spcBef>
              <a:buClr>
                <a:schemeClr val="accent5"/>
              </a:buClr>
              <a:defRPr sz="2800" b="1">
                <a:solidFill>
                  <a:schemeClr val="accent2"/>
                </a:solidFill>
              </a:defRPr>
            </a:lvl1pPr>
          </a:lstStyle>
          <a:p>
            <a:r>
              <a:t>Usos y recomendaciones</a:t>
            </a:r>
          </a:p>
        </p:txBody>
      </p:sp>
      <p:sp>
        <p:nvSpPr>
          <p:cNvPr id="104" name="7 Conector recto"/>
          <p:cNvSpPr/>
          <p:nvPr/>
        </p:nvSpPr>
        <p:spPr>
          <a:xfrm>
            <a:off x="542609" y="1617784"/>
            <a:ext cx="1678079"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105" name="9 Conector recto"/>
          <p:cNvSpPr/>
          <p:nvPr/>
        </p:nvSpPr>
        <p:spPr>
          <a:xfrm>
            <a:off x="6844602" y="1617784"/>
            <a:ext cx="1678077"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1 Título"/>
          <p:cNvSpPr txBox="1">
            <a:spLocks noGrp="1"/>
          </p:cNvSpPr>
          <p:nvPr>
            <p:ph type="title"/>
          </p:nvPr>
        </p:nvSpPr>
        <p:spPr>
          <a:xfrm>
            <a:off x="190500" y="7936"/>
            <a:ext cx="8229600" cy="754066"/>
          </a:xfrm>
          <a:prstGeom prst="rect">
            <a:avLst/>
          </a:prstGeom>
        </p:spPr>
        <p:txBody>
          <a:bodyPr/>
          <a:lstStyle/>
          <a:p>
            <a:r>
              <a:t>Introducción</a:t>
            </a:r>
          </a:p>
        </p:txBody>
      </p:sp>
      <p:sp>
        <p:nvSpPr>
          <p:cNvPr id="108" name="2 Marcador de texto"/>
          <p:cNvSpPr txBox="1">
            <a:spLocks noGrp="1"/>
          </p:cNvSpPr>
          <p:nvPr>
            <p:ph type="body" idx="1"/>
          </p:nvPr>
        </p:nvSpPr>
        <p:spPr>
          <a:xfrm>
            <a:off x="457199" y="2051479"/>
            <a:ext cx="8045896" cy="4372460"/>
          </a:xfrm>
          <a:prstGeom prst="rect">
            <a:avLst/>
          </a:prstGeom>
        </p:spPr>
        <p:txBody>
          <a:bodyPr/>
          <a:lstStyle/>
          <a:p>
            <a:r>
              <a:t>Docker usa una arquitectura cliente-servidor. El cliente de docker habla con el demonio de Docker que hace el trabajo de crear, correr y distribuir los contenedores. Ambos pueden ejecutarse en la misma máquina o en remoto.</a:t>
            </a:r>
          </a:p>
        </p:txBody>
      </p:sp>
      <p:sp>
        <p:nvSpPr>
          <p:cNvPr id="109" name="3 Marcador de texto"/>
          <p:cNvSpPr>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a:spcBef>
                <a:spcPts val="600"/>
              </a:spcBef>
              <a:buClr>
                <a:schemeClr val="accent5"/>
              </a:buClr>
              <a:defRPr sz="2800" b="1">
                <a:solidFill>
                  <a:schemeClr val="accent2"/>
                </a:solidFill>
              </a:defRPr>
            </a:lvl1pPr>
          </a:lstStyle>
          <a:p>
            <a:r>
              <a:t>Arquitectura</a:t>
            </a:r>
          </a:p>
        </p:txBody>
      </p:sp>
      <p:sp>
        <p:nvSpPr>
          <p:cNvPr id="110" name="7 Conector recto"/>
          <p:cNvSpPr/>
          <p:nvPr/>
        </p:nvSpPr>
        <p:spPr>
          <a:xfrm>
            <a:off x="542609" y="1617784"/>
            <a:ext cx="1678079"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111" name="9 Conector recto"/>
          <p:cNvSpPr/>
          <p:nvPr/>
        </p:nvSpPr>
        <p:spPr>
          <a:xfrm>
            <a:off x="6844602" y="1617784"/>
            <a:ext cx="1678077" cy="1"/>
          </a:xfrm>
          <a:prstGeom prst="line">
            <a:avLst/>
          </a:prstGeom>
          <a:ln w="19050">
            <a:solidFill>
              <a:schemeClr val="accent2"/>
            </a:solidFill>
          </a:ln>
        </p:spPr>
        <p:txBody>
          <a:bodyPr lIns="45718" tIns="45718" rIns="45718" bIns="45718"/>
          <a:lstStyle/>
          <a:p>
            <a:pPr algn="just">
              <a:defRPr>
                <a:solidFill>
                  <a:schemeClr val="accent6"/>
                </a:solidFill>
              </a:defRPr>
            </a:pPr>
            <a:endParaRPr/>
          </a:p>
        </p:txBody>
      </p:sp>
      <p:sp>
        <p:nvSpPr>
          <p:cNvPr id="112" name="Texto"/>
          <p:cNvSpPr txBox="1"/>
          <p:nvPr/>
        </p:nvSpPr>
        <p:spPr>
          <a:xfrm>
            <a:off x="-5920495" y="1122285"/>
            <a:ext cx="142239" cy="414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r>
              <a:t> </a:t>
            </a:r>
          </a:p>
        </p:txBody>
      </p:sp>
      <p:pic>
        <p:nvPicPr>
          <p:cNvPr id="113" name="page7image1817056.png" descr="page7image1817056.png"/>
          <p:cNvPicPr>
            <a:picLocks noChangeAspect="1"/>
          </p:cNvPicPr>
          <p:nvPr/>
        </p:nvPicPr>
        <p:blipFill>
          <a:blip r:embed="rId2">
            <a:extLst/>
          </a:blip>
          <a:stretch>
            <a:fillRect/>
          </a:stretch>
        </p:blipFill>
        <p:spPr>
          <a:xfrm>
            <a:off x="1671120" y="3580377"/>
            <a:ext cx="6389397" cy="1865412"/>
          </a:xfrm>
          <a:prstGeom prst="rect">
            <a:avLst/>
          </a:prstGeom>
          <a:ln w="12700">
            <a:miter lim="400000"/>
          </a:ln>
          <a:effectLst>
            <a:reflection stA="50000" endPos="40000" dir="5400000" sy="-100000" algn="bl" rotWithShape="0"/>
          </a:effectLst>
        </p:spPr>
      </p:pic>
      <p:sp>
        <p:nvSpPr>
          <p:cNvPr id="114" name="Texto"/>
          <p:cNvSpPr txBox="1"/>
          <p:nvPr/>
        </p:nvSpPr>
        <p:spPr>
          <a:xfrm>
            <a:off x="-3714750" y="1009650"/>
            <a:ext cx="142238" cy="414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r>
              <a:t> </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ABELPresentacion-Para imprimir (17)">
  <a:themeElements>
    <a:clrScheme name="BABELPresentacion-Para imprimir (17)">
      <a:dk1>
        <a:srgbClr val="F8F8F8"/>
      </a:dk1>
      <a:lt1>
        <a:srgbClr val="F8F8F8"/>
      </a:lt1>
      <a:dk2>
        <a:srgbClr val="A7A7A7"/>
      </a:dk2>
      <a:lt2>
        <a:srgbClr val="535353"/>
      </a:lt2>
      <a:accent1>
        <a:srgbClr val="595959"/>
      </a:accent1>
      <a:accent2>
        <a:srgbClr val="FF6600"/>
      </a:accent2>
      <a:accent3>
        <a:srgbClr val="F8F8F8"/>
      </a:accent3>
      <a:accent4>
        <a:srgbClr val="D8D8D8"/>
      </a:accent4>
      <a:accent5>
        <a:srgbClr val="F79646"/>
      </a:accent5>
      <a:accent6>
        <a:srgbClr val="7C7C7C"/>
      </a:accent6>
      <a:hlink>
        <a:srgbClr val="0000FF"/>
      </a:hlink>
      <a:folHlink>
        <a:srgbClr val="FF00FF"/>
      </a:folHlink>
    </a:clrScheme>
    <a:fontScheme name="BABELPresentacion-Para imprimir (17)">
      <a:majorFont>
        <a:latin typeface="Helvetica"/>
        <a:ea typeface="Helvetica"/>
        <a:cs typeface="Helvetica"/>
      </a:majorFont>
      <a:minorFont>
        <a:latin typeface="Calibri"/>
        <a:ea typeface="Calibri"/>
        <a:cs typeface="Calibri"/>
      </a:minorFont>
    </a:fontScheme>
    <a:fmtScheme name="BABELPresentacion-Para imprimir (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outerShdw blurRad="50800" dist="25400" dir="5400000" rotWithShape="0">
            <a:srgbClr val="000000">
              <a:alpha val="4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just"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4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ABELPresentacion-Para imprimir (17)">
  <a:themeElements>
    <a:clrScheme name="BABELPresentacion-Para imprimir (17)">
      <a:dk1>
        <a:srgbClr val="000000"/>
      </a:dk1>
      <a:lt1>
        <a:srgbClr val="FFFFFF"/>
      </a:lt1>
      <a:dk2>
        <a:srgbClr val="A7A7A7"/>
      </a:dk2>
      <a:lt2>
        <a:srgbClr val="535353"/>
      </a:lt2>
      <a:accent1>
        <a:srgbClr val="595959"/>
      </a:accent1>
      <a:accent2>
        <a:srgbClr val="FF6600"/>
      </a:accent2>
      <a:accent3>
        <a:srgbClr val="F8F8F8"/>
      </a:accent3>
      <a:accent4>
        <a:srgbClr val="D8D8D8"/>
      </a:accent4>
      <a:accent5>
        <a:srgbClr val="F79646"/>
      </a:accent5>
      <a:accent6>
        <a:srgbClr val="7C7C7C"/>
      </a:accent6>
      <a:hlink>
        <a:srgbClr val="0000FF"/>
      </a:hlink>
      <a:folHlink>
        <a:srgbClr val="FF00FF"/>
      </a:folHlink>
    </a:clrScheme>
    <a:fontScheme name="BABELPresentacion-Para imprimir (17)">
      <a:majorFont>
        <a:latin typeface="Helvetica"/>
        <a:ea typeface="Helvetica"/>
        <a:cs typeface="Helvetica"/>
      </a:majorFont>
      <a:minorFont>
        <a:latin typeface="Calibri"/>
        <a:ea typeface="Calibri"/>
        <a:cs typeface="Calibri"/>
      </a:minorFont>
    </a:fontScheme>
    <a:fmtScheme name="BABELPresentacion-Para imprimir (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outerShdw blurRad="50800" dist="25400" dir="5400000" rotWithShape="0">
            <a:srgbClr val="000000">
              <a:alpha val="4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just"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4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TotalTime>
  <Words>4916</Words>
  <Application>Microsoft Office PowerPoint</Application>
  <PresentationFormat>Presentación en pantalla (4:3)</PresentationFormat>
  <Paragraphs>383</Paragraphs>
  <Slides>33</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Calibri</vt:lpstr>
      <vt:lpstr>Courier New</vt:lpstr>
      <vt:lpstr>Helvetica</vt:lpstr>
      <vt:lpstr>Times</vt:lpstr>
      <vt:lpstr>BABELPresentacion-Para imprimir (17)</vt:lpstr>
      <vt:lpstr>DOCKER</vt:lpstr>
      <vt:lpstr>Presentación de PowerPoint</vt:lpstr>
      <vt:lpstr>Presentación de PowerPoint</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Comenzando con Docker. Principales comandos DOCKER</vt:lpstr>
      <vt:lpstr>Comenzando con Docker. Principales comandos DOCKER</vt:lpstr>
      <vt:lpstr>Comenzando con Docker. Imágenes</vt:lpstr>
      <vt:lpstr>Comenzando con Docker. Ejecución de contenedores</vt:lpstr>
      <vt:lpstr>Comenzando con Docker. Creación de imágenes</vt:lpstr>
      <vt:lpstr>Comenzando con Docker. Detached o Background</vt:lpstr>
      <vt:lpstr>Comenzando con Docker. Mapeo de puertos</vt:lpstr>
      <vt:lpstr>Comenzando con Docker. Links</vt:lpstr>
      <vt:lpstr>Comenzando con Docker. Volúmenes</vt:lpstr>
      <vt:lpstr>Comenzando con Docker. Configuración de red</vt:lpstr>
      <vt:lpstr>Comenzando con Docker. Variables de entorno</vt:lpstr>
      <vt:lpstr>Comenzando con Docker. </vt:lpstr>
      <vt:lpstr>Dockerfile</vt:lpstr>
      <vt:lpstr>Dockerfile. Comandos</vt:lpstr>
      <vt:lpstr>Dockerfile. Comandos</vt:lpstr>
      <vt:lpstr>Dockerfile. Comandos</vt:lpstr>
      <vt:lpstr>Dockerfile. Comandos</vt:lpstr>
      <vt:lpstr>Dockerfile. Inicio automático</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cp:lastModifiedBy>Jose Mansilla Garcia-Gil</cp:lastModifiedBy>
  <cp:revision>5</cp:revision>
  <dcterms:modified xsi:type="dcterms:W3CDTF">2018-06-25T12:04:55Z</dcterms:modified>
</cp:coreProperties>
</file>