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310" r:id="rId4"/>
    <p:sldId id="312" r:id="rId5"/>
    <p:sldId id="263" r:id="rId6"/>
    <p:sldId id="321" r:id="rId7"/>
    <p:sldId id="323" r:id="rId8"/>
    <p:sldId id="265" r:id="rId9"/>
    <p:sldId id="266" r:id="rId10"/>
    <p:sldId id="268" r:id="rId11"/>
    <p:sldId id="303" r:id="rId12"/>
    <p:sldId id="324" r:id="rId13"/>
    <p:sldId id="267" r:id="rId14"/>
    <p:sldId id="322" r:id="rId15"/>
    <p:sldId id="325" r:id="rId16"/>
    <p:sldId id="297" r:id="rId17"/>
    <p:sldId id="298" r:id="rId18"/>
    <p:sldId id="300" r:id="rId19"/>
  </p:sldIdLst>
  <p:sldSz cx="9144000" cy="5143500" type="screen16x9"/>
  <p:notesSz cx="6858000" cy="9144000"/>
  <p:embeddedFontLst>
    <p:embeddedFont>
      <p:font typeface="Lexend Deca" panose="020B0604020202020204" charset="0"/>
      <p:regular r:id="rId21"/>
      <p:bold r:id="rId22"/>
    </p:embeddedFont>
    <p:embeddedFont>
      <p:font typeface="Lexend Deca Ligh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jJe0uNsVa4C0TVgBp+Begkj2fc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f82c37e9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17f82c37e9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f82c37e9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17f82c37e9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7f82c37e9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g17f82c37e9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Crear examen en </a:t>
            </a:r>
            <a:r>
              <a:rPr lang="es-MX" dirty="0" err="1"/>
              <a:t>Menti</a:t>
            </a:r>
            <a:r>
              <a:rPr lang="es-MX" dirty="0"/>
              <a:t> un </a:t>
            </a:r>
            <a:r>
              <a:rPr lang="es-MX" dirty="0" err="1"/>
              <a:t>slide</a:t>
            </a:r>
            <a:r>
              <a:rPr lang="es-MX" dirty="0"/>
              <a:t> de lluvia de ideas para identificar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1) ¿Qué aprendizaje obtienen de esta lección?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86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f82c37e9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7f82c37e9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99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f82c37e9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7f82c37e9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61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f82c37e9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7f82c37e9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37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7f82c37e9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g17f82c37e9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Crear examen en </a:t>
            </a:r>
            <a:r>
              <a:rPr lang="es-MX" dirty="0" err="1"/>
              <a:t>Menti</a:t>
            </a:r>
            <a:r>
              <a:rPr lang="es-MX" dirty="0"/>
              <a:t> un </a:t>
            </a:r>
            <a:r>
              <a:rPr lang="es-MX" dirty="0" err="1"/>
              <a:t>slide</a:t>
            </a:r>
            <a:r>
              <a:rPr lang="es-MX" dirty="0"/>
              <a:t> de lluvia de ideas para identificar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1) ¿Qué aprendizaje obtienen de esta lección?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f82c37e9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17f82c37e9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Todos aportan las conclusiones que les ha dejado la clase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394372ad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9394372ad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394372ad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9394372ad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ES" dirty="0"/>
              <a:t>En la dinámica : Adivina, ¿De qué película es el personaje con </a:t>
            </a:r>
            <a:r>
              <a:rPr lang="es-ES" dirty="0" err="1"/>
              <a:t>emojis</a:t>
            </a:r>
            <a:r>
              <a:rPr lang="es-ES" dirty="0"/>
              <a:t>?, Se busca identificar a un alumno para que se le muestre los </a:t>
            </a:r>
            <a:r>
              <a:rPr lang="es-ES" dirty="0" err="1"/>
              <a:t>emojis</a:t>
            </a:r>
            <a:r>
              <a:rPr lang="es-ES" dirty="0"/>
              <a:t> en el video y luego pausar cuando este salga para que adivine el nombre de la película del personaje? . Realizarlo con 5 a 10 personas. Tiempo estimado 15 minutos. 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ES" dirty="0"/>
              <a:t>Link de video: https://www.youtube.com/watch?v=IvwTNXi0rIQ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38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2de453f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a2de453f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7f82c37e9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g17f82c37e9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Crear examen en </a:t>
            </a:r>
            <a:r>
              <a:rPr lang="es-MX" dirty="0" err="1"/>
              <a:t>Menti</a:t>
            </a:r>
            <a:r>
              <a:rPr lang="es-MX" dirty="0"/>
              <a:t> un </a:t>
            </a:r>
            <a:r>
              <a:rPr lang="es-MX" dirty="0" err="1"/>
              <a:t>slide</a:t>
            </a:r>
            <a:r>
              <a:rPr lang="es-MX" dirty="0"/>
              <a:t> de lluvia de ideas para identificar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1) ¿Qué aprendizaje obtienen de esta lección?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56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7f82c37e9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g17f82c37e9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Crear examen en </a:t>
            </a:r>
            <a:r>
              <a:rPr lang="es-MX" dirty="0" err="1"/>
              <a:t>Menti</a:t>
            </a:r>
            <a:r>
              <a:rPr lang="es-MX" dirty="0"/>
              <a:t> un </a:t>
            </a:r>
            <a:r>
              <a:rPr lang="es-MX" dirty="0" err="1"/>
              <a:t>slide</a:t>
            </a:r>
            <a:r>
              <a:rPr lang="es-MX" dirty="0"/>
              <a:t> de lluvia de ideas para identificar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1) ¿Qué aprendizaje obtienen de esta lección?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79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77b8ea63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a77b8ea63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>
            <a:spLocks noGrp="1"/>
          </p:cNvSpPr>
          <p:nvPr>
            <p:ph type="pic" idx="2"/>
          </p:nvPr>
        </p:nvSpPr>
        <p:spPr>
          <a:xfrm>
            <a:off x="210529" y="296405"/>
            <a:ext cx="8712900" cy="218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6"/>
          <p:cNvSpPr>
            <a:spLocks noGrp="1"/>
          </p:cNvSpPr>
          <p:nvPr>
            <p:ph type="pic" idx="3"/>
          </p:nvPr>
        </p:nvSpPr>
        <p:spPr>
          <a:xfrm>
            <a:off x="643894" y="2021653"/>
            <a:ext cx="1621200" cy="1620300"/>
          </a:xfrm>
          <a:prstGeom prst="rect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6"/>
          <p:cNvSpPr>
            <a:spLocks noGrp="1"/>
          </p:cNvSpPr>
          <p:nvPr>
            <p:ph type="pic" idx="4"/>
          </p:nvPr>
        </p:nvSpPr>
        <p:spPr>
          <a:xfrm>
            <a:off x="2721349" y="2021653"/>
            <a:ext cx="1621200" cy="1620300"/>
          </a:xfrm>
          <a:prstGeom prst="rect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36"/>
          <p:cNvSpPr>
            <a:spLocks noGrp="1"/>
          </p:cNvSpPr>
          <p:nvPr>
            <p:ph type="pic" idx="5"/>
          </p:nvPr>
        </p:nvSpPr>
        <p:spPr>
          <a:xfrm>
            <a:off x="4798804" y="2021653"/>
            <a:ext cx="1621200" cy="1620300"/>
          </a:xfrm>
          <a:prstGeom prst="rect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36"/>
          <p:cNvSpPr>
            <a:spLocks noGrp="1"/>
          </p:cNvSpPr>
          <p:nvPr>
            <p:ph type="pic" idx="6"/>
          </p:nvPr>
        </p:nvSpPr>
        <p:spPr>
          <a:xfrm>
            <a:off x="6876256" y="2021653"/>
            <a:ext cx="1621200" cy="1620300"/>
          </a:xfrm>
          <a:prstGeom prst="rect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6347988" y="4668182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jp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sterio de Trabajo y PromociÃ³n del Empleo">
            <a:extLst>
              <a:ext uri="{FF2B5EF4-FFF2-40B4-BE49-F238E27FC236}">
                <a16:creationId xmlns:a16="http://schemas.microsoft.com/office/drawing/2014/main" id="{01EDF7D2-16CB-4412-B71D-361D3A16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105025"/>
            <a:ext cx="486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f82c37e99_0_157"/>
          <p:cNvSpPr txBox="1">
            <a:spLocks noGrp="1"/>
          </p:cNvSpPr>
          <p:nvPr>
            <p:ph type="body" idx="1"/>
          </p:nvPr>
        </p:nvSpPr>
        <p:spPr>
          <a:xfrm>
            <a:off x="144826" y="1420130"/>
            <a:ext cx="42231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lvl="0" indent="0" algn="just">
              <a:buClr>
                <a:srgbClr val="333333"/>
              </a:buClr>
              <a:buSzPts val="1150"/>
              <a:buNone/>
            </a:pPr>
            <a:r>
              <a:rPr lang="es-ES" dirty="0">
                <a:highlight>
                  <a:srgbClr val="FFFFFF"/>
                </a:highlight>
              </a:rPr>
              <a:t>Los constantes y competitivos cambios en el mercado llevan a las empresas a situaciones a veces extremas, donde la necesidad de hacer más con menos y contar con equipos formados por menos empleados, más cualificados y con mayores niveles de responsabilidad es un verdadero reto.</a:t>
            </a:r>
          </a:p>
          <a:p>
            <a:pPr marL="155575" lvl="0" indent="0" algn="just">
              <a:buClr>
                <a:srgbClr val="333333"/>
              </a:buClr>
              <a:buSzPts val="1150"/>
              <a:buNone/>
            </a:pPr>
            <a:endParaRPr lang="es-ES" sz="1150" b="1" dirty="0">
              <a:solidFill>
                <a:srgbClr val="333333"/>
              </a:solidFill>
              <a:highlight>
                <a:srgbClr val="FFFFFF"/>
              </a:highlight>
              <a:latin typeface="Lexend Deca"/>
              <a:ea typeface="Lexend Deca"/>
              <a:cs typeface="Lexend Deca"/>
              <a:sym typeface="Lexend Deca"/>
            </a:endParaRPr>
          </a:p>
          <a:p>
            <a:pPr marL="155575" indent="0" algn="just">
              <a:buClr>
                <a:srgbClr val="333333"/>
              </a:buClr>
              <a:buSzPts val="1150"/>
              <a:buNone/>
            </a:pPr>
            <a:r>
              <a:rPr lang="es-ES" dirty="0">
                <a:highlight>
                  <a:srgbClr val="FFFFFF"/>
                </a:highlight>
              </a:rPr>
              <a:t>El trabajo en equipo es fundamental para el logro de objetivos y productividad de las organizaciones en las cuales se tenga a este concepto como una filosofía de funcionamiento organizacional.</a:t>
            </a:r>
          </a:p>
          <a:p>
            <a:pPr marL="155575" lvl="0" indent="0" algn="just">
              <a:buClr>
                <a:srgbClr val="333333"/>
              </a:buClr>
              <a:buSzPts val="1150"/>
              <a:buNone/>
            </a:pPr>
            <a:endParaRPr lang="es-ES" sz="1150" b="1" dirty="0">
              <a:solidFill>
                <a:srgbClr val="333333"/>
              </a:solidFill>
              <a:highlight>
                <a:srgbClr val="FFFFFF"/>
              </a:highlight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13" name="Google Shape;213;g17f82c37e99_0_157"/>
          <p:cNvSpPr/>
          <p:nvPr/>
        </p:nvSpPr>
        <p:spPr>
          <a:xfrm rot="10800000" flipH="1">
            <a:off x="429374" y="669132"/>
            <a:ext cx="8569800" cy="1008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7f82c37e99_0_157"/>
          <p:cNvSpPr txBox="1"/>
          <p:nvPr/>
        </p:nvSpPr>
        <p:spPr>
          <a:xfrm>
            <a:off x="2873166" y="199844"/>
            <a:ext cx="409115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Importancia del trabajo en equipo </a:t>
            </a:r>
            <a:endParaRPr dirty="0"/>
          </a:p>
        </p:txBody>
      </p:sp>
      <p:pic>
        <p:nvPicPr>
          <p:cNvPr id="2050" name="Picture 2" descr="Las 5 c del trabajo en equipo | Formando equipos de alto rendimiento">
            <a:extLst>
              <a:ext uri="{FF2B5EF4-FFF2-40B4-BE49-F238E27FC236}">
                <a16:creationId xmlns:a16="http://schemas.microsoft.com/office/drawing/2014/main" id="{CC1847F7-3F00-4F1A-9D58-E84071B6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50" y="1423728"/>
            <a:ext cx="4533124" cy="269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f82c37e99_0_157"/>
          <p:cNvSpPr txBox="1">
            <a:spLocks noGrp="1"/>
          </p:cNvSpPr>
          <p:nvPr>
            <p:ph type="body" idx="1"/>
          </p:nvPr>
        </p:nvSpPr>
        <p:spPr>
          <a:xfrm>
            <a:off x="1077960" y="1699018"/>
            <a:ext cx="42231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PE" sz="1600" b="1" dirty="0">
                <a:highlight>
                  <a:srgbClr val="FFFFFF"/>
                </a:highlight>
              </a:rPr>
              <a:t>Crecimiento personal</a:t>
            </a:r>
            <a:endParaRPr lang="es-ES" sz="1600" dirty="0">
              <a:highlight>
                <a:srgbClr val="FFFFFF"/>
              </a:highlight>
            </a:endParaRPr>
          </a:p>
          <a:p>
            <a:pPr marL="457200" lvl="1" fontAlgn="base">
              <a:buFont typeface="Arial"/>
              <a:buChar char="●"/>
            </a:pPr>
            <a:r>
              <a:rPr lang="es-PE" sz="1600" b="1" dirty="0">
                <a:highlight>
                  <a:srgbClr val="FFFFFF"/>
                </a:highlight>
              </a:rPr>
              <a:t>Dotes de liderazgo</a:t>
            </a:r>
          </a:p>
          <a:p>
            <a:pPr fontAlgn="base"/>
            <a:r>
              <a:rPr lang="es-PE" sz="1600" b="1" dirty="0">
                <a:highlight>
                  <a:srgbClr val="FFFFFF"/>
                </a:highlight>
              </a:rPr>
              <a:t>Aprendizajes diversificados</a:t>
            </a:r>
            <a:endParaRPr lang="es-ES" sz="1600" dirty="0">
              <a:highlight>
                <a:srgbClr val="FFFFFF"/>
              </a:highlight>
            </a:endParaRPr>
          </a:p>
          <a:p>
            <a:pPr fontAlgn="base"/>
            <a:r>
              <a:rPr lang="es-PE" sz="1600" b="1" dirty="0">
                <a:highlight>
                  <a:srgbClr val="FFFFFF"/>
                </a:highlight>
              </a:rPr>
              <a:t>Motivación</a:t>
            </a:r>
          </a:p>
          <a:p>
            <a:pPr fontAlgn="base"/>
            <a:r>
              <a:rPr lang="es-PE" sz="1600" b="1" dirty="0">
                <a:highlight>
                  <a:srgbClr val="FFFFFF"/>
                </a:highlight>
              </a:rPr>
              <a:t>Mayor flexibilidad</a:t>
            </a:r>
          </a:p>
          <a:p>
            <a:pPr fontAlgn="base"/>
            <a:r>
              <a:rPr lang="es-PE" sz="1600" b="1" dirty="0">
                <a:highlight>
                  <a:srgbClr val="FFFFFF"/>
                </a:highlight>
              </a:rPr>
              <a:t>Adaptación al cambio</a:t>
            </a:r>
          </a:p>
          <a:p>
            <a:pPr marL="457200" lvl="1" fontAlgn="base">
              <a:buFont typeface="Arial"/>
              <a:buChar char="●"/>
            </a:pPr>
            <a:r>
              <a:rPr lang="es-PE" sz="1600" b="1" dirty="0">
                <a:highlight>
                  <a:srgbClr val="FFFFFF"/>
                </a:highlight>
              </a:rPr>
              <a:t>Mejor comunicación</a:t>
            </a:r>
          </a:p>
          <a:p>
            <a:pPr fontAlgn="base"/>
            <a:endParaRPr lang="es-PE" b="1" dirty="0">
              <a:highlight>
                <a:srgbClr val="FFFFFF"/>
              </a:highlight>
            </a:endParaRPr>
          </a:p>
          <a:p>
            <a:pPr marL="457200" lvl="1" fontAlgn="base">
              <a:buFont typeface="Arial"/>
              <a:buChar char="●"/>
            </a:pPr>
            <a:endParaRPr lang="es-PE" b="1" dirty="0">
              <a:highlight>
                <a:srgbClr val="FFFFFF"/>
              </a:highlight>
            </a:endParaRPr>
          </a:p>
        </p:txBody>
      </p:sp>
      <p:sp>
        <p:nvSpPr>
          <p:cNvPr id="213" name="Google Shape;213;g17f82c37e99_0_157"/>
          <p:cNvSpPr/>
          <p:nvPr/>
        </p:nvSpPr>
        <p:spPr>
          <a:xfrm rot="10800000" flipH="1">
            <a:off x="429374" y="953092"/>
            <a:ext cx="8569800" cy="1008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7f82c37e99_0_157"/>
          <p:cNvSpPr txBox="1"/>
          <p:nvPr/>
        </p:nvSpPr>
        <p:spPr>
          <a:xfrm>
            <a:off x="946298" y="415100"/>
            <a:ext cx="805287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Habilidades y competencias que se desarrollan en el trabajo de equipo</a:t>
            </a:r>
            <a:endParaRPr dirty="0"/>
          </a:p>
        </p:txBody>
      </p:sp>
      <p:pic>
        <p:nvPicPr>
          <p:cNvPr id="6146" name="Picture 2" descr="Desarrollo de Habilidades del Pensamiento. – Prisma Asesorias">
            <a:extLst>
              <a:ext uri="{FF2B5EF4-FFF2-40B4-BE49-F238E27FC236}">
                <a16:creationId xmlns:a16="http://schemas.microsoft.com/office/drawing/2014/main" id="{57FC2538-66B4-4A9F-9437-5126792C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74" y="1333682"/>
            <a:ext cx="3971164" cy="29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7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g17f82c37e99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0626"/>
            <a:ext cx="9144000" cy="28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7f82c37e99_0_228"/>
          <p:cNvSpPr/>
          <p:nvPr/>
        </p:nvSpPr>
        <p:spPr>
          <a:xfrm>
            <a:off x="406464" y="443581"/>
            <a:ext cx="8503500" cy="471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7f82c37e99_0_228"/>
          <p:cNvSpPr txBox="1"/>
          <p:nvPr/>
        </p:nvSpPr>
        <p:spPr>
          <a:xfrm>
            <a:off x="751962" y="1234888"/>
            <a:ext cx="781250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s-ES" b="1" i="1" dirty="0"/>
              <a:t>Reflexión: </a:t>
            </a:r>
          </a:p>
          <a:p>
            <a:pPr lvl="0"/>
            <a:r>
              <a:rPr lang="es-ES" dirty="0"/>
              <a:t>Entonces, si fortalecemos esta habilidad de trabajar en equipo </a:t>
            </a:r>
            <a:r>
              <a:rPr lang="es-ES" b="1" i="1" dirty="0"/>
              <a:t>¿Qué nos permitirá?</a:t>
            </a:r>
            <a:endParaRPr lang="es-PE" dirty="0"/>
          </a:p>
        </p:txBody>
      </p:sp>
      <p:sp>
        <p:nvSpPr>
          <p:cNvPr id="524" name="Google Shape;524;g17f82c37e99_0_228"/>
          <p:cNvSpPr txBox="1"/>
          <p:nvPr/>
        </p:nvSpPr>
        <p:spPr>
          <a:xfrm>
            <a:off x="2089500" y="0"/>
            <a:ext cx="496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4098" name="Picture 2" descr="9 dinámicas de trabajo en equipo altamente efectivas ?">
            <a:extLst>
              <a:ext uri="{FF2B5EF4-FFF2-40B4-BE49-F238E27FC236}">
                <a16:creationId xmlns:a16="http://schemas.microsoft.com/office/drawing/2014/main" id="{5B44B439-BB72-433C-97B3-BF3B0054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2205774"/>
            <a:ext cx="4642739" cy="25999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1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f82c37e99_0_144"/>
          <p:cNvSpPr txBox="1">
            <a:spLocks noGrp="1"/>
          </p:cNvSpPr>
          <p:nvPr>
            <p:ph type="body" idx="1"/>
          </p:nvPr>
        </p:nvSpPr>
        <p:spPr>
          <a:xfrm>
            <a:off x="116975" y="1192375"/>
            <a:ext cx="42231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Lexend Deca"/>
              <a:buChar char="●"/>
            </a:pPr>
            <a:r>
              <a:rPr lang="es-MX" sz="1150" b="1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  <a:ea typeface="Lexend Deca"/>
                <a:cs typeface="Lexend Deca"/>
                <a:sym typeface="Lexend Deca"/>
              </a:rPr>
              <a:t>Trabajo en grupo :</a:t>
            </a:r>
          </a:p>
          <a:p>
            <a:pPr marL="609600" lvl="1" indent="0" algn="just">
              <a:buNone/>
            </a:pPr>
            <a:r>
              <a:rPr lang="es-ES" dirty="0">
                <a:highlight>
                  <a:srgbClr val="FFFFFF"/>
                </a:highlight>
              </a:rPr>
              <a:t>Al trabajar en grupo, las personas se reúnen para realizar un determinado proyecto; importa el fin, más no el proceso. Se reparten tareas y existe muy poca o nula participación en la toma de decisiones colectivas.</a:t>
            </a:r>
          </a:p>
          <a:p>
            <a:pPr marL="155575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None/>
            </a:pPr>
            <a:endParaRPr sz="1150" i="1" dirty="0">
              <a:solidFill>
                <a:srgbClr val="333333"/>
              </a:solidFill>
              <a:highlight>
                <a:srgbClr val="FFFFFF"/>
              </a:highlight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016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Lexend Deca"/>
              <a:buChar char="●"/>
            </a:pPr>
            <a:r>
              <a:rPr lang="es-MX" sz="1150" b="1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  <a:ea typeface="Lexend Deca"/>
                <a:cs typeface="Lexend Deca"/>
                <a:sym typeface="Lexend Deca"/>
              </a:rPr>
              <a:t>Trabajo en equipo </a:t>
            </a:r>
            <a:r>
              <a:rPr lang="es-MX" sz="1150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  <a:ea typeface="Lexend Deca"/>
                <a:cs typeface="Lexend Deca"/>
                <a:sym typeface="Lexend Deca"/>
              </a:rPr>
              <a:t>:</a:t>
            </a:r>
          </a:p>
          <a:p>
            <a:pPr marL="612775" lvl="1" indent="0" algn="just">
              <a:buClr>
                <a:srgbClr val="333333"/>
              </a:buClr>
              <a:buSzPts val="1150"/>
              <a:buNone/>
            </a:pPr>
            <a:r>
              <a:rPr lang="es-ES" dirty="0">
                <a:highlight>
                  <a:srgbClr val="FFFFFF"/>
                </a:highlight>
              </a:rPr>
              <a:t>Al trabajar en equipo, la unión de intereses y metas crea una cohesión o grado de atracción que disminuye los conflictos, y si surgen, se tratan de manera positiva, con una buena comunicación y con la oportunidad de que cada miembro del equipo participe en las decisiones a tomar.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4" name="Google Shape;204;g17f82c37e99_0_144"/>
          <p:cNvSpPr/>
          <p:nvPr/>
        </p:nvSpPr>
        <p:spPr>
          <a:xfrm rot="10800000" flipH="1">
            <a:off x="429374" y="669132"/>
            <a:ext cx="8569800" cy="1008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7f82c37e99_0_144"/>
          <p:cNvSpPr txBox="1"/>
          <p:nvPr/>
        </p:nvSpPr>
        <p:spPr>
          <a:xfrm>
            <a:off x="2603174" y="238274"/>
            <a:ext cx="526110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Lexend Deca"/>
                <a:ea typeface="Lexend Deca"/>
                <a:cs typeface="Lexend Deca"/>
                <a:sym typeface="Lexend Deca"/>
              </a:rPr>
              <a:t>Diferencia de trabajo en grupo y en equipo </a:t>
            </a:r>
            <a:endParaRPr sz="16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026" name="Picture 2" descr="Diferencias entre grupo y equipo de trabajo | Grupo Vs Equipo">
            <a:extLst>
              <a:ext uri="{FF2B5EF4-FFF2-40B4-BE49-F238E27FC236}">
                <a16:creationId xmlns:a16="http://schemas.microsoft.com/office/drawing/2014/main" id="{E6FDF52C-65B2-4A6D-AF82-6D625907D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69476"/>
            <a:ext cx="4287621" cy="25489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5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f82c37e99_0_144"/>
          <p:cNvSpPr txBox="1">
            <a:spLocks noGrp="1"/>
          </p:cNvSpPr>
          <p:nvPr>
            <p:ph type="body" idx="1"/>
          </p:nvPr>
        </p:nvSpPr>
        <p:spPr>
          <a:xfrm>
            <a:off x="119475" y="1989100"/>
            <a:ext cx="42231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Lexend Deca"/>
              <a:buChar char="●"/>
            </a:pPr>
            <a:r>
              <a:rPr lang="es-MX" sz="1150" b="1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  <a:ea typeface="Lexend Deca"/>
                <a:cs typeface="Lexend Deca"/>
                <a:sym typeface="Lexend Deca"/>
              </a:rPr>
              <a:t>Liderazgo:</a:t>
            </a:r>
          </a:p>
          <a:p>
            <a:pPr marL="609600" lvl="1" indent="0" algn="just">
              <a:buNone/>
            </a:pPr>
            <a:r>
              <a:rPr lang="es-ES" b="1" dirty="0">
                <a:highlight>
                  <a:srgbClr val="FFFFFF"/>
                </a:highlight>
              </a:rPr>
              <a:t>Es la capacidad que tiene una persona para influir, organizar y motivar a otras personas</a:t>
            </a:r>
            <a:r>
              <a:rPr lang="es-ES" dirty="0">
                <a:highlight>
                  <a:srgbClr val="FFFFFF"/>
                </a:highlight>
              </a:rPr>
              <a:t>. Estas acciones las llevará a cabo para involucrar a otros individuos (como podrían ser los trabajadores de una empresa) y así conseguir unos determinados objetivos en común.</a:t>
            </a:r>
          </a:p>
          <a:p>
            <a:pPr marL="609600" lvl="1" indent="0" algn="just">
              <a:buNone/>
            </a:pPr>
            <a:endParaRPr lang="es-ES" sz="1150" i="1" dirty="0">
              <a:solidFill>
                <a:srgbClr val="333333"/>
              </a:solidFill>
              <a:highlight>
                <a:srgbClr val="FFFFFF"/>
              </a:highlight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4" name="Google Shape;204;g17f82c37e99_0_144"/>
          <p:cNvSpPr/>
          <p:nvPr/>
        </p:nvSpPr>
        <p:spPr>
          <a:xfrm rot="10800000" flipH="1">
            <a:off x="429374" y="669132"/>
            <a:ext cx="8569800" cy="1008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7f82c37e99_0_144"/>
          <p:cNvSpPr txBox="1"/>
          <p:nvPr/>
        </p:nvSpPr>
        <p:spPr>
          <a:xfrm>
            <a:off x="3368718" y="234911"/>
            <a:ext cx="526110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Lexend Deca"/>
                <a:ea typeface="Lexend Deca"/>
                <a:cs typeface="Lexend Deca"/>
                <a:sym typeface="Lexend Deca"/>
              </a:rPr>
              <a:t>¿Qué es el liderazgo?</a:t>
            </a:r>
            <a:endParaRPr sz="16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C45672-F839-4EFD-8066-0607D53D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64" y="1552353"/>
            <a:ext cx="3667425" cy="24852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06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f82c37e99_0_144"/>
          <p:cNvSpPr txBox="1">
            <a:spLocks noGrp="1"/>
          </p:cNvSpPr>
          <p:nvPr>
            <p:ph type="body" idx="1"/>
          </p:nvPr>
        </p:nvSpPr>
        <p:spPr>
          <a:xfrm>
            <a:off x="532926" y="1020150"/>
            <a:ext cx="7497239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1" indent="0" algn="just">
              <a:buNone/>
            </a:pPr>
            <a:endParaRPr lang="es-ES" sz="1150" i="1" dirty="0">
              <a:solidFill>
                <a:srgbClr val="333333"/>
              </a:solidFill>
              <a:highlight>
                <a:srgbClr val="FFFFFF"/>
              </a:highlight>
              <a:latin typeface="Lexend Deca"/>
              <a:ea typeface="Lexend Deca"/>
              <a:cs typeface="Lexend Deca"/>
              <a:sym typeface="Lexend Deca"/>
            </a:endParaRPr>
          </a:p>
          <a:p>
            <a:pPr marL="609600" lvl="1" indent="0" algn="ctr">
              <a:buNone/>
            </a:pPr>
            <a:r>
              <a:rPr lang="es-ES" sz="2000" b="1" dirty="0">
                <a:highlight>
                  <a:srgbClr val="FFFFFF"/>
                </a:highlight>
              </a:rPr>
              <a:t>Si una meta le indica hacia dónde se dirige, un resultado le indica las consecuencias de sus acciones</a:t>
            </a:r>
            <a:r>
              <a:rPr lang="es-ES" sz="2000" dirty="0">
                <a:highlight>
                  <a:srgbClr val="FFFFFF"/>
                </a:highlight>
              </a:rPr>
              <a:t>. </a:t>
            </a:r>
            <a:endParaRPr sz="1800" i="1" dirty="0">
              <a:solidFill>
                <a:srgbClr val="333333"/>
              </a:solidFill>
              <a:highlight>
                <a:srgbClr val="FFFFFF"/>
              </a:highlight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4" name="Google Shape;204;g17f82c37e99_0_144"/>
          <p:cNvSpPr/>
          <p:nvPr/>
        </p:nvSpPr>
        <p:spPr>
          <a:xfrm rot="10800000" flipH="1">
            <a:off x="429374" y="669132"/>
            <a:ext cx="8569800" cy="1008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7f82c37e99_0_144"/>
          <p:cNvSpPr txBox="1"/>
          <p:nvPr/>
        </p:nvSpPr>
        <p:spPr>
          <a:xfrm>
            <a:off x="2355613" y="238274"/>
            <a:ext cx="526110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Lexend Deca"/>
                <a:ea typeface="Lexend Deca"/>
                <a:cs typeface="Lexend Deca"/>
                <a:sym typeface="Lexend Deca"/>
              </a:rPr>
              <a:t>¿Cuál es la diferencia de meta y resultado?</a:t>
            </a:r>
            <a:endParaRPr sz="16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122" name="Picture 2" descr="Resultados - Fundación Sonría">
            <a:extLst>
              <a:ext uri="{FF2B5EF4-FFF2-40B4-BE49-F238E27FC236}">
                <a16:creationId xmlns:a16="http://schemas.microsoft.com/office/drawing/2014/main" id="{AB31A63F-F571-42A7-B59A-BF0AD9E1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39" y="2993295"/>
            <a:ext cx="3000375" cy="1524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tas y objetivos: ¿Cuáles son las diferencias? Página 1 de 0 - Neetwork -">
            <a:extLst>
              <a:ext uri="{FF2B5EF4-FFF2-40B4-BE49-F238E27FC236}">
                <a16:creationId xmlns:a16="http://schemas.microsoft.com/office/drawing/2014/main" id="{7787A20E-7EC9-4EF3-B271-227051243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387" y="2678075"/>
            <a:ext cx="2066167" cy="20661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95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g17f82c37e99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0626"/>
            <a:ext cx="9144000" cy="28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7f82c37e99_0_228"/>
          <p:cNvSpPr/>
          <p:nvPr/>
        </p:nvSpPr>
        <p:spPr>
          <a:xfrm>
            <a:off x="406464" y="443581"/>
            <a:ext cx="8503500" cy="471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7f82c37e99_0_228"/>
          <p:cNvSpPr txBox="1"/>
          <p:nvPr/>
        </p:nvSpPr>
        <p:spPr>
          <a:xfrm>
            <a:off x="2715379" y="4761307"/>
            <a:ext cx="3885669" cy="232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lvl="0">
              <a:lnSpc>
                <a:spcPct val="90000"/>
              </a:lnSpc>
              <a:buSzPts val="900"/>
            </a:pPr>
            <a:r>
              <a:rPr lang="es-MX" b="1" dirty="0">
                <a:latin typeface="Lexend Deca Light"/>
                <a:ea typeface="Lexend Deca Light"/>
                <a:cs typeface="Lexend Deca Light"/>
                <a:sym typeface="Lexend Deca Light"/>
              </a:rPr>
              <a:t>https://www.menti.com/al68v4gkvaop</a:t>
            </a:r>
            <a:endParaRPr sz="1000" b="1" i="0" u="none" strike="noStrike" cap="none" dirty="0">
              <a:solidFill>
                <a:srgbClr val="000000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23" name="Google Shape;523;g17f82c37e99_0_228"/>
          <p:cNvSpPr txBox="1"/>
          <p:nvPr/>
        </p:nvSpPr>
        <p:spPr>
          <a:xfrm>
            <a:off x="799869" y="854137"/>
            <a:ext cx="8503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latin typeface="Lexend Deca"/>
                <a:ea typeface="Lexend Deca"/>
                <a:cs typeface="Lexend Deca"/>
                <a:sym typeface="Lexend Deca"/>
              </a:rPr>
              <a:t>¿Qué aprendizaje me llevo de esta sesión</a:t>
            </a:r>
            <a:r>
              <a:rPr lang="es-MX" sz="3200" dirty="0">
                <a:latin typeface="Lexend Deca"/>
                <a:ea typeface="Lexend Deca"/>
                <a:cs typeface="Lexend Deca"/>
                <a:sym typeface="Lexend Deca"/>
              </a:rPr>
              <a:t>?</a:t>
            </a:r>
            <a:endParaRPr sz="2800" dirty="0"/>
          </a:p>
        </p:txBody>
      </p:sp>
      <p:sp>
        <p:nvSpPr>
          <p:cNvPr id="524" name="Google Shape;524;g17f82c37e99_0_228"/>
          <p:cNvSpPr txBox="1"/>
          <p:nvPr/>
        </p:nvSpPr>
        <p:spPr>
          <a:xfrm>
            <a:off x="2089500" y="0"/>
            <a:ext cx="496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9218" name="Picture 2" descr="Imágenes de Aprendizaje | Vectores, fotos de stock y PSD gratuitos">
            <a:extLst>
              <a:ext uri="{FF2B5EF4-FFF2-40B4-BE49-F238E27FC236}">
                <a16:creationId xmlns:a16="http://schemas.microsoft.com/office/drawing/2014/main" id="{82F813C3-BCE4-406D-B6B8-6DF01B68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023" y="1739914"/>
            <a:ext cx="2874945" cy="28749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7f82c37e99_0_170"/>
          <p:cNvSpPr/>
          <p:nvPr/>
        </p:nvSpPr>
        <p:spPr>
          <a:xfrm>
            <a:off x="212610" y="769046"/>
            <a:ext cx="5943642" cy="20915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7f82c37e99_0_170"/>
          <p:cNvSpPr txBox="1"/>
          <p:nvPr/>
        </p:nvSpPr>
        <p:spPr>
          <a:xfrm>
            <a:off x="1579240" y="1317153"/>
            <a:ext cx="628323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Conclusiones</a:t>
            </a:r>
          </a:p>
          <a:p>
            <a:pPr lvl="0" algn="ctr"/>
            <a:r>
              <a:rPr lang="es-ES" sz="1800" dirty="0">
                <a:solidFill>
                  <a:schemeClr val="bg1"/>
                </a:solidFill>
              </a:rPr>
              <a:t>Como puedes ver, el trabajo en equipo es vital para el éxito de los objetivos de una organización, y para lograrlo es necesario proveer un buen clima laboral en donde los empleados puedan desarrollarse a nivel individual y colectivo de manera óptima</a:t>
            </a:r>
            <a:r>
              <a:rPr lang="es-ES" sz="1200" dirty="0">
                <a:solidFill>
                  <a:schemeClr val="bg1"/>
                </a:solidFill>
              </a:rPr>
              <a:t>.</a:t>
            </a:r>
            <a:r>
              <a:rPr lang="es-MX" sz="2400" dirty="0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endParaRPr sz="2400" dirty="0">
              <a:solidFill>
                <a:schemeClr val="bg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C6A0DF-13CE-4DC3-9A5B-145343B79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466" y="28731"/>
            <a:ext cx="2209534" cy="22095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A712C4-7F88-4446-901B-FBC9C51C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" y="2933966"/>
            <a:ext cx="2209534" cy="2209534"/>
          </a:xfrm>
          <a:prstGeom prst="rect">
            <a:avLst/>
          </a:prstGeom>
        </p:spPr>
      </p:pic>
      <p:sp>
        <p:nvSpPr>
          <p:cNvPr id="7" name="Google Shape;529;g17f82c37e99_0_170">
            <a:extLst>
              <a:ext uri="{FF2B5EF4-FFF2-40B4-BE49-F238E27FC236}">
                <a16:creationId xmlns:a16="http://schemas.microsoft.com/office/drawing/2014/main" id="{AED0569D-AAC0-4DB8-A22D-5B78A51A7788}"/>
              </a:ext>
            </a:extLst>
          </p:cNvPr>
          <p:cNvSpPr/>
          <p:nvPr/>
        </p:nvSpPr>
        <p:spPr>
          <a:xfrm>
            <a:off x="2821131" y="4086137"/>
            <a:ext cx="5943642" cy="20915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3"/>
          <p:cNvPicPr preferRelativeResize="0"/>
          <p:nvPr/>
        </p:nvPicPr>
        <p:blipFill rotWithShape="1">
          <a:blip r:embed="rId3">
            <a:alphaModFix/>
          </a:blip>
          <a:srcRect b="20000"/>
          <a:stretch/>
        </p:blipFill>
        <p:spPr>
          <a:xfrm>
            <a:off x="-12" y="-61950"/>
            <a:ext cx="91440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3"/>
          <p:cNvSpPr txBox="1"/>
          <p:nvPr/>
        </p:nvSpPr>
        <p:spPr>
          <a:xfrm>
            <a:off x="877550" y="2298100"/>
            <a:ext cx="5425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Muchas Gracias </a:t>
            </a:r>
            <a:endParaRPr sz="4000" b="1" i="0" u="none" strike="noStrike" cap="non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47" name="Google Shape;547;p23"/>
          <p:cNvPicPr preferRelativeResize="0"/>
          <p:nvPr/>
        </p:nvPicPr>
        <p:blipFill rotWithShape="1">
          <a:blip r:embed="rId4">
            <a:alphaModFix/>
          </a:blip>
          <a:srcRect l="3361" t="18822" r="7224" b="18268"/>
          <a:stretch/>
        </p:blipFill>
        <p:spPr>
          <a:xfrm>
            <a:off x="608412" y="587500"/>
            <a:ext cx="4782676" cy="1241393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3"/>
          <p:cNvSpPr/>
          <p:nvPr/>
        </p:nvSpPr>
        <p:spPr>
          <a:xfrm>
            <a:off x="1017150" y="1909447"/>
            <a:ext cx="470100" cy="939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7200" y="5508174"/>
            <a:ext cx="2983696" cy="117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3"/>
          <p:cNvSpPr txBox="1"/>
          <p:nvPr/>
        </p:nvSpPr>
        <p:spPr>
          <a:xfrm>
            <a:off x="6884749" y="4606263"/>
            <a:ext cx="236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DM Sans"/>
              <a:buNone/>
            </a:pPr>
            <a:r>
              <a:rPr lang="es-MX" sz="12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hola@silabuz.com</a:t>
            </a:r>
            <a:endParaRPr sz="800" b="0" i="0" u="none" strike="noStrike" cap="none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551" name="Google Shape;551;p23" descr="Image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145" y="2571742"/>
            <a:ext cx="380409" cy="27214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3"/>
          <p:cNvSpPr txBox="1"/>
          <p:nvPr/>
        </p:nvSpPr>
        <p:spPr>
          <a:xfrm>
            <a:off x="662308" y="2993495"/>
            <a:ext cx="4674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F86"/>
              </a:buClr>
              <a:buSzPts val="1600"/>
              <a:buFont typeface="Arial"/>
              <a:buNone/>
            </a:pPr>
            <a:r>
              <a:rPr lang="es-MX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¡Síguenos en nuestras </a:t>
            </a:r>
            <a:r>
              <a:rPr lang="es-MX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redes sociales!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23" descr="Image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2042" y="2571742"/>
            <a:ext cx="380409" cy="272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23"/>
          <p:cNvGrpSpPr/>
          <p:nvPr/>
        </p:nvGrpSpPr>
        <p:grpSpPr>
          <a:xfrm>
            <a:off x="1797950" y="3385900"/>
            <a:ext cx="1301277" cy="272133"/>
            <a:chOff x="0" y="0"/>
            <a:chExt cx="1552466" cy="294899"/>
          </a:xfrm>
        </p:grpSpPr>
        <p:pic>
          <p:nvPicPr>
            <p:cNvPr id="555" name="Google Shape;555;p23" descr="Imagen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14344"/>
              <a:ext cx="280555" cy="280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6" name="Google Shape;556;p23" descr="Image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3016" y="14344"/>
              <a:ext cx="293288" cy="279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23" descr="Imagen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8766" y="65516"/>
              <a:ext cx="300715" cy="193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3" descr="Imagen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71942" y="0"/>
              <a:ext cx="280524" cy="280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9" name="Google Shape;559;p23"/>
          <p:cNvSpPr txBox="1"/>
          <p:nvPr/>
        </p:nvSpPr>
        <p:spPr>
          <a:xfrm>
            <a:off x="3184790" y="3385899"/>
            <a:ext cx="2223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s-MX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Silabuz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3"/>
          <p:cNvSpPr txBox="1"/>
          <p:nvPr/>
        </p:nvSpPr>
        <p:spPr>
          <a:xfrm>
            <a:off x="1741912" y="3963337"/>
            <a:ext cx="2295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lang="es-MX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silabuz</a:t>
            </a:r>
            <a:r>
              <a:rPr lang="es-MX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064562" y="958575"/>
            <a:ext cx="4188676" cy="335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6425" y="1637325"/>
            <a:ext cx="953429" cy="2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3"/>
          <p:cNvPicPr preferRelativeResize="0"/>
          <p:nvPr/>
        </p:nvPicPr>
        <p:blipFill rotWithShape="1">
          <a:blip r:embed="rId14">
            <a:alphaModFix/>
          </a:blip>
          <a:srcRect r="70277"/>
          <a:stretch/>
        </p:blipFill>
        <p:spPr>
          <a:xfrm>
            <a:off x="7129450" y="3582795"/>
            <a:ext cx="380400" cy="29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556418" y="4620075"/>
            <a:ext cx="252857" cy="1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20000"/>
          <a:stretch/>
        </p:blipFill>
        <p:spPr>
          <a:xfrm>
            <a:off x="-24" y="0"/>
            <a:ext cx="91440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541264" y="2054527"/>
            <a:ext cx="6453900" cy="27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4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en equipo</a:t>
            </a:r>
            <a:endParaRPr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4000" b="1" i="0" u="none" strike="noStrike" cap="none" dirty="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l="3361" t="18822" r="7224" b="18268"/>
          <a:stretch/>
        </p:blipFill>
        <p:spPr>
          <a:xfrm>
            <a:off x="7192325" y="4427675"/>
            <a:ext cx="1754514" cy="4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46874" y="4811225"/>
            <a:ext cx="23673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DM Sans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www.silabuz.com - hola@silabuz.com</a:t>
            </a:r>
            <a:endParaRPr sz="600" b="0" i="0" u="none" strike="noStrike" cap="none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53" name="Google Shape;153;p6"/>
          <p:cNvSpPr/>
          <p:nvPr/>
        </p:nvSpPr>
        <p:spPr>
          <a:xfrm rot="10800000" flipH="1">
            <a:off x="647046" y="3377609"/>
            <a:ext cx="4841358" cy="61636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394372adf_0_126"/>
          <p:cNvSpPr/>
          <p:nvPr/>
        </p:nvSpPr>
        <p:spPr>
          <a:xfrm rot="10800000" flipH="1">
            <a:off x="429374" y="669132"/>
            <a:ext cx="8569800" cy="1008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9394372adf_0_126"/>
          <p:cNvSpPr/>
          <p:nvPr/>
        </p:nvSpPr>
        <p:spPr>
          <a:xfrm>
            <a:off x="1364777" y="-16876"/>
            <a:ext cx="695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s-MX" sz="4200" b="1" i="0" u="none" strike="noStrike" cap="none" dirty="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Dinámica de Apertura</a:t>
            </a:r>
            <a:endParaRPr sz="4200" b="1" i="0" u="none" strike="noStrike" cap="none" dirty="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158" name="Google Shape;158;g19394372adf_0_126"/>
          <p:cNvSpPr txBox="1"/>
          <p:nvPr/>
        </p:nvSpPr>
        <p:spPr>
          <a:xfrm>
            <a:off x="429374" y="2079487"/>
            <a:ext cx="394575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rgbClr val="0000FF"/>
                </a:solidFill>
                <a:latin typeface="Courgette"/>
                <a:ea typeface="Courgette"/>
                <a:cs typeface="Courgette"/>
                <a:sym typeface="Courgette"/>
              </a:rPr>
              <a:t>En la escala de estados de ánimos de Bob Esponja ¿Cómo me siento hoy?</a:t>
            </a:r>
            <a:endParaRPr sz="2400" b="1" dirty="0">
              <a:solidFill>
                <a:srgbClr val="0000FF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5697DB-31D3-481E-B815-A45BC747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77" y="1061653"/>
            <a:ext cx="3483428" cy="3483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394372adf_0_126"/>
          <p:cNvSpPr/>
          <p:nvPr/>
        </p:nvSpPr>
        <p:spPr>
          <a:xfrm rot="10800000" flipH="1">
            <a:off x="429374" y="669132"/>
            <a:ext cx="8569800" cy="1008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9394372adf_0_126"/>
          <p:cNvSpPr/>
          <p:nvPr/>
        </p:nvSpPr>
        <p:spPr>
          <a:xfrm>
            <a:off x="1364777" y="-16876"/>
            <a:ext cx="695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s-MX" sz="4200" b="1" i="0" u="none" strike="noStrike" cap="none" dirty="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Dinámica de Apertura</a:t>
            </a:r>
            <a:endParaRPr sz="4200" b="1" i="0" u="none" strike="noStrike" cap="none" dirty="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158" name="Google Shape;158;g19394372adf_0_126"/>
          <p:cNvSpPr txBox="1"/>
          <p:nvPr/>
        </p:nvSpPr>
        <p:spPr>
          <a:xfrm>
            <a:off x="768519" y="1048059"/>
            <a:ext cx="754785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rgbClr val="0000FF"/>
                </a:solidFill>
                <a:latin typeface="Courgette"/>
                <a:ea typeface="Courgette"/>
                <a:cs typeface="Courgette"/>
                <a:sym typeface="Courgette"/>
              </a:rPr>
              <a:t>Adivina: ¿De qué película es el personaje con </a:t>
            </a:r>
            <a:r>
              <a:rPr lang="es-MX" sz="2400" b="1" dirty="0" err="1">
                <a:solidFill>
                  <a:srgbClr val="0000FF"/>
                </a:solidFill>
                <a:latin typeface="Courgette"/>
                <a:ea typeface="Courgette"/>
                <a:cs typeface="Courgette"/>
                <a:sym typeface="Courgette"/>
              </a:rPr>
              <a:t>emojis</a:t>
            </a:r>
            <a:r>
              <a:rPr lang="es-MX" sz="2400" b="1" dirty="0">
                <a:solidFill>
                  <a:srgbClr val="0000FF"/>
                </a:solidFill>
                <a:latin typeface="Courgette"/>
                <a:ea typeface="Courgette"/>
                <a:cs typeface="Courgette"/>
                <a:sym typeface="Courgette"/>
              </a:rPr>
              <a:t>?</a:t>
            </a:r>
            <a:endParaRPr sz="2400" b="1" dirty="0">
              <a:solidFill>
                <a:srgbClr val="0000FF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6E151C-0DED-4154-B8E5-7816FE1CB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9" t="17694" r="40698" b="27626"/>
          <a:stretch/>
        </p:blipFill>
        <p:spPr>
          <a:xfrm>
            <a:off x="1949776" y="1602027"/>
            <a:ext cx="5244448" cy="3109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9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2de453f36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159" name="Google Shape;159;g1a2de453f36_0_0"/>
          <p:cNvPicPr preferRelativeResize="0"/>
          <p:nvPr/>
        </p:nvPicPr>
        <p:blipFill rotWithShape="1">
          <a:blip r:embed="rId3">
            <a:alphaModFix/>
          </a:blip>
          <a:srcRect b="20000"/>
          <a:stretch/>
        </p:blipFill>
        <p:spPr>
          <a:xfrm>
            <a:off x="-24" y="0"/>
            <a:ext cx="91440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a2de453f36_0_0"/>
          <p:cNvSpPr txBox="1"/>
          <p:nvPr/>
        </p:nvSpPr>
        <p:spPr>
          <a:xfrm>
            <a:off x="877325" y="1121403"/>
            <a:ext cx="6315000" cy="24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2000" b="1" u="sng" dirty="0">
                <a:solidFill>
                  <a:srgbClr val="FFFFFF"/>
                </a:solidFill>
              </a:rPr>
              <a:t>Contenido</a:t>
            </a:r>
            <a:endParaRPr sz="2000" b="1" u="sng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000" u="sng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1600" dirty="0">
                <a:solidFill>
                  <a:srgbClr val="FFFFFF"/>
                </a:solidFill>
              </a:rPr>
              <a:t>1. Trabajo en equipo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1600" dirty="0">
                <a:solidFill>
                  <a:srgbClr val="FFFFFF"/>
                </a:solidFill>
              </a:rPr>
              <a:t>2. Liderazgo </a:t>
            </a:r>
            <a:endParaRPr sz="16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1600" dirty="0">
                <a:solidFill>
                  <a:srgbClr val="FFFFFF"/>
                </a:solidFill>
              </a:rPr>
              <a:t>3. Grupo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1600" dirty="0">
                <a:solidFill>
                  <a:srgbClr val="FFFFFF"/>
                </a:solidFill>
              </a:rPr>
              <a:t>4. Meta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1600" dirty="0">
                <a:solidFill>
                  <a:srgbClr val="FFFFFF"/>
                </a:solidFill>
              </a:rPr>
              <a:t>5. Resultados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1600" dirty="0">
                <a:solidFill>
                  <a:srgbClr val="FFFFFF"/>
                </a:solidFill>
              </a:rPr>
              <a:t>6. Resumen con </a:t>
            </a:r>
            <a:r>
              <a:rPr lang="es-ES" sz="1600" dirty="0" err="1">
                <a:solidFill>
                  <a:srgbClr val="FFFFFF"/>
                </a:solidFill>
              </a:rPr>
              <a:t>mentimeter</a:t>
            </a:r>
            <a:r>
              <a:rPr lang="es-ES" sz="1600" dirty="0">
                <a:solidFill>
                  <a:srgbClr val="FFFFFF"/>
                </a:solidFill>
              </a:rPr>
              <a:t>.</a:t>
            </a:r>
            <a:endParaRPr sz="16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1600" dirty="0">
                <a:solidFill>
                  <a:srgbClr val="FFFFFF"/>
                </a:solidFill>
              </a:rPr>
              <a:t>7. Conclusiones</a:t>
            </a:r>
            <a:endParaRPr sz="16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600" b="1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4000" b="1" i="0" u="none" strike="noStrike" cap="none" dirty="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3" name="Google Shape;163;g1a2de453f36_0_0"/>
          <p:cNvSpPr/>
          <p:nvPr/>
        </p:nvSpPr>
        <p:spPr>
          <a:xfrm rot="10800000" flipH="1">
            <a:off x="721473" y="4396925"/>
            <a:ext cx="4841400" cy="615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g17f82c37e99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0626"/>
            <a:ext cx="9144000" cy="28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7f82c37e99_0_228"/>
          <p:cNvSpPr/>
          <p:nvPr/>
        </p:nvSpPr>
        <p:spPr>
          <a:xfrm>
            <a:off x="406464" y="443581"/>
            <a:ext cx="8503500" cy="471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7f82c37e99_0_228"/>
          <p:cNvSpPr txBox="1"/>
          <p:nvPr/>
        </p:nvSpPr>
        <p:spPr>
          <a:xfrm>
            <a:off x="751962" y="989053"/>
            <a:ext cx="7812503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 dirty="0">
                <a:latin typeface="Lexend Deca"/>
                <a:ea typeface="Lexend Deca"/>
                <a:cs typeface="Lexend Deca"/>
                <a:sym typeface="Lexend Deca"/>
              </a:rPr>
              <a:t>¿Por qué es importante el trabajo en equipo?</a:t>
            </a:r>
            <a:endParaRPr sz="2600" dirty="0"/>
          </a:p>
        </p:txBody>
      </p:sp>
      <p:sp>
        <p:nvSpPr>
          <p:cNvPr id="524" name="Google Shape;524;g17f82c37e99_0_228"/>
          <p:cNvSpPr txBox="1"/>
          <p:nvPr/>
        </p:nvSpPr>
        <p:spPr>
          <a:xfrm>
            <a:off x="2089500" y="0"/>
            <a:ext cx="496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050" name="Picture 2" descr="Los 6 beneficios del trabajo en equipo">
            <a:extLst>
              <a:ext uri="{FF2B5EF4-FFF2-40B4-BE49-F238E27FC236}">
                <a16:creationId xmlns:a16="http://schemas.microsoft.com/office/drawing/2014/main" id="{19BA607E-B982-4FB3-988A-B1814F43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39" y="1756310"/>
            <a:ext cx="4997322" cy="26276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g17f82c37e99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0626"/>
            <a:ext cx="9144000" cy="28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7f82c37e99_0_228"/>
          <p:cNvSpPr/>
          <p:nvPr/>
        </p:nvSpPr>
        <p:spPr>
          <a:xfrm>
            <a:off x="406464" y="443581"/>
            <a:ext cx="8503500" cy="471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7f82c37e99_0_228"/>
          <p:cNvSpPr txBox="1"/>
          <p:nvPr/>
        </p:nvSpPr>
        <p:spPr>
          <a:xfrm>
            <a:off x="751962" y="1234888"/>
            <a:ext cx="781250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s-ES" b="1" i="1" dirty="0"/>
              <a:t>Reflexión: </a:t>
            </a:r>
          </a:p>
          <a:p>
            <a:pPr lvl="0" algn="just"/>
            <a:r>
              <a:rPr lang="es-ES" b="1" i="1" dirty="0"/>
              <a:t>¿Qué nos han dicho sobre nuestra habilidad para trabajar en equipo? ¿La reconocen como una fortaleza, una cualidad nuestra? O nos dicen, eres muy competitivo, no sabes trabajar en equipo.</a:t>
            </a:r>
            <a:endParaRPr sz="2600" dirty="0"/>
          </a:p>
        </p:txBody>
      </p:sp>
      <p:sp>
        <p:nvSpPr>
          <p:cNvPr id="524" name="Google Shape;524;g17f82c37e99_0_228"/>
          <p:cNvSpPr txBox="1"/>
          <p:nvPr/>
        </p:nvSpPr>
        <p:spPr>
          <a:xfrm>
            <a:off x="2089500" y="0"/>
            <a:ext cx="496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074" name="Picture 2" descr="Vectores e ilustraciones de Persona pensando para descargar gratis | Freepik">
            <a:extLst>
              <a:ext uri="{FF2B5EF4-FFF2-40B4-BE49-F238E27FC236}">
                <a16:creationId xmlns:a16="http://schemas.microsoft.com/office/drawing/2014/main" id="{7F14B13D-EB0E-47F9-8EA9-AD6E35B3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23" y="2281298"/>
            <a:ext cx="3354261" cy="2745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748504" y="1481894"/>
            <a:ext cx="39657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>
              <a:buNone/>
            </a:pPr>
            <a:r>
              <a:rPr lang="es-ES" sz="1350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</a:rPr>
              <a:t>El trabajo en equipo surge de la necesidad de mejorar rendimientos, actitudes y la lealtad del grupo de trabajo y ocurre cuando un grupo de personas tratan de cooperar, utilizando sus habilidades individuales y aportando retroalimentación constructiva, más allá de cualquier conflicto que a nivel personal pudiera haber entre los individuos. </a:t>
            </a:r>
            <a:endParaRPr sz="1350" dirty="0">
              <a:solidFill>
                <a:srgbClr val="333333"/>
              </a:solidFill>
              <a:highlight>
                <a:srgbClr val="FFFFFF"/>
              </a:highlight>
              <a:latin typeface="Lexend Deca"/>
              <a:sym typeface="Lexend Deca"/>
            </a:endParaRPr>
          </a:p>
        </p:txBody>
      </p:sp>
      <p:sp>
        <p:nvSpPr>
          <p:cNvPr id="188" name="Google Shape;188;p8"/>
          <p:cNvSpPr/>
          <p:nvPr/>
        </p:nvSpPr>
        <p:spPr>
          <a:xfrm rot="10800000" flipH="1">
            <a:off x="429374" y="669073"/>
            <a:ext cx="8569660" cy="100859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B72C57-3927-4903-96D4-CCB57107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25" y="1586161"/>
            <a:ext cx="3638219" cy="24210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Google Shape;205;g17f82c37e99_0_144">
            <a:extLst>
              <a:ext uri="{FF2B5EF4-FFF2-40B4-BE49-F238E27FC236}">
                <a16:creationId xmlns:a16="http://schemas.microsoft.com/office/drawing/2014/main" id="{6AA81B62-4196-429A-AB67-CBE35AD086C3}"/>
              </a:ext>
            </a:extLst>
          </p:cNvPr>
          <p:cNvSpPr txBox="1"/>
          <p:nvPr/>
        </p:nvSpPr>
        <p:spPr>
          <a:xfrm>
            <a:off x="3007350" y="275141"/>
            <a:ext cx="312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Lexend Deca"/>
                <a:ea typeface="Lexend Deca"/>
                <a:cs typeface="Lexend Deca"/>
                <a:sym typeface="Lexend Deca"/>
              </a:rPr>
              <a:t>Definición</a:t>
            </a:r>
            <a:endParaRPr sz="16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77b8ea632_0_36"/>
          <p:cNvSpPr txBox="1">
            <a:spLocks noGrp="1"/>
          </p:cNvSpPr>
          <p:nvPr>
            <p:ph type="body" idx="1"/>
          </p:nvPr>
        </p:nvSpPr>
        <p:spPr>
          <a:xfrm>
            <a:off x="429374" y="1348050"/>
            <a:ext cx="362163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>
              <a:buNone/>
            </a:pPr>
            <a:r>
              <a:rPr lang="es-ES" sz="1350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</a:rPr>
              <a:t>El trabajo en equipo fomenta dentro de los grupos de trabajo : </a:t>
            </a:r>
          </a:p>
          <a:p>
            <a:pPr algn="just"/>
            <a:r>
              <a:rPr lang="es-ES" sz="1350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</a:rPr>
              <a:t>Sentido de lealtad.</a:t>
            </a:r>
          </a:p>
          <a:p>
            <a:pPr algn="just"/>
            <a:r>
              <a:rPr lang="es-ES" sz="1350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</a:rPr>
              <a:t>Seguridad.</a:t>
            </a:r>
          </a:p>
          <a:p>
            <a:pPr algn="just"/>
            <a:r>
              <a:rPr lang="es-ES" sz="1350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</a:rPr>
              <a:t>Autoestima que satisface las necesidades individuales de los integrantes.</a:t>
            </a:r>
          </a:p>
          <a:p>
            <a:pPr algn="just"/>
            <a:r>
              <a:rPr lang="es-ES" sz="1350" dirty="0">
                <a:solidFill>
                  <a:srgbClr val="333333"/>
                </a:solidFill>
                <a:highlight>
                  <a:srgbClr val="FFFFFF"/>
                </a:highlight>
                <a:latin typeface="Lexend Deca"/>
              </a:rPr>
              <a:t>Incrementa el sentimiento de pertenencia.</a:t>
            </a:r>
            <a:endParaRPr sz="1350" dirty="0">
              <a:solidFill>
                <a:srgbClr val="333333"/>
              </a:solidFill>
              <a:highlight>
                <a:srgbClr val="FFFFFF"/>
              </a:highlight>
              <a:latin typeface="Lexend Deca"/>
              <a:sym typeface="Lexend Deca"/>
            </a:endParaRPr>
          </a:p>
        </p:txBody>
      </p:sp>
      <p:sp>
        <p:nvSpPr>
          <p:cNvPr id="196" name="Google Shape;196;g1a77b8ea632_0_36"/>
          <p:cNvSpPr/>
          <p:nvPr/>
        </p:nvSpPr>
        <p:spPr>
          <a:xfrm rot="10800000" flipH="1">
            <a:off x="429374" y="669132"/>
            <a:ext cx="8569800" cy="100800"/>
          </a:xfrm>
          <a:prstGeom prst="rect">
            <a:avLst/>
          </a:prstGeom>
          <a:solidFill>
            <a:srgbClr val="05D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3E8842-E7F0-449D-BADF-9337C3150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575" y="1304831"/>
            <a:ext cx="4508918" cy="2705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805</Words>
  <Application>Microsoft Office PowerPoint</Application>
  <PresentationFormat>Presentación en pantalla (16:9)</PresentationFormat>
  <Paragraphs>73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Courgette</vt:lpstr>
      <vt:lpstr>Lexend Deca</vt:lpstr>
      <vt:lpstr>DM Sans</vt:lpstr>
      <vt:lpstr>Lexend Deca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 Beraun</dc:creator>
  <cp:lastModifiedBy>admin</cp:lastModifiedBy>
  <cp:revision>28</cp:revision>
  <dcterms:modified xsi:type="dcterms:W3CDTF">2023-01-18T13:57:55Z</dcterms:modified>
</cp:coreProperties>
</file>