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0"/>
  </p:notesMasterIdLst>
  <p:sldIdLst>
    <p:sldId id="256" r:id="rId2"/>
    <p:sldId id="257" r:id="rId3"/>
    <p:sldId id="348" r:id="rId4"/>
    <p:sldId id="320" r:id="rId5"/>
    <p:sldId id="349" r:id="rId6"/>
    <p:sldId id="350" r:id="rId7"/>
    <p:sldId id="351" r:id="rId8"/>
    <p:sldId id="352" r:id="rId9"/>
    <p:sldId id="353" r:id="rId10"/>
    <p:sldId id="373" r:id="rId11"/>
    <p:sldId id="354" r:id="rId12"/>
    <p:sldId id="355" r:id="rId13"/>
    <p:sldId id="356" r:id="rId14"/>
    <p:sldId id="357" r:id="rId15"/>
    <p:sldId id="359" r:id="rId16"/>
    <p:sldId id="374" r:id="rId17"/>
    <p:sldId id="360" r:id="rId18"/>
    <p:sldId id="361" r:id="rId19"/>
    <p:sldId id="375" r:id="rId20"/>
    <p:sldId id="362" r:id="rId21"/>
    <p:sldId id="376" r:id="rId22"/>
    <p:sldId id="358" r:id="rId23"/>
    <p:sldId id="377" r:id="rId24"/>
    <p:sldId id="363" r:id="rId25"/>
    <p:sldId id="365" r:id="rId26"/>
    <p:sldId id="378" r:id="rId27"/>
    <p:sldId id="379" r:id="rId28"/>
    <p:sldId id="32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8" autoAdjust="0"/>
    <p:restoredTop sz="87273" autoAdjust="0"/>
  </p:normalViewPr>
  <p:slideViewPr>
    <p:cSldViewPr>
      <p:cViewPr varScale="1">
        <p:scale>
          <a:sx n="77" d="100"/>
          <a:sy n="77" d="100"/>
        </p:scale>
        <p:origin x="1709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2E26B-CF70-49F0-A0F1-3CAEFD1524F9}" type="datetimeFigureOut">
              <a:rPr lang="en-IE" smtClean="0"/>
              <a:t>19/09/2016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6DFD-454E-4BDE-BECD-D90B03D4380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521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7685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1155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1155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115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115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3863119-C29A-4BF4-BC2B-182B06C5F41F}" type="datetime1">
              <a:rPr lang="en-IE" smtClean="0"/>
              <a:t>19/09/2016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21AC-E6BB-402B-BC5F-2CA8BA267E50}" type="datetime1">
              <a:rPr lang="en-IE" smtClean="0"/>
              <a:t>19/09/2016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10D8-80E8-4072-BB57-07C89F392ADF}" type="datetime1">
              <a:rPr lang="en-IE" smtClean="0"/>
              <a:t>19/09/2016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2138-47D4-4194-8AFF-83B97DA41258}" type="datetime1">
              <a:rPr lang="en-IE" smtClean="0"/>
              <a:t>19/09/2016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494679B-BD97-4FF8-BD7D-FDF0A7F3B8E6}" type="datetime1">
              <a:rPr lang="en-IE" smtClean="0"/>
              <a:t>19/09/2016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0DED-73BF-4E54-91E7-BD47A6399D12}" type="datetime1">
              <a:rPr lang="en-IE" smtClean="0"/>
              <a:t>19/09/2016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DC7E-325E-4CBC-86FC-4B5A56E3710E}" type="datetime1">
              <a:rPr lang="en-IE" smtClean="0"/>
              <a:t>19/09/2016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06A4-3A72-4E86-BB8F-0B22ABB8F234}" type="datetime1">
              <a:rPr lang="en-IE" smtClean="0"/>
              <a:t>19/09/2016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5847-5F14-41B8-B7FB-ED98E162EBF0}" type="datetime1">
              <a:rPr lang="en-IE" smtClean="0"/>
              <a:t>19/09/2016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B6E24-126D-4BFA-A9BD-81D4020208C4}" type="datetime1">
              <a:rPr lang="en-IE" smtClean="0"/>
              <a:t>19/09/2016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9BB4-0E46-4BD5-B883-D84A42A3D0FE}" type="datetime1">
              <a:rPr lang="en-IE" smtClean="0"/>
              <a:t>19/09/2016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EE27D86-2D44-4A3E-96D5-3308C1645EA1}" type="datetime1">
              <a:rPr lang="en-IE" smtClean="0"/>
              <a:t>19/09/2016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Advanced Internet </a:t>
            </a:r>
            <a:br>
              <a:rPr lang="en-IE" dirty="0" smtClean="0"/>
            </a:br>
            <a:r>
              <a:rPr lang="en-IE" dirty="0" smtClean="0"/>
              <a:t>Technologies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1</a:t>
            </a:r>
            <a:r>
              <a:rPr lang="en-IE" dirty="0" smtClean="0"/>
              <a:t>. The C# Language (Part 1)</a:t>
            </a:r>
            <a:endParaRPr lang="en-IE" dirty="0"/>
          </a:p>
        </p:txBody>
      </p:sp>
      <p:pic>
        <p:nvPicPr>
          <p:cNvPr id="5" name="Picture 2" descr="C:\Users\eidolon\AppData\Local\Temp\Temporary Internet Files\Content.IE5\5H8HI80N\MP90040179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17032"/>
            <a:ext cx="1669827" cy="111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81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Demo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2138-47D4-4194-8AFF-83B97DA41258}" type="datetime1">
              <a:rPr lang="en-IE" smtClean="0"/>
              <a:t>19/09/2016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10</a:t>
            </a:fld>
            <a:endParaRPr lang="en-I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Hello World!!!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14593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1.3 Variables &amp; Constants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dirty="0" smtClean="0"/>
              <a:t>Variables</a:t>
            </a:r>
          </a:p>
          <a:p>
            <a:pPr lvl="2"/>
            <a:r>
              <a:rPr lang="en-IE" sz="1900" dirty="0" smtClean="0"/>
              <a:t>Variables are declared using the following syntax:</a:t>
            </a:r>
          </a:p>
          <a:p>
            <a:pPr lvl="2"/>
            <a:endParaRPr lang="en-IE" sz="1900" dirty="0">
              <a:cs typeface="Courier New" pitchFamily="49" charset="0"/>
            </a:endParaRPr>
          </a:p>
          <a:p>
            <a:pPr marL="594360" lvl="2" indent="0">
              <a:buNone/>
            </a:pPr>
            <a:r>
              <a:rPr lang="en-IE" sz="19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900" b="1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IE" sz="1900" b="1" dirty="0" smtClean="0">
                <a:latin typeface="Courier New" pitchFamily="49" charset="0"/>
                <a:cs typeface="Courier New" pitchFamily="49" charset="0"/>
              </a:rPr>
              <a:t> identifier;</a:t>
            </a:r>
          </a:p>
          <a:p>
            <a:pPr marL="594360" lvl="2" indent="0">
              <a:buNone/>
            </a:pPr>
            <a:endParaRPr lang="en-IE" sz="1900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IE" sz="1900" dirty="0" smtClean="0"/>
              <a:t>For example</a:t>
            </a:r>
            <a:endParaRPr lang="en-IE" sz="1900" dirty="0"/>
          </a:p>
          <a:p>
            <a:pPr lvl="2"/>
            <a:endParaRPr lang="en-IE" sz="1900" dirty="0">
              <a:cs typeface="Courier New" pitchFamily="49" charset="0"/>
            </a:endParaRPr>
          </a:p>
          <a:p>
            <a:pPr marL="594360" lvl="2" indent="0">
              <a:buNone/>
            </a:pPr>
            <a:r>
              <a:rPr lang="en-IE" sz="19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900" b="1" dirty="0" smtClean="0">
                <a:latin typeface="Courier New" pitchFamily="49" charset="0"/>
                <a:cs typeface="Courier New" pitchFamily="49" charset="0"/>
              </a:rPr>
              <a:t> counter;</a:t>
            </a:r>
          </a:p>
          <a:p>
            <a:pPr marL="594360" lvl="2" indent="0">
              <a:buNone/>
            </a:pPr>
            <a:r>
              <a:rPr lang="en-IE" sz="19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900" b="1" dirty="0" smtClean="0">
                <a:latin typeface="Courier New" pitchFamily="49" charset="0"/>
                <a:cs typeface="Courier New" pitchFamily="49" charset="0"/>
              </a:rPr>
              <a:t>	counter = 1;</a:t>
            </a:r>
            <a:endParaRPr lang="en-IE" sz="1900" b="1" dirty="0">
              <a:latin typeface="Courier New" pitchFamily="49" charset="0"/>
              <a:cs typeface="Courier New" pitchFamily="49" charset="0"/>
            </a:endParaRPr>
          </a:p>
          <a:p>
            <a:pPr marL="594360" lvl="2" indent="0">
              <a:buNone/>
            </a:pPr>
            <a:endParaRPr lang="en-IE" sz="1900" dirty="0" smtClean="0">
              <a:cs typeface="Courier New" pitchFamily="49" charset="0"/>
            </a:endParaRPr>
          </a:p>
          <a:p>
            <a:pPr marL="594360" lvl="2" indent="0">
              <a:buNone/>
            </a:pPr>
            <a:r>
              <a:rPr lang="en-IE" dirty="0" smtClean="0"/>
              <a:t>		</a:t>
            </a:r>
          </a:p>
          <a:p>
            <a:pPr lvl="2"/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BF40-9B5F-4635-A0E5-229D63180AA2}" type="datetime1">
              <a:rPr lang="en-IE" smtClean="0"/>
              <a:t>19/09/2016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11</a:t>
            </a:fld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5652120" y="2708920"/>
            <a:ext cx="2952328" cy="1477328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/>
              <a:t>The compiler won’t allow use of variables in expressions unless they have been initialised using the assignment operator </a:t>
            </a:r>
            <a:r>
              <a:rPr lang="en-IE" b="1" dirty="0" smtClean="0"/>
              <a:t>=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4067944" y="3447584"/>
            <a:ext cx="1584176" cy="773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59632" y="4509120"/>
            <a:ext cx="734481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/>
              <a:t>These 2 statements can be compressed to</a:t>
            </a:r>
          </a:p>
          <a:p>
            <a:r>
              <a:rPr lang="en-IE" dirty="0" smtClean="0"/>
              <a:t> </a:t>
            </a:r>
          </a:p>
          <a:p>
            <a:r>
              <a:rPr lang="en-IE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b="1" dirty="0" smtClean="0">
                <a:latin typeface="Courier New" pitchFamily="49" charset="0"/>
                <a:cs typeface="Courier New" pitchFamily="49" charset="0"/>
              </a:rPr>
              <a:t> counter = 1;</a:t>
            </a:r>
            <a:endParaRPr lang="en-IE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259632" y="5661248"/>
            <a:ext cx="7344816" cy="52322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Note: if you declare and initialise more than one variable in a single statement then all of the variables will be of the same data type</a:t>
            </a:r>
            <a:endParaRPr lang="en-IE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400645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1.3 Variables &amp; Constants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dirty="0" smtClean="0"/>
              <a:t>Type Inference</a:t>
            </a:r>
          </a:p>
          <a:p>
            <a:pPr lvl="1"/>
            <a:endParaRPr lang="en-IE" dirty="0" smtClean="0"/>
          </a:p>
          <a:p>
            <a:pPr lvl="2"/>
            <a:r>
              <a:rPr lang="en-IE" sz="1900" dirty="0" smtClean="0"/>
              <a:t>Makes use of the keyword </a:t>
            </a:r>
            <a:r>
              <a:rPr lang="en-IE" sz="1900" b="1" dirty="0" err="1" smtClean="0"/>
              <a:t>var</a:t>
            </a:r>
            <a:r>
              <a:rPr lang="en-IE" sz="1900" b="1" dirty="0" smtClean="0"/>
              <a:t> </a:t>
            </a:r>
            <a:endParaRPr lang="en-IE" sz="1900" dirty="0" smtClean="0"/>
          </a:p>
          <a:p>
            <a:pPr lvl="2"/>
            <a:endParaRPr lang="en-IE" sz="1900" dirty="0">
              <a:cs typeface="Courier New" pitchFamily="49" charset="0"/>
            </a:endParaRPr>
          </a:p>
          <a:p>
            <a:pPr marL="594360" lvl="2" indent="0">
              <a:buNone/>
            </a:pPr>
            <a:r>
              <a:rPr lang="en-IE" sz="19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9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IE" sz="1900" b="1" dirty="0" smtClean="0">
                <a:latin typeface="Courier New" pitchFamily="49" charset="0"/>
                <a:cs typeface="Courier New" pitchFamily="49" charset="0"/>
              </a:rPr>
              <a:t> population = 10000;</a:t>
            </a:r>
          </a:p>
          <a:p>
            <a:pPr marL="594360" lvl="2" indent="0">
              <a:buNone/>
            </a:pPr>
            <a:endParaRPr lang="en-IE" sz="1900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IE" sz="1900" dirty="0" smtClean="0"/>
              <a:t>The compiler will infer what the type of the variable is by what the variable is initialised to</a:t>
            </a:r>
          </a:p>
          <a:p>
            <a:pPr lvl="2"/>
            <a:endParaRPr lang="en-IE" sz="1900" dirty="0"/>
          </a:p>
          <a:p>
            <a:pPr lvl="2"/>
            <a:r>
              <a:rPr lang="en-IE" sz="1900" dirty="0" smtClean="0"/>
              <a:t>In the example, the compiler would figure out that </a:t>
            </a:r>
            <a:r>
              <a:rPr lang="en-IE" sz="1900" b="1" dirty="0" smtClean="0">
                <a:latin typeface="Courier New" pitchFamily="49" charset="0"/>
                <a:cs typeface="Courier New" pitchFamily="49" charset="0"/>
              </a:rPr>
              <a:t>population </a:t>
            </a:r>
            <a:r>
              <a:rPr lang="en-IE" sz="1900" dirty="0" smtClean="0">
                <a:cs typeface="Courier New" pitchFamily="49" charset="0"/>
              </a:rPr>
              <a:t>should</a:t>
            </a:r>
            <a:r>
              <a:rPr lang="en-IE" sz="1900" dirty="0"/>
              <a:t> </a:t>
            </a:r>
            <a:r>
              <a:rPr lang="en-IE" sz="1900" dirty="0" smtClean="0"/>
              <a:t>be an </a:t>
            </a:r>
            <a:r>
              <a:rPr lang="en-IE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900" dirty="0" smtClean="0">
                <a:cs typeface="Courier New" pitchFamily="49" charset="0"/>
              </a:rPr>
              <a:t>for as long as it is in scope</a:t>
            </a:r>
          </a:p>
          <a:p>
            <a:pPr lvl="2"/>
            <a:endParaRPr lang="en-IE" sz="1900" b="1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en-IE" sz="1900" b="1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en-IE" sz="1900" b="1" dirty="0">
              <a:latin typeface="Courier New" pitchFamily="49" charset="0"/>
              <a:cs typeface="Courier New" pitchFamily="49" charset="0"/>
            </a:endParaRPr>
          </a:p>
          <a:p>
            <a:pPr marL="594360" lvl="2" indent="0">
              <a:buNone/>
            </a:pPr>
            <a:endParaRPr lang="en-IE" sz="1900" dirty="0" smtClean="0">
              <a:cs typeface="Courier New" pitchFamily="49" charset="0"/>
            </a:endParaRPr>
          </a:p>
          <a:p>
            <a:pPr marL="594360" lvl="2" indent="0">
              <a:buNone/>
            </a:pPr>
            <a:r>
              <a:rPr lang="en-IE" dirty="0" smtClean="0"/>
              <a:t>		</a:t>
            </a:r>
          </a:p>
          <a:p>
            <a:pPr lvl="2"/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7ADA-B35C-4E94-BD85-09B195ADE743}" type="datetime1">
              <a:rPr lang="en-IE" smtClean="0"/>
              <a:t>19/09/2016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12</a:t>
            </a:fld>
            <a:endParaRPr lang="en-IE"/>
          </a:p>
        </p:txBody>
      </p:sp>
      <p:sp>
        <p:nvSpPr>
          <p:cNvPr id="13" name="TextBox 12"/>
          <p:cNvSpPr txBox="1"/>
          <p:nvPr/>
        </p:nvSpPr>
        <p:spPr>
          <a:xfrm>
            <a:off x="1115616" y="4509120"/>
            <a:ext cx="7344816" cy="1384995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b="1" dirty="0" smtClean="0"/>
              <a:t>Note: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sz="1400" dirty="0"/>
              <a:t>T</a:t>
            </a:r>
            <a:r>
              <a:rPr lang="en-IE" sz="1400" dirty="0" smtClean="0"/>
              <a:t>he variable must be initialised before the compiler can make an inference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sz="1400" dirty="0" smtClean="0"/>
              <a:t>The initialiser cannot be </a:t>
            </a:r>
            <a:r>
              <a:rPr lang="en-IE" sz="1400" b="1" dirty="0" smtClean="0"/>
              <a:t>null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sz="1400" dirty="0" smtClean="0"/>
              <a:t>Once the variable has been declared and the type inferred, the variable’s type cannot be changed</a:t>
            </a:r>
          </a:p>
          <a:p>
            <a:endParaRPr lang="en-IE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85379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1.3 Variables &amp; Constants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dirty="0" smtClean="0"/>
              <a:t>Constants</a:t>
            </a:r>
          </a:p>
          <a:p>
            <a:pPr lvl="1"/>
            <a:endParaRPr lang="en-IE" dirty="0" smtClean="0"/>
          </a:p>
          <a:p>
            <a:pPr lvl="2"/>
            <a:r>
              <a:rPr lang="en-IE" sz="1900" dirty="0" smtClean="0"/>
              <a:t>Makes use of the keyword </a:t>
            </a:r>
            <a:r>
              <a:rPr lang="en-IE" sz="1900" b="1" dirty="0" err="1" smtClean="0"/>
              <a:t>const</a:t>
            </a:r>
            <a:endParaRPr lang="en-IE" sz="1900" dirty="0" smtClean="0"/>
          </a:p>
          <a:p>
            <a:pPr lvl="2"/>
            <a:endParaRPr lang="en-IE" sz="1900" dirty="0">
              <a:cs typeface="Courier New" pitchFamily="49" charset="0"/>
            </a:endParaRPr>
          </a:p>
          <a:p>
            <a:pPr marL="594360" lvl="2" indent="0">
              <a:buNone/>
            </a:pPr>
            <a:r>
              <a:rPr lang="en-IE" sz="19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9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IE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900" b="1" dirty="0" err="1" smtClean="0">
                <a:latin typeface="Courier New" pitchFamily="49" charset="0"/>
                <a:cs typeface="Courier New" pitchFamily="49" charset="0"/>
              </a:rPr>
              <a:t>magicNumber</a:t>
            </a:r>
            <a:r>
              <a:rPr lang="en-IE" sz="1900" b="1" dirty="0" smtClean="0">
                <a:latin typeface="Courier New" pitchFamily="49" charset="0"/>
                <a:cs typeface="Courier New" pitchFamily="49" charset="0"/>
              </a:rPr>
              <a:t> = 8;</a:t>
            </a:r>
          </a:p>
          <a:p>
            <a:pPr marL="594360" lvl="2" indent="0">
              <a:buNone/>
            </a:pPr>
            <a:endParaRPr lang="en-IE" sz="1900" b="1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en-IE" sz="1900" b="1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en-IE" sz="1900" b="1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en-IE" sz="1900" b="1" dirty="0">
              <a:latin typeface="Courier New" pitchFamily="49" charset="0"/>
              <a:cs typeface="Courier New" pitchFamily="49" charset="0"/>
            </a:endParaRPr>
          </a:p>
          <a:p>
            <a:pPr marL="594360" lvl="2" indent="0">
              <a:buNone/>
            </a:pPr>
            <a:endParaRPr lang="en-IE" sz="1900" dirty="0" smtClean="0">
              <a:cs typeface="Courier New" pitchFamily="49" charset="0"/>
            </a:endParaRPr>
          </a:p>
          <a:p>
            <a:pPr marL="594360" lvl="2" indent="0">
              <a:buNone/>
            </a:pPr>
            <a:r>
              <a:rPr lang="en-IE" dirty="0" smtClean="0"/>
              <a:t>		</a:t>
            </a:r>
          </a:p>
          <a:p>
            <a:pPr lvl="2"/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312E-5219-4F00-8120-F674A6956967}" type="datetime1">
              <a:rPr lang="en-IE" smtClean="0"/>
              <a:t>19/09/2016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13</a:t>
            </a:fld>
            <a:endParaRPr lang="en-IE"/>
          </a:p>
        </p:txBody>
      </p:sp>
      <p:sp>
        <p:nvSpPr>
          <p:cNvPr id="13" name="TextBox 12"/>
          <p:cNvSpPr txBox="1"/>
          <p:nvPr/>
        </p:nvSpPr>
        <p:spPr>
          <a:xfrm>
            <a:off x="1115616" y="3501008"/>
            <a:ext cx="7344816" cy="954107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b="1" dirty="0" smtClean="0"/>
              <a:t>Note: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sz="1400" dirty="0" smtClean="0"/>
              <a:t>Must be initialised when declared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sz="1400" dirty="0" smtClean="0"/>
              <a:t>Value must be computable at compile time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sz="1400" dirty="0" smtClean="0"/>
              <a:t>Constants are always implicitly static</a:t>
            </a:r>
          </a:p>
        </p:txBody>
      </p:sp>
    </p:spTree>
    <p:extLst>
      <p:ext uri="{BB962C8B-B14F-4D97-AF65-F5344CB8AC3E}">
        <p14:creationId xmlns:p14="http://schemas.microsoft.com/office/powerpoint/2010/main" val="60365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1.4 Control Flow Structures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2200" dirty="0" smtClean="0">
                <a:cs typeface="Courier New" pitchFamily="49" charset="0"/>
              </a:rPr>
              <a:t>The </a:t>
            </a:r>
            <a:r>
              <a:rPr lang="en-IE" sz="2200" b="1" i="1" dirty="0" smtClean="0">
                <a:cs typeface="Courier New" pitchFamily="49" charset="0"/>
              </a:rPr>
              <a:t>if</a:t>
            </a:r>
            <a:r>
              <a:rPr lang="en-IE" sz="2200" dirty="0" smtClean="0">
                <a:cs typeface="Courier New" pitchFamily="49" charset="0"/>
              </a:rPr>
              <a:t> Statement</a:t>
            </a:r>
            <a:endParaRPr lang="en-IE" sz="2200" dirty="0">
              <a:cs typeface="Courier New" pitchFamily="49" charset="0"/>
            </a:endParaRPr>
          </a:p>
          <a:p>
            <a:pPr lvl="2"/>
            <a:endParaRPr lang="en-IE" sz="1900" b="1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en-IE" sz="1900" b="1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en-IE" sz="1900" b="1" dirty="0">
              <a:latin typeface="Courier New" pitchFamily="49" charset="0"/>
              <a:cs typeface="Courier New" pitchFamily="49" charset="0"/>
            </a:endParaRPr>
          </a:p>
          <a:p>
            <a:pPr marL="594360" lvl="2" indent="0">
              <a:buNone/>
            </a:pPr>
            <a:endParaRPr lang="en-IE" sz="1900" dirty="0" smtClean="0">
              <a:cs typeface="Courier New" pitchFamily="49" charset="0"/>
            </a:endParaRPr>
          </a:p>
          <a:p>
            <a:pPr marL="594360" lvl="2" indent="0">
              <a:buNone/>
            </a:pPr>
            <a:r>
              <a:rPr lang="en-IE" dirty="0" smtClean="0"/>
              <a:t>		</a:t>
            </a:r>
          </a:p>
          <a:p>
            <a:pPr lvl="2"/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0CF2-47B4-4DDB-8045-11CA2920E78D}" type="datetime1">
              <a:rPr lang="en-IE" smtClean="0"/>
              <a:t>19/09/2016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14</a:t>
            </a:fld>
            <a:endParaRPr lang="en-IE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49500"/>
            <a:ext cx="3959225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4622800" y="2855913"/>
            <a:ext cx="500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3529013" y="1714500"/>
            <a:ext cx="150812" cy="1381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3544888" y="4033838"/>
            <a:ext cx="150812" cy="1381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3619500" y="3306763"/>
            <a:ext cx="0" cy="72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3606800" y="185420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5824538" y="2968625"/>
            <a:ext cx="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3619500" y="3632200"/>
            <a:ext cx="220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166938" y="4549775"/>
            <a:ext cx="3894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Flowcharting the single-selection if structure.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827584" y="5085184"/>
            <a:ext cx="7716837" cy="12003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GB" sz="18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grade &gt;= 60) </a:t>
            </a:r>
          </a:p>
          <a:p>
            <a:pPr eaLnBrk="1" hangingPunct="1"/>
            <a:r>
              <a:rPr lang="en-GB" sz="18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GB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Passed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eaLnBrk="1" hangingPunct="1"/>
            <a:r>
              <a:rPr lang="en-GB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700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1.4 Control Flow Structures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2700" b="1" i="1" dirty="0"/>
              <a:t>i</a:t>
            </a:r>
            <a:r>
              <a:rPr lang="en-IE" sz="2700" b="1" i="1" dirty="0" smtClean="0"/>
              <a:t>f / else</a:t>
            </a:r>
            <a:r>
              <a:rPr lang="en-IE" sz="2700" i="1" dirty="0" smtClean="0"/>
              <a:t> </a:t>
            </a:r>
            <a:r>
              <a:rPr lang="en-IE" sz="2700" dirty="0" smtClean="0"/>
              <a:t>Selection Structure</a:t>
            </a:r>
          </a:p>
          <a:p>
            <a:pPr lvl="1"/>
            <a:endParaRPr lang="en-IE" sz="2700" dirty="0"/>
          </a:p>
          <a:p>
            <a:pPr lvl="1"/>
            <a:endParaRPr lang="en-US" dirty="0"/>
          </a:p>
          <a:p>
            <a:pPr lvl="2"/>
            <a:endParaRPr lang="en-IE" sz="1900" dirty="0"/>
          </a:p>
          <a:p>
            <a:pPr lvl="2"/>
            <a:endParaRPr lang="en-IE" sz="2400" dirty="0" smtClean="0"/>
          </a:p>
          <a:p>
            <a:pPr lvl="2"/>
            <a:endParaRPr lang="en-IE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718D-C4B7-48E9-9995-96B434B9E75B}" type="datetime1">
              <a:rPr lang="en-IE" smtClean="0"/>
              <a:t>19/09/2016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15</a:t>
            </a:fld>
            <a:endParaRPr lang="en-IE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2112963" y="3050381"/>
            <a:ext cx="1141412" cy="20796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4"/>
          <p:cNvSpPr>
            <a:spLocks/>
          </p:cNvSpPr>
          <p:nvPr/>
        </p:nvSpPr>
        <p:spPr bwMode="auto">
          <a:xfrm>
            <a:off x="3716338" y="2367756"/>
            <a:ext cx="1660525" cy="747713"/>
          </a:xfrm>
          <a:custGeom>
            <a:avLst/>
            <a:gdLst>
              <a:gd name="T0" fmla="*/ 523 w 1046"/>
              <a:gd name="T1" fmla="*/ 0 h 471"/>
              <a:gd name="T2" fmla="*/ 0 w 1046"/>
              <a:gd name="T3" fmla="*/ 230 h 471"/>
              <a:gd name="T4" fmla="*/ 523 w 1046"/>
              <a:gd name="T5" fmla="*/ 471 h 471"/>
              <a:gd name="T6" fmla="*/ 1046 w 1046"/>
              <a:gd name="T7" fmla="*/ 230 h 471"/>
              <a:gd name="T8" fmla="*/ 523 w 1046"/>
              <a:gd name="T9" fmla="*/ 0 h 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6"/>
              <a:gd name="T16" fmla="*/ 0 h 471"/>
              <a:gd name="T17" fmla="*/ 1046 w 1046"/>
              <a:gd name="T18" fmla="*/ 471 h 4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6" h="471">
                <a:moveTo>
                  <a:pt x="523" y="0"/>
                </a:moveTo>
                <a:lnTo>
                  <a:pt x="0" y="230"/>
                </a:lnTo>
                <a:lnTo>
                  <a:pt x="523" y="471"/>
                </a:lnTo>
                <a:lnTo>
                  <a:pt x="1046" y="230"/>
                </a:lnTo>
                <a:lnTo>
                  <a:pt x="523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>
            <a:off x="3681413" y="2367756"/>
            <a:ext cx="1695450" cy="765175"/>
          </a:xfrm>
          <a:custGeom>
            <a:avLst/>
            <a:gdLst>
              <a:gd name="T0" fmla="*/ 545 w 1068"/>
              <a:gd name="T1" fmla="*/ 11 h 482"/>
              <a:gd name="T2" fmla="*/ 22 w 1068"/>
              <a:gd name="T3" fmla="*/ 241 h 482"/>
              <a:gd name="T4" fmla="*/ 22 w 1068"/>
              <a:gd name="T5" fmla="*/ 241 h 482"/>
              <a:gd name="T6" fmla="*/ 22 w 1068"/>
              <a:gd name="T7" fmla="*/ 230 h 482"/>
              <a:gd name="T8" fmla="*/ 545 w 1068"/>
              <a:gd name="T9" fmla="*/ 471 h 482"/>
              <a:gd name="T10" fmla="*/ 545 w 1068"/>
              <a:gd name="T11" fmla="*/ 482 h 482"/>
              <a:gd name="T12" fmla="*/ 545 w 1068"/>
              <a:gd name="T13" fmla="*/ 471 h 482"/>
              <a:gd name="T14" fmla="*/ 1068 w 1068"/>
              <a:gd name="T15" fmla="*/ 230 h 482"/>
              <a:gd name="T16" fmla="*/ 1068 w 1068"/>
              <a:gd name="T17" fmla="*/ 230 h 482"/>
              <a:gd name="T18" fmla="*/ 1068 w 1068"/>
              <a:gd name="T19" fmla="*/ 230 h 482"/>
              <a:gd name="T20" fmla="*/ 1068 w 1068"/>
              <a:gd name="T21" fmla="*/ 241 h 482"/>
              <a:gd name="T22" fmla="*/ 545 w 1068"/>
              <a:gd name="T23" fmla="*/ 482 h 482"/>
              <a:gd name="T24" fmla="*/ 545 w 1068"/>
              <a:gd name="T25" fmla="*/ 482 h 482"/>
              <a:gd name="T26" fmla="*/ 545 w 1068"/>
              <a:gd name="T27" fmla="*/ 482 h 482"/>
              <a:gd name="T28" fmla="*/ 22 w 1068"/>
              <a:gd name="T29" fmla="*/ 241 h 482"/>
              <a:gd name="T30" fmla="*/ 0 w 1068"/>
              <a:gd name="T31" fmla="*/ 230 h 482"/>
              <a:gd name="T32" fmla="*/ 22 w 1068"/>
              <a:gd name="T33" fmla="*/ 230 h 482"/>
              <a:gd name="T34" fmla="*/ 545 w 1068"/>
              <a:gd name="T35" fmla="*/ 0 h 482"/>
              <a:gd name="T36" fmla="*/ 545 w 1068"/>
              <a:gd name="T37" fmla="*/ 11 h 48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68"/>
              <a:gd name="T58" fmla="*/ 0 h 482"/>
              <a:gd name="T59" fmla="*/ 1068 w 1068"/>
              <a:gd name="T60" fmla="*/ 482 h 48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68" h="482">
                <a:moveTo>
                  <a:pt x="545" y="11"/>
                </a:moveTo>
                <a:lnTo>
                  <a:pt x="22" y="241"/>
                </a:lnTo>
                <a:lnTo>
                  <a:pt x="22" y="230"/>
                </a:lnTo>
                <a:lnTo>
                  <a:pt x="545" y="471"/>
                </a:lnTo>
                <a:lnTo>
                  <a:pt x="545" y="482"/>
                </a:lnTo>
                <a:lnTo>
                  <a:pt x="545" y="471"/>
                </a:lnTo>
                <a:lnTo>
                  <a:pt x="1068" y="230"/>
                </a:lnTo>
                <a:lnTo>
                  <a:pt x="1068" y="241"/>
                </a:lnTo>
                <a:lnTo>
                  <a:pt x="545" y="482"/>
                </a:lnTo>
                <a:lnTo>
                  <a:pt x="22" y="241"/>
                </a:lnTo>
                <a:lnTo>
                  <a:pt x="0" y="230"/>
                </a:lnTo>
                <a:lnTo>
                  <a:pt x="22" y="230"/>
                </a:lnTo>
                <a:lnTo>
                  <a:pt x="545" y="0"/>
                </a:lnTo>
                <a:lnTo>
                  <a:pt x="545" y="11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8" name="Freeform 6"/>
          <p:cNvSpPr>
            <a:spLocks/>
          </p:cNvSpPr>
          <p:nvPr/>
        </p:nvSpPr>
        <p:spPr bwMode="auto">
          <a:xfrm>
            <a:off x="4546600" y="2367756"/>
            <a:ext cx="830263" cy="382588"/>
          </a:xfrm>
          <a:custGeom>
            <a:avLst/>
            <a:gdLst>
              <a:gd name="T0" fmla="*/ 523 w 523"/>
              <a:gd name="T1" fmla="*/ 241 h 241"/>
              <a:gd name="T2" fmla="*/ 0 w 523"/>
              <a:gd name="T3" fmla="*/ 11 h 241"/>
              <a:gd name="T4" fmla="*/ 0 w 523"/>
              <a:gd name="T5" fmla="*/ 0 h 241"/>
              <a:gd name="T6" fmla="*/ 0 w 523"/>
              <a:gd name="T7" fmla="*/ 0 h 241"/>
              <a:gd name="T8" fmla="*/ 0 w 523"/>
              <a:gd name="T9" fmla="*/ 0 h 241"/>
              <a:gd name="T10" fmla="*/ 523 w 523"/>
              <a:gd name="T11" fmla="*/ 230 h 241"/>
              <a:gd name="T12" fmla="*/ 523 w 523"/>
              <a:gd name="T13" fmla="*/ 241 h 2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3"/>
              <a:gd name="T22" fmla="*/ 0 h 241"/>
              <a:gd name="T23" fmla="*/ 523 w 523"/>
              <a:gd name="T24" fmla="*/ 241 h 2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3" h="241">
                <a:moveTo>
                  <a:pt x="523" y="241"/>
                </a:moveTo>
                <a:lnTo>
                  <a:pt x="0" y="11"/>
                </a:lnTo>
                <a:lnTo>
                  <a:pt x="0" y="0"/>
                </a:lnTo>
                <a:lnTo>
                  <a:pt x="523" y="230"/>
                </a:lnTo>
                <a:lnTo>
                  <a:pt x="523" y="241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3681413" y="2367756"/>
            <a:ext cx="1695450" cy="765175"/>
          </a:xfrm>
          <a:custGeom>
            <a:avLst/>
            <a:gdLst>
              <a:gd name="T0" fmla="*/ 545 w 1068"/>
              <a:gd name="T1" fmla="*/ 11 h 482"/>
              <a:gd name="T2" fmla="*/ 22 w 1068"/>
              <a:gd name="T3" fmla="*/ 241 h 482"/>
              <a:gd name="T4" fmla="*/ 22 w 1068"/>
              <a:gd name="T5" fmla="*/ 241 h 482"/>
              <a:gd name="T6" fmla="*/ 22 w 1068"/>
              <a:gd name="T7" fmla="*/ 230 h 482"/>
              <a:gd name="T8" fmla="*/ 545 w 1068"/>
              <a:gd name="T9" fmla="*/ 471 h 482"/>
              <a:gd name="T10" fmla="*/ 545 w 1068"/>
              <a:gd name="T11" fmla="*/ 482 h 482"/>
              <a:gd name="T12" fmla="*/ 545 w 1068"/>
              <a:gd name="T13" fmla="*/ 471 h 482"/>
              <a:gd name="T14" fmla="*/ 1068 w 1068"/>
              <a:gd name="T15" fmla="*/ 230 h 482"/>
              <a:gd name="T16" fmla="*/ 1068 w 1068"/>
              <a:gd name="T17" fmla="*/ 230 h 482"/>
              <a:gd name="T18" fmla="*/ 1068 w 1068"/>
              <a:gd name="T19" fmla="*/ 230 h 482"/>
              <a:gd name="T20" fmla="*/ 1068 w 1068"/>
              <a:gd name="T21" fmla="*/ 241 h 482"/>
              <a:gd name="T22" fmla="*/ 545 w 1068"/>
              <a:gd name="T23" fmla="*/ 482 h 482"/>
              <a:gd name="T24" fmla="*/ 545 w 1068"/>
              <a:gd name="T25" fmla="*/ 482 h 482"/>
              <a:gd name="T26" fmla="*/ 545 w 1068"/>
              <a:gd name="T27" fmla="*/ 482 h 482"/>
              <a:gd name="T28" fmla="*/ 22 w 1068"/>
              <a:gd name="T29" fmla="*/ 241 h 482"/>
              <a:gd name="T30" fmla="*/ 0 w 1068"/>
              <a:gd name="T31" fmla="*/ 230 h 482"/>
              <a:gd name="T32" fmla="*/ 22 w 1068"/>
              <a:gd name="T33" fmla="*/ 230 h 482"/>
              <a:gd name="T34" fmla="*/ 545 w 1068"/>
              <a:gd name="T35" fmla="*/ 0 h 482"/>
              <a:gd name="T36" fmla="*/ 545 w 1068"/>
              <a:gd name="T37" fmla="*/ 11 h 48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68"/>
              <a:gd name="T58" fmla="*/ 0 h 482"/>
              <a:gd name="T59" fmla="*/ 1068 w 1068"/>
              <a:gd name="T60" fmla="*/ 482 h 48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68" h="482">
                <a:moveTo>
                  <a:pt x="545" y="11"/>
                </a:moveTo>
                <a:lnTo>
                  <a:pt x="22" y="241"/>
                </a:lnTo>
                <a:lnTo>
                  <a:pt x="22" y="230"/>
                </a:lnTo>
                <a:lnTo>
                  <a:pt x="545" y="471"/>
                </a:lnTo>
                <a:lnTo>
                  <a:pt x="545" y="482"/>
                </a:lnTo>
                <a:lnTo>
                  <a:pt x="545" y="471"/>
                </a:lnTo>
                <a:lnTo>
                  <a:pt x="1068" y="230"/>
                </a:lnTo>
                <a:lnTo>
                  <a:pt x="1068" y="241"/>
                </a:lnTo>
                <a:lnTo>
                  <a:pt x="545" y="482"/>
                </a:lnTo>
                <a:lnTo>
                  <a:pt x="22" y="241"/>
                </a:lnTo>
                <a:lnTo>
                  <a:pt x="0" y="230"/>
                </a:lnTo>
                <a:lnTo>
                  <a:pt x="22" y="230"/>
                </a:lnTo>
                <a:lnTo>
                  <a:pt x="545" y="0"/>
                </a:lnTo>
                <a:lnTo>
                  <a:pt x="545" y="1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0" name="Freeform 8"/>
          <p:cNvSpPr>
            <a:spLocks/>
          </p:cNvSpPr>
          <p:nvPr/>
        </p:nvSpPr>
        <p:spPr bwMode="auto">
          <a:xfrm>
            <a:off x="4546600" y="2367756"/>
            <a:ext cx="830263" cy="382588"/>
          </a:xfrm>
          <a:custGeom>
            <a:avLst/>
            <a:gdLst>
              <a:gd name="T0" fmla="*/ 523 w 523"/>
              <a:gd name="T1" fmla="*/ 241 h 241"/>
              <a:gd name="T2" fmla="*/ 0 w 523"/>
              <a:gd name="T3" fmla="*/ 11 h 241"/>
              <a:gd name="T4" fmla="*/ 0 w 523"/>
              <a:gd name="T5" fmla="*/ 0 h 241"/>
              <a:gd name="T6" fmla="*/ 0 w 523"/>
              <a:gd name="T7" fmla="*/ 0 h 241"/>
              <a:gd name="T8" fmla="*/ 0 w 523"/>
              <a:gd name="T9" fmla="*/ 0 h 241"/>
              <a:gd name="T10" fmla="*/ 523 w 523"/>
              <a:gd name="T11" fmla="*/ 230 h 241"/>
              <a:gd name="T12" fmla="*/ 523 w 523"/>
              <a:gd name="T13" fmla="*/ 241 h 2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3"/>
              <a:gd name="T22" fmla="*/ 0 h 241"/>
              <a:gd name="T23" fmla="*/ 523 w 523"/>
              <a:gd name="T24" fmla="*/ 241 h 2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3" h="241">
                <a:moveTo>
                  <a:pt x="523" y="241"/>
                </a:moveTo>
                <a:lnTo>
                  <a:pt x="0" y="11"/>
                </a:lnTo>
                <a:lnTo>
                  <a:pt x="0" y="0"/>
                </a:lnTo>
                <a:lnTo>
                  <a:pt x="523" y="230"/>
                </a:lnTo>
                <a:lnTo>
                  <a:pt x="523" y="24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4132263" y="2645569"/>
            <a:ext cx="8159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100">
                <a:solidFill>
                  <a:srgbClr val="000000"/>
                </a:solidFill>
                <a:latin typeface="AvantGarde" pitchFamily="34" charset="0"/>
              </a:rPr>
              <a:t>grade &gt;= 60</a:t>
            </a:r>
            <a:endParaRPr lang="en-US"/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5411788" y="2577306"/>
            <a:ext cx="2651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100">
                <a:solidFill>
                  <a:srgbClr val="000000"/>
                </a:solidFill>
                <a:latin typeface="AvantGarde" pitchFamily="34" charset="0"/>
              </a:rPr>
              <a:t>true</a:t>
            </a:r>
            <a:endParaRPr lang="en-US"/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2246313" y="3063081"/>
            <a:ext cx="866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100">
                <a:solidFill>
                  <a:srgbClr val="000000"/>
                </a:solidFill>
                <a:latin typeface="AvantGarde" pitchFamily="34" charset="0"/>
              </a:rPr>
              <a:t>print </a:t>
            </a:r>
            <a:r>
              <a:rPr lang="en-US" sz="1100">
                <a:solidFill>
                  <a:srgbClr val="000000"/>
                </a:solidFill>
              </a:rPr>
              <a:t>“</a:t>
            </a:r>
            <a:r>
              <a:rPr lang="en-US" sz="1100">
                <a:solidFill>
                  <a:srgbClr val="000000"/>
                </a:solidFill>
                <a:latin typeface="AvantGarde" pitchFamily="34" charset="0"/>
              </a:rPr>
              <a:t>Failed</a:t>
            </a:r>
            <a:r>
              <a:rPr lang="en-US" sz="1100">
                <a:solidFill>
                  <a:srgbClr val="000000"/>
                </a:solidFill>
              </a:rPr>
              <a:t>”</a:t>
            </a:r>
            <a:endParaRPr lang="en-US"/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2108200" y="3047206"/>
            <a:ext cx="1158875" cy="158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3249613" y="3047206"/>
            <a:ext cx="17462" cy="2254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2108200" y="3255169"/>
            <a:ext cx="1141413" cy="1746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2108200" y="3047206"/>
            <a:ext cx="17463" cy="207963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3352800" y="2577306"/>
            <a:ext cx="3127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100">
                <a:solidFill>
                  <a:srgbClr val="000000"/>
                </a:solidFill>
                <a:latin typeface="AvantGarde" pitchFamily="34" charset="0"/>
              </a:rPr>
              <a:t>false</a:t>
            </a:r>
            <a:endParaRPr lang="en-US"/>
          </a:p>
        </p:txBody>
      </p: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5843588" y="3047206"/>
            <a:ext cx="1141412" cy="20796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5843588" y="3047206"/>
            <a:ext cx="1158875" cy="158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6985000" y="3047206"/>
            <a:ext cx="17463" cy="2254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20"/>
          <p:cNvSpPr>
            <a:spLocks noChangeArrowheads="1"/>
          </p:cNvSpPr>
          <p:nvPr/>
        </p:nvSpPr>
        <p:spPr bwMode="auto">
          <a:xfrm>
            <a:off x="5843588" y="3255169"/>
            <a:ext cx="1141412" cy="1746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1"/>
          <p:cNvSpPr>
            <a:spLocks noChangeArrowheads="1"/>
          </p:cNvSpPr>
          <p:nvPr/>
        </p:nvSpPr>
        <p:spPr bwMode="auto">
          <a:xfrm>
            <a:off x="5843588" y="3047206"/>
            <a:ext cx="17462" cy="20796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946775" y="3064669"/>
            <a:ext cx="9318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100">
                <a:solidFill>
                  <a:srgbClr val="000000"/>
                </a:solidFill>
                <a:latin typeface="AvantGarde" pitchFamily="34" charset="0"/>
              </a:rPr>
              <a:t>print </a:t>
            </a:r>
            <a:r>
              <a:rPr lang="en-US" sz="1100">
                <a:solidFill>
                  <a:srgbClr val="000000"/>
                </a:solidFill>
              </a:rPr>
              <a:t>“</a:t>
            </a:r>
            <a:r>
              <a:rPr lang="en-US" sz="1100">
                <a:solidFill>
                  <a:srgbClr val="000000"/>
                </a:solidFill>
                <a:latin typeface="AvantGarde" pitchFamily="34" charset="0"/>
              </a:rPr>
              <a:t>Passed</a:t>
            </a:r>
            <a:r>
              <a:rPr lang="en-US" sz="1100">
                <a:solidFill>
                  <a:srgbClr val="000000"/>
                </a:solidFill>
              </a:rPr>
              <a:t>”</a:t>
            </a:r>
            <a:endParaRPr lang="en-US"/>
          </a:p>
        </p:txBody>
      </p:sp>
      <p:sp>
        <p:nvSpPr>
          <p:cNvPr id="45" name="Rectangle 23"/>
          <p:cNvSpPr>
            <a:spLocks noChangeArrowheads="1"/>
          </p:cNvSpPr>
          <p:nvPr/>
        </p:nvSpPr>
        <p:spPr bwMode="auto">
          <a:xfrm>
            <a:off x="5843588" y="3047206"/>
            <a:ext cx="1158875" cy="158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24"/>
          <p:cNvSpPr>
            <a:spLocks noChangeArrowheads="1"/>
          </p:cNvSpPr>
          <p:nvPr/>
        </p:nvSpPr>
        <p:spPr bwMode="auto">
          <a:xfrm>
            <a:off x="6985000" y="3047206"/>
            <a:ext cx="17463" cy="2254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25"/>
          <p:cNvSpPr>
            <a:spLocks noChangeArrowheads="1"/>
          </p:cNvSpPr>
          <p:nvPr/>
        </p:nvSpPr>
        <p:spPr bwMode="auto">
          <a:xfrm>
            <a:off x="5843588" y="3255169"/>
            <a:ext cx="1141412" cy="1746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5843588" y="3047206"/>
            <a:ext cx="17462" cy="207963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Oval 31"/>
          <p:cNvSpPr>
            <a:spLocks noChangeArrowheads="1"/>
          </p:cNvSpPr>
          <p:nvPr/>
        </p:nvSpPr>
        <p:spPr bwMode="auto">
          <a:xfrm>
            <a:off x="4476750" y="3450431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4462463" y="1681956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4476750" y="3907631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" name="Line 34"/>
          <p:cNvSpPr>
            <a:spLocks noChangeShapeType="1"/>
          </p:cNvSpPr>
          <p:nvPr/>
        </p:nvSpPr>
        <p:spPr bwMode="auto">
          <a:xfrm>
            <a:off x="4538663" y="183435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53" name="Line 35"/>
          <p:cNvSpPr>
            <a:spLocks noChangeShapeType="1"/>
          </p:cNvSpPr>
          <p:nvPr/>
        </p:nvSpPr>
        <p:spPr bwMode="auto">
          <a:xfrm>
            <a:off x="4552950" y="360283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54" name="Line 36"/>
          <p:cNvSpPr>
            <a:spLocks noChangeShapeType="1"/>
          </p:cNvSpPr>
          <p:nvPr/>
        </p:nvSpPr>
        <p:spPr bwMode="auto">
          <a:xfrm>
            <a:off x="5392738" y="2736056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55" name="Line 37"/>
          <p:cNvSpPr>
            <a:spLocks noChangeShapeType="1"/>
          </p:cNvSpPr>
          <p:nvPr/>
        </p:nvSpPr>
        <p:spPr bwMode="auto">
          <a:xfrm>
            <a:off x="2801938" y="272653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56" name="Line 38"/>
          <p:cNvSpPr>
            <a:spLocks noChangeShapeType="1"/>
          </p:cNvSpPr>
          <p:nvPr/>
        </p:nvSpPr>
        <p:spPr bwMode="auto">
          <a:xfrm>
            <a:off x="6319838" y="2740819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>
            <a:off x="2798763" y="2728119"/>
            <a:ext cx="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58" name="Line 42"/>
          <p:cNvSpPr>
            <a:spLocks noChangeShapeType="1"/>
          </p:cNvSpPr>
          <p:nvPr/>
        </p:nvSpPr>
        <p:spPr bwMode="auto">
          <a:xfrm flipH="1">
            <a:off x="2809875" y="3253581"/>
            <a:ext cx="1588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59" name="Line 43"/>
          <p:cNvSpPr>
            <a:spLocks noChangeShapeType="1"/>
          </p:cNvSpPr>
          <p:nvPr/>
        </p:nvSpPr>
        <p:spPr bwMode="auto">
          <a:xfrm>
            <a:off x="6332538" y="3253581"/>
            <a:ext cx="0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60" name="Line 44"/>
          <p:cNvSpPr>
            <a:spLocks noChangeShapeType="1"/>
          </p:cNvSpPr>
          <p:nvPr/>
        </p:nvSpPr>
        <p:spPr bwMode="auto">
          <a:xfrm>
            <a:off x="2811463" y="3517106"/>
            <a:ext cx="166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61" name="Line 46"/>
          <p:cNvSpPr>
            <a:spLocks noChangeShapeType="1"/>
          </p:cNvSpPr>
          <p:nvPr/>
        </p:nvSpPr>
        <p:spPr bwMode="auto">
          <a:xfrm flipH="1">
            <a:off x="4652963" y="3529806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62" name="Rectangle 47"/>
          <p:cNvSpPr>
            <a:spLocks noChangeArrowheads="1"/>
          </p:cNvSpPr>
          <p:nvPr/>
        </p:nvSpPr>
        <p:spPr bwMode="auto">
          <a:xfrm>
            <a:off x="2267744" y="4221088"/>
            <a:ext cx="43354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Flowcharting the double-selection if/else structure.</a:t>
            </a:r>
          </a:p>
        </p:txBody>
      </p:sp>
      <p:sp>
        <p:nvSpPr>
          <p:cNvPr id="63" name="Text Box 48"/>
          <p:cNvSpPr txBox="1">
            <a:spLocks noChangeArrowheads="1"/>
          </p:cNvSpPr>
          <p:nvPr/>
        </p:nvSpPr>
        <p:spPr bwMode="auto">
          <a:xfrm>
            <a:off x="683568" y="4725144"/>
            <a:ext cx="7716837" cy="15696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GB" sz="12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grade &gt;= 60)</a:t>
            </a:r>
          </a:p>
          <a:p>
            <a:pPr eaLnBrk="1" hangingPunct="1"/>
            <a:r>
              <a:rPr lang="en-GB" sz="12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GB" sz="12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GB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Passed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eaLnBrk="1" hangingPunct="1"/>
            <a:r>
              <a:rPr lang="en-GB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GB" sz="1200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lse</a:t>
            </a:r>
          </a:p>
          <a:p>
            <a:pPr eaLnBrk="1" hangingPunct="1"/>
            <a:r>
              <a:rPr lang="en-GB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GB" sz="12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(“Failed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eaLnBrk="1" hangingPunct="1"/>
            <a:r>
              <a:rPr lang="en-GB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156176" y="1340768"/>
            <a:ext cx="2592288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b="1" dirty="0" smtClean="0"/>
              <a:t>Note: </a:t>
            </a:r>
            <a:r>
              <a:rPr lang="en-IE" dirty="0" smtClean="0"/>
              <a:t>We can also combine </a:t>
            </a:r>
            <a:r>
              <a:rPr lang="en-IE" b="1" dirty="0" smtClean="0"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IE" dirty="0" smtClean="0"/>
              <a:t>clauses to test for multiple conditions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1362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Demo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2138-47D4-4194-8AFF-83B97DA41258}" type="datetime1">
              <a:rPr lang="en-IE" smtClean="0"/>
              <a:t>19/09/2016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16</a:t>
            </a:fld>
            <a:endParaRPr lang="en-I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ga-IE" dirty="0" smtClean="0"/>
              <a:t>Demo 2</a:t>
            </a:r>
          </a:p>
          <a:p>
            <a:r>
              <a:rPr lang="en-IE" dirty="0" smtClean="0"/>
              <a:t>if </a:t>
            </a:r>
            <a:r>
              <a:rPr lang="en-IE" dirty="0" smtClean="0"/>
              <a:t>/ else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8084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1.4 Control Flow Structures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2700" i="1" dirty="0" smtClean="0"/>
              <a:t>switch</a:t>
            </a:r>
            <a:r>
              <a:rPr lang="en-IE" sz="2700" dirty="0" smtClean="0"/>
              <a:t> Selection Structure</a:t>
            </a:r>
          </a:p>
          <a:p>
            <a:pPr lvl="1"/>
            <a:endParaRPr lang="en-IE" sz="2700" dirty="0"/>
          </a:p>
          <a:p>
            <a:pPr lvl="1"/>
            <a:endParaRPr lang="en-US" dirty="0"/>
          </a:p>
          <a:p>
            <a:pPr lvl="2"/>
            <a:endParaRPr lang="en-IE" sz="1900" dirty="0"/>
          </a:p>
          <a:p>
            <a:pPr lvl="2"/>
            <a:endParaRPr lang="en-IE" sz="2400" dirty="0" smtClean="0"/>
          </a:p>
          <a:p>
            <a:pPr lvl="2"/>
            <a:endParaRPr lang="en-IE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1903-2ED1-474A-82BE-9C6557423926}" type="datetime1">
              <a:rPr lang="en-IE" smtClean="0"/>
              <a:t>19/09/2016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17</a:t>
            </a:fld>
            <a:endParaRPr lang="en-IE" dirty="0"/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2760663" y="5837373"/>
            <a:ext cx="17462" cy="15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1986098"/>
            <a:ext cx="487680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Line 5"/>
          <p:cNvSpPr>
            <a:spLocks noChangeShapeType="1"/>
          </p:cNvSpPr>
          <p:nvPr/>
        </p:nvSpPr>
        <p:spPr bwMode="auto">
          <a:xfrm>
            <a:off x="3565525" y="5064260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67" name="Line 6"/>
          <p:cNvSpPr>
            <a:spLocks noChangeShapeType="1"/>
          </p:cNvSpPr>
          <p:nvPr/>
        </p:nvSpPr>
        <p:spPr bwMode="auto">
          <a:xfrm>
            <a:off x="3540125" y="3168785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68" name="Line 7"/>
          <p:cNvSpPr>
            <a:spLocks noChangeShapeType="1"/>
          </p:cNvSpPr>
          <p:nvPr/>
        </p:nvSpPr>
        <p:spPr bwMode="auto">
          <a:xfrm>
            <a:off x="3595688" y="2240098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69" name="Line 8"/>
          <p:cNvSpPr>
            <a:spLocks noChangeShapeType="1"/>
          </p:cNvSpPr>
          <p:nvPr/>
        </p:nvSpPr>
        <p:spPr bwMode="auto">
          <a:xfrm>
            <a:off x="5341938" y="5053148"/>
            <a:ext cx="40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70" name="Line 9"/>
          <p:cNvSpPr>
            <a:spLocks noChangeShapeType="1"/>
          </p:cNvSpPr>
          <p:nvPr/>
        </p:nvSpPr>
        <p:spPr bwMode="auto">
          <a:xfrm>
            <a:off x="5326063" y="2240098"/>
            <a:ext cx="449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311775" y="3181485"/>
            <a:ext cx="477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72" name="Oval 12"/>
          <p:cNvSpPr>
            <a:spLocks noChangeArrowheads="1"/>
          </p:cNvSpPr>
          <p:nvPr/>
        </p:nvSpPr>
        <p:spPr bwMode="auto">
          <a:xfrm>
            <a:off x="2849563" y="6253298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" name="Line 13"/>
          <p:cNvSpPr>
            <a:spLocks noChangeShapeType="1"/>
          </p:cNvSpPr>
          <p:nvPr/>
        </p:nvSpPr>
        <p:spPr bwMode="auto">
          <a:xfrm>
            <a:off x="2925763" y="175749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74" name="Line 14"/>
          <p:cNvSpPr>
            <a:spLocks noChangeShapeType="1"/>
          </p:cNvSpPr>
          <p:nvPr/>
        </p:nvSpPr>
        <p:spPr bwMode="auto">
          <a:xfrm>
            <a:off x="2925763" y="251949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75" name="Line 15"/>
          <p:cNvSpPr>
            <a:spLocks noChangeShapeType="1"/>
          </p:cNvSpPr>
          <p:nvPr/>
        </p:nvSpPr>
        <p:spPr bwMode="auto">
          <a:xfrm>
            <a:off x="2898775" y="3433898"/>
            <a:ext cx="0" cy="45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76" name="Line 16"/>
          <p:cNvSpPr>
            <a:spLocks noChangeShapeType="1"/>
          </p:cNvSpPr>
          <p:nvPr/>
        </p:nvSpPr>
        <p:spPr bwMode="auto">
          <a:xfrm>
            <a:off x="2914650" y="4337185"/>
            <a:ext cx="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77" name="Text Box 17"/>
          <p:cNvSpPr txBox="1">
            <a:spLocks noChangeArrowheads="1"/>
          </p:cNvSpPr>
          <p:nvPr/>
        </p:nvSpPr>
        <p:spPr bwMode="auto">
          <a:xfrm>
            <a:off x="2790825" y="3841885"/>
            <a:ext cx="2349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0"/>
              </a:spcBef>
            </a:pPr>
            <a:r>
              <a:rPr lang="en-US" b="1"/>
              <a:t>.</a:t>
            </a:r>
          </a:p>
          <a:p>
            <a:pPr>
              <a:lnSpc>
                <a:spcPct val="50000"/>
              </a:lnSpc>
              <a:spcBef>
                <a:spcPct val="0"/>
              </a:spcBef>
            </a:pPr>
            <a:r>
              <a:rPr lang="en-US" b="1"/>
              <a:t>.</a:t>
            </a:r>
          </a:p>
          <a:p>
            <a:pPr>
              <a:lnSpc>
                <a:spcPct val="50000"/>
              </a:lnSpc>
              <a:spcBef>
                <a:spcPct val="0"/>
              </a:spcBef>
            </a:pPr>
            <a:r>
              <a:rPr lang="en-US" b="1"/>
              <a:t>.</a:t>
            </a:r>
          </a:p>
        </p:txBody>
      </p:sp>
      <p:sp>
        <p:nvSpPr>
          <p:cNvPr id="78" name="Line 18"/>
          <p:cNvSpPr>
            <a:spLocks noChangeShapeType="1"/>
          </p:cNvSpPr>
          <p:nvPr/>
        </p:nvSpPr>
        <p:spPr bwMode="auto">
          <a:xfrm>
            <a:off x="7031038" y="225279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79" name="Line 19"/>
          <p:cNvSpPr>
            <a:spLocks noChangeShapeType="1"/>
          </p:cNvSpPr>
          <p:nvPr/>
        </p:nvSpPr>
        <p:spPr bwMode="auto">
          <a:xfrm>
            <a:off x="7046913" y="319577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80" name="Line 20"/>
          <p:cNvSpPr>
            <a:spLocks noChangeShapeType="1"/>
          </p:cNvSpPr>
          <p:nvPr/>
        </p:nvSpPr>
        <p:spPr bwMode="auto">
          <a:xfrm>
            <a:off x="7005638" y="506584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81" name="Line 21"/>
          <p:cNvSpPr>
            <a:spLocks noChangeShapeType="1"/>
          </p:cNvSpPr>
          <p:nvPr/>
        </p:nvSpPr>
        <p:spPr bwMode="auto">
          <a:xfrm>
            <a:off x="7391400" y="2270260"/>
            <a:ext cx="0" cy="3800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82" name="Line 22"/>
          <p:cNvSpPr>
            <a:spLocks noChangeShapeType="1"/>
          </p:cNvSpPr>
          <p:nvPr/>
        </p:nvSpPr>
        <p:spPr bwMode="auto">
          <a:xfrm>
            <a:off x="2909888" y="5310323"/>
            <a:ext cx="0" cy="423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83" name="Line 23"/>
          <p:cNvSpPr>
            <a:spLocks noChangeShapeType="1"/>
          </p:cNvSpPr>
          <p:nvPr/>
        </p:nvSpPr>
        <p:spPr bwMode="auto">
          <a:xfrm>
            <a:off x="2909888" y="5951673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84" name="Line 24"/>
          <p:cNvSpPr>
            <a:spLocks noChangeShapeType="1"/>
          </p:cNvSpPr>
          <p:nvPr/>
        </p:nvSpPr>
        <p:spPr bwMode="auto">
          <a:xfrm flipH="1">
            <a:off x="2895600" y="6080260"/>
            <a:ext cx="4503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85" name="Rectangle 25"/>
          <p:cNvSpPr>
            <a:spLocks noChangeArrowheads="1"/>
          </p:cNvSpPr>
          <p:nvPr/>
        </p:nvSpPr>
        <p:spPr bwMode="auto">
          <a:xfrm>
            <a:off x="5683892" y="1625735"/>
            <a:ext cx="305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switch multiple-selection structure.</a:t>
            </a:r>
          </a:p>
        </p:txBody>
      </p:sp>
      <p:sp>
        <p:nvSpPr>
          <p:cNvPr id="86" name="Line 26"/>
          <p:cNvSpPr>
            <a:spLocks noChangeShapeType="1"/>
          </p:cNvSpPr>
          <p:nvPr/>
        </p:nvSpPr>
        <p:spPr bwMode="auto">
          <a:xfrm>
            <a:off x="7315200" y="227026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87" name="Line 27"/>
          <p:cNvSpPr>
            <a:spLocks noChangeShapeType="1"/>
          </p:cNvSpPr>
          <p:nvPr/>
        </p:nvSpPr>
        <p:spPr bwMode="auto">
          <a:xfrm>
            <a:off x="7329488" y="321006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88" name="Line 28"/>
          <p:cNvSpPr>
            <a:spLocks noChangeShapeType="1"/>
          </p:cNvSpPr>
          <p:nvPr/>
        </p:nvSpPr>
        <p:spPr bwMode="auto">
          <a:xfrm>
            <a:off x="7239000" y="506267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89" name="Text Box 29"/>
          <p:cNvSpPr txBox="1">
            <a:spLocks noChangeArrowheads="1"/>
          </p:cNvSpPr>
          <p:nvPr/>
        </p:nvSpPr>
        <p:spPr bwMode="auto">
          <a:xfrm>
            <a:off x="1481138" y="1625735"/>
            <a:ext cx="1468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GB" b="1"/>
              <a:t>switch (choice)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68439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1.</a:t>
            </a:r>
            <a:r>
              <a:rPr lang="ga-IE" dirty="0" smtClean="0"/>
              <a:t>4</a:t>
            </a:r>
            <a:r>
              <a:rPr lang="en-IE" dirty="0" smtClean="0"/>
              <a:t> </a:t>
            </a:r>
            <a:r>
              <a:rPr lang="ga-IE" dirty="0" smtClean="0"/>
              <a:t>Control Flow Structures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2700" i="1" dirty="0" smtClean="0"/>
              <a:t>switch</a:t>
            </a:r>
            <a:r>
              <a:rPr lang="en-IE" sz="2700" dirty="0" smtClean="0"/>
              <a:t> Selection Structure</a:t>
            </a:r>
          </a:p>
          <a:p>
            <a:pPr lvl="1"/>
            <a:endParaRPr lang="en-IE" sz="2700" dirty="0"/>
          </a:p>
          <a:p>
            <a:pPr lvl="1"/>
            <a:endParaRPr lang="en-US" dirty="0"/>
          </a:p>
          <a:p>
            <a:pPr lvl="2"/>
            <a:endParaRPr lang="en-IE" sz="1900" dirty="0"/>
          </a:p>
          <a:p>
            <a:pPr lvl="2"/>
            <a:endParaRPr lang="en-IE" sz="2400" dirty="0" smtClean="0"/>
          </a:p>
          <a:p>
            <a:pPr lvl="2"/>
            <a:endParaRPr lang="en-IE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D9F7-D30F-49B8-A46C-9F9FB6D20CE0}" type="datetime1">
              <a:rPr lang="en-IE" smtClean="0"/>
              <a:t>19/09/2016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18</a:t>
            </a:fld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700808"/>
            <a:ext cx="86044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srgbClr val="5F5F5F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sz="1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endParaRPr lang="en-US" sz="1200" b="1" kern="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srgbClr val="5F5F5F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sz="1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200" b="1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1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 choice 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{</a:t>
            </a:r>
            <a:endParaRPr lang="en-US" sz="1200" b="1" kern="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srgbClr val="5F5F5F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sz="1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b="1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  </a:t>
            </a:r>
            <a:endParaRPr lang="en-US" sz="1200" b="1" kern="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srgbClr val="5F5F5F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sz="1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2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(“Choice = 1”);</a:t>
            </a:r>
            <a:endParaRPr lang="en-US" sz="1200" b="1" kern="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srgbClr val="5F5F5F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sz="1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200" b="1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b="1" kern="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srgbClr val="5F5F5F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sz="1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b="1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sz="1200" b="1" kern="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2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(“Choice = </a:t>
            </a:r>
            <a:r>
              <a:rPr lang="en-US" sz="1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2”);</a:t>
            </a:r>
            <a:endParaRPr lang="en-US" sz="1200" b="1" kern="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5F5F5F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sz="1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200" b="1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5F5F5F"/>
                </a:solidFill>
                <a:cs typeface="Times New Roman" pitchFamily="18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                  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sz="1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2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(“Choice </a:t>
            </a:r>
            <a:r>
              <a:rPr lang="en-US" sz="1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3”);</a:t>
            </a:r>
            <a:endParaRPr lang="en-US" sz="1200" b="1" kern="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5F5F5F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sz="1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200" b="1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0"/>
            <a:r>
              <a:rPr lang="en-US" sz="120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2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b="1" ker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Choice </a:t>
            </a:r>
            <a:r>
              <a:rPr lang="en-US" sz="1200" b="1" kern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not 1, 2, or 3”);</a:t>
            </a:r>
            <a:endParaRPr lang="en-US" sz="12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200" b="1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r>
              <a:rPr lang="en-US" sz="120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}</a:t>
            </a:r>
            <a:endParaRPr lang="en-US" sz="1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2555776" y="1899767"/>
            <a:ext cx="6386512" cy="835025"/>
            <a:chOff x="1715" y="2661"/>
            <a:chExt cx="4023" cy="526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4092" y="2661"/>
              <a:ext cx="1646" cy="52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dirty="0">
                  <a:latin typeface="+mn-lt"/>
                </a:rPr>
                <a:t>The value of </a:t>
              </a:r>
              <a:r>
                <a:rPr lang="en-US" b="1" dirty="0">
                  <a:latin typeface="+mn-lt"/>
                </a:rPr>
                <a:t>choice</a:t>
              </a:r>
              <a:r>
                <a:rPr lang="en-US" dirty="0">
                  <a:latin typeface="+mn-lt"/>
                </a:rPr>
                <a:t> is evaluated against each of the values of the </a:t>
              </a:r>
              <a:r>
                <a:rPr lang="en-US" b="1" dirty="0">
                  <a:latin typeface="+mn-lt"/>
                </a:rPr>
                <a:t>case</a:t>
              </a:r>
              <a:r>
                <a:rPr lang="en-US" dirty="0">
                  <a:latin typeface="+mn-lt"/>
                </a:rPr>
                <a:t> labels.</a:t>
              </a: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1715" y="2682"/>
              <a:ext cx="2377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IE"/>
            </a:p>
          </p:txBody>
        </p:sp>
      </p:grp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2483768" y="3284984"/>
            <a:ext cx="6492875" cy="1079500"/>
            <a:chOff x="1670" y="2934"/>
            <a:chExt cx="4090" cy="680"/>
          </a:xfrm>
        </p:grpSpPr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128" y="2934"/>
              <a:ext cx="1632" cy="6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dirty="0">
                  <a:latin typeface="+mn-lt"/>
                </a:rPr>
                <a:t>The </a:t>
              </a:r>
              <a:r>
                <a:rPr lang="en-US" b="1" dirty="0">
                  <a:latin typeface="+mn-lt"/>
                </a:rPr>
                <a:t>break</a:t>
              </a:r>
              <a:r>
                <a:rPr lang="en-US" dirty="0">
                  <a:latin typeface="+mn-lt"/>
                </a:rPr>
                <a:t> statement causes program control to proceed with the first statement after the </a:t>
              </a:r>
              <a:r>
                <a:rPr lang="en-US" b="1" dirty="0">
                  <a:latin typeface="+mn-lt"/>
                </a:rPr>
                <a:t>switch</a:t>
              </a:r>
              <a:r>
                <a:rPr lang="en-US" dirty="0">
                  <a:latin typeface="+mn-lt"/>
                </a:rPr>
                <a:t> structure.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1670" y="3246"/>
              <a:ext cx="2461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2267744" y="4509119"/>
            <a:ext cx="6667500" cy="1104900"/>
            <a:chOff x="1560" y="840"/>
            <a:chExt cx="4200" cy="696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4366" y="857"/>
              <a:ext cx="1394" cy="67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dirty="0">
                  <a:latin typeface="+mn-lt"/>
                </a:rPr>
                <a:t>If none of the </a:t>
              </a:r>
              <a:r>
                <a:rPr lang="en-US" dirty="0" smtClean="0">
                  <a:latin typeface="+mn-lt"/>
                </a:rPr>
                <a:t>other </a:t>
              </a:r>
              <a:r>
                <a:rPr lang="en-US" b="1" dirty="0" smtClean="0">
                  <a:latin typeface="+mn-lt"/>
                </a:rPr>
                <a:t>case</a:t>
              </a:r>
              <a:r>
                <a:rPr lang="en-US" dirty="0" smtClean="0">
                  <a:latin typeface="+mn-lt"/>
                </a:rPr>
                <a:t>s </a:t>
              </a:r>
              <a:r>
                <a:rPr lang="en-US" dirty="0">
                  <a:latin typeface="+mn-lt"/>
                </a:rPr>
                <a:t>match, </a:t>
              </a:r>
              <a:r>
                <a:rPr lang="en-US" dirty="0" smtClean="0">
                  <a:latin typeface="+mn-lt"/>
                </a:rPr>
                <a:t>the </a:t>
              </a:r>
              <a:r>
                <a:rPr lang="en-US" b="1" dirty="0" smtClean="0">
                  <a:latin typeface="+mn-lt"/>
                  <a:cs typeface="Courier New" pitchFamily="49" charset="0"/>
                </a:rPr>
                <a:t>default</a:t>
              </a:r>
              <a:r>
                <a:rPr lang="en-US" dirty="0" smtClean="0">
                  <a:latin typeface="+mn-lt"/>
                </a:rPr>
                <a:t> case will execute.</a:t>
              </a:r>
              <a:endParaRPr lang="en-US" dirty="0">
                <a:latin typeface="+mn-lt"/>
              </a:endParaRPr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 flipH="1" flipV="1">
              <a:off x="1560" y="840"/>
              <a:ext cx="2815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83568" y="5517232"/>
            <a:ext cx="252028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/>
              <a:t>Note: no need for curly braces here!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669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Demo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2138-47D4-4194-8AFF-83B97DA41258}" type="datetime1">
              <a:rPr lang="en-IE" smtClean="0"/>
              <a:t>19/09/2016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19</a:t>
            </a:fld>
            <a:endParaRPr lang="en-I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Switch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7430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dirty="0" smtClean="0"/>
              <a:t>1. </a:t>
            </a:r>
            <a:r>
              <a:rPr lang="en-IE" sz="2400" dirty="0" smtClean="0"/>
              <a:t>The C# Language (Part 1)</a:t>
            </a:r>
            <a:endParaRPr lang="en-IE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898104"/>
          </a:xfrm>
        </p:spPr>
        <p:txBody>
          <a:bodyPr numCol="2">
            <a:normAutofit/>
          </a:bodyPr>
          <a:lstStyle/>
          <a:p>
            <a:pPr algn="l"/>
            <a:r>
              <a:rPr lang="en-IE" sz="1800" dirty="0"/>
              <a:t>1</a:t>
            </a:r>
            <a:r>
              <a:rPr lang="en-IE" sz="1800" dirty="0" smtClean="0"/>
              <a:t>.1 C# Overview</a:t>
            </a:r>
          </a:p>
          <a:p>
            <a:pPr algn="l"/>
            <a:r>
              <a:rPr lang="en-IE" sz="1800" dirty="0"/>
              <a:t>1</a:t>
            </a:r>
            <a:r>
              <a:rPr lang="en-IE" sz="1800" dirty="0" smtClean="0"/>
              <a:t>.2 “Hello World!”</a:t>
            </a:r>
          </a:p>
          <a:p>
            <a:pPr algn="l"/>
            <a:r>
              <a:rPr lang="en-IE" sz="1800" dirty="0"/>
              <a:t>1</a:t>
            </a:r>
            <a:r>
              <a:rPr lang="en-IE" sz="1800" dirty="0" smtClean="0"/>
              <a:t>.3 Variables &amp; Constants</a:t>
            </a:r>
          </a:p>
          <a:p>
            <a:pPr algn="l"/>
            <a:r>
              <a:rPr lang="en-IE" sz="1800" dirty="0"/>
              <a:t>1</a:t>
            </a:r>
            <a:r>
              <a:rPr lang="en-IE" sz="1800" dirty="0" smtClean="0"/>
              <a:t>.4 Control Flow Structures</a:t>
            </a:r>
          </a:p>
          <a:p>
            <a:pPr algn="l"/>
            <a:r>
              <a:rPr lang="en-IE" sz="1800" dirty="0" smtClean="0"/>
              <a:t>1.5 Enumerations</a:t>
            </a:r>
          </a:p>
          <a:p>
            <a:pPr algn="l"/>
            <a:r>
              <a:rPr lang="en-IE" sz="1800" dirty="0"/>
              <a:t>1</a:t>
            </a:r>
            <a:r>
              <a:rPr lang="en-IE" sz="1800" dirty="0" smtClean="0"/>
              <a:t>.6 Arrays</a:t>
            </a:r>
          </a:p>
          <a:p>
            <a:pPr algn="l"/>
            <a:r>
              <a:rPr lang="en-IE" sz="1800" dirty="0" smtClean="0"/>
              <a:t>1.7 Summary</a:t>
            </a:r>
            <a:endParaRPr lang="en-IE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8A59-B171-400F-ADF8-5E5735F2CAC5}" type="datetime1">
              <a:rPr lang="en-IE" smtClean="0"/>
              <a:t>19/09/2016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Advanced Internet Technologies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2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6228184" y="2924944"/>
            <a:ext cx="1872208" cy="10156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6000" b="1" cap="all" spc="0" dirty="0" smtClean="0">
                <a:ln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C#</a:t>
            </a:r>
            <a:endParaRPr lang="en-US" sz="6000" b="1" cap="all" spc="0" dirty="0">
              <a:ln/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93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vortex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1.4 Control Flow Structures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2700" i="1" dirty="0" smtClean="0"/>
              <a:t>for</a:t>
            </a:r>
            <a:r>
              <a:rPr lang="en-IE" sz="2700" dirty="0" smtClean="0"/>
              <a:t> Repetition Structure</a:t>
            </a:r>
          </a:p>
          <a:p>
            <a:pPr lvl="1"/>
            <a:endParaRPr lang="en-IE" sz="2700" dirty="0"/>
          </a:p>
          <a:p>
            <a:pPr lvl="1"/>
            <a:endParaRPr lang="en-US" dirty="0"/>
          </a:p>
          <a:p>
            <a:pPr lvl="2"/>
            <a:endParaRPr lang="en-IE" sz="1900" dirty="0"/>
          </a:p>
          <a:p>
            <a:pPr lvl="2"/>
            <a:endParaRPr lang="en-IE" sz="2400" dirty="0" smtClean="0"/>
          </a:p>
          <a:p>
            <a:pPr lvl="2"/>
            <a:endParaRPr lang="en-IE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325B-813B-4000-9BF4-D88C914C7229}" type="datetime1">
              <a:rPr lang="en-IE" smtClean="0"/>
              <a:t>19/09/2016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20</a:t>
            </a:fld>
            <a:endParaRPr lang="en-IE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589088" y="2563813"/>
            <a:ext cx="3190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>
                <a:solidFill>
                  <a:srgbClr val="2659FF"/>
                </a:solidFill>
                <a:latin typeface="Courier" pitchFamily="49" charset="0"/>
              </a:rPr>
              <a:t>for</a:t>
            </a:r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920875" y="2563813"/>
            <a:ext cx="3190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Courier" pitchFamily="49" charset="0"/>
              </a:rPr>
              <a:t> ( </a:t>
            </a:r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228850" y="2563813"/>
            <a:ext cx="3190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>
                <a:solidFill>
                  <a:srgbClr val="2659FF"/>
                </a:solidFill>
                <a:latin typeface="Courier" pitchFamily="49" charset="0"/>
              </a:rPr>
              <a:t>var</a:t>
            </a:r>
            <a:endParaRPr 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560638" y="2563813"/>
            <a:ext cx="11699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Courier" pitchFamily="49" charset="0"/>
              </a:rPr>
              <a:t> counter = </a:t>
            </a:r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708400" y="2541588"/>
            <a:ext cx="1222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b="1">
                <a:solidFill>
                  <a:srgbClr val="40D9FF"/>
                </a:solidFill>
                <a:latin typeface="Courier" pitchFamily="49" charset="0"/>
              </a:rPr>
              <a:t>1</a:t>
            </a:r>
            <a:endParaRPr 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41750" y="2563813"/>
            <a:ext cx="13827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Courier" pitchFamily="49" charset="0"/>
              </a:rPr>
              <a:t>; counter &lt;= </a:t>
            </a:r>
            <a:endParaRPr 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5210175" y="2541588"/>
            <a:ext cx="1222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b="1">
                <a:solidFill>
                  <a:srgbClr val="40D9FF"/>
                </a:solidFill>
                <a:latin typeface="Courier" pitchFamily="49" charset="0"/>
              </a:rPr>
              <a:t>7</a:t>
            </a:r>
            <a:endParaRPr lang="en-US"/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5343525" y="2563813"/>
            <a:ext cx="13827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Courier" pitchFamily="49" charset="0"/>
              </a:rPr>
              <a:t>; ++counter )</a:t>
            </a:r>
            <a:endParaRPr lang="en-US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3135313" y="3633788"/>
            <a:ext cx="1587" cy="222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3554413" y="3457575"/>
            <a:ext cx="1587" cy="222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1876425" y="2982913"/>
            <a:ext cx="24846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0000"/>
                </a:solidFill>
                <a:latin typeface="AvantGarde" pitchFamily="34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AvantGarde" pitchFamily="34" charset="0"/>
              </a:rPr>
              <a:t>initial value </a:t>
            </a:r>
            <a:r>
              <a:rPr lang="en-US" sz="1400" dirty="0" smtClean="0">
                <a:solidFill>
                  <a:srgbClr val="000000"/>
                </a:solidFill>
                <a:latin typeface="AvantGarde" pitchFamily="34" charset="0"/>
              </a:rPr>
              <a:t>of </a:t>
            </a:r>
            <a:r>
              <a:rPr lang="en-US" sz="1400" dirty="0">
                <a:solidFill>
                  <a:srgbClr val="000000"/>
                </a:solidFill>
                <a:latin typeface="AvantGarde" pitchFamily="34" charset="0"/>
              </a:rPr>
              <a:t>control variable</a:t>
            </a:r>
            <a:endParaRPr lang="en-US" dirty="0"/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5796136" y="2996952"/>
            <a:ext cx="23676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0000"/>
                </a:solidFill>
                <a:latin typeface="AvantGarde" pitchFamily="34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AvantGarde" pitchFamily="34" charset="0"/>
              </a:rPr>
              <a:t>increment </a:t>
            </a:r>
            <a:r>
              <a:rPr lang="en-US" sz="1400" dirty="0" smtClean="0">
                <a:solidFill>
                  <a:srgbClr val="000000"/>
                </a:solidFill>
                <a:latin typeface="AvantGarde" pitchFamily="34" charset="0"/>
              </a:rPr>
              <a:t>of </a:t>
            </a:r>
            <a:r>
              <a:rPr lang="en-US" sz="1400" dirty="0">
                <a:solidFill>
                  <a:srgbClr val="000000"/>
                </a:solidFill>
                <a:latin typeface="AvantGarde" pitchFamily="34" charset="0"/>
              </a:rPr>
              <a:t>control variable</a:t>
            </a:r>
            <a:endParaRPr lang="en-US" dirty="0"/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2847975" y="1946275"/>
            <a:ext cx="18001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0000"/>
                </a:solidFill>
                <a:latin typeface="AvantGarde" pitchFamily="34" charset="0"/>
              </a:rPr>
              <a:t>Control </a:t>
            </a:r>
            <a:r>
              <a:rPr lang="en-US" sz="1400" dirty="0" smtClean="0">
                <a:solidFill>
                  <a:srgbClr val="000000"/>
                </a:solidFill>
                <a:latin typeface="AvantGarde" pitchFamily="34" charset="0"/>
              </a:rPr>
              <a:t>variable name </a:t>
            </a:r>
            <a:endParaRPr lang="en-US" dirty="0"/>
          </a:p>
        </p:txBody>
      </p:sp>
      <p:sp>
        <p:nvSpPr>
          <p:cNvPr id="30" name="Rectangle 20"/>
          <p:cNvSpPr>
            <a:spLocks noChangeArrowheads="1"/>
          </p:cNvSpPr>
          <p:nvPr/>
        </p:nvSpPr>
        <p:spPr bwMode="auto">
          <a:xfrm>
            <a:off x="5652120" y="1916832"/>
            <a:ext cx="243496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0000"/>
                </a:solidFill>
                <a:latin typeface="AvantGarde" pitchFamily="34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AvantGarde" pitchFamily="34" charset="0"/>
              </a:rPr>
              <a:t>final value </a:t>
            </a:r>
            <a:r>
              <a:rPr lang="en-US" sz="1400" dirty="0" smtClean="0">
                <a:solidFill>
                  <a:srgbClr val="000000"/>
                </a:solidFill>
                <a:latin typeface="AvantGarde" pitchFamily="34" charset="0"/>
              </a:rPr>
              <a:t>of </a:t>
            </a:r>
            <a:r>
              <a:rPr lang="en-US" sz="1400" dirty="0">
                <a:solidFill>
                  <a:srgbClr val="000000"/>
                </a:solidFill>
                <a:latin typeface="AvantGarde" pitchFamily="34" charset="0"/>
              </a:rPr>
              <a:t>control variable </a:t>
            </a:r>
            <a:endParaRPr lang="en-US" dirty="0"/>
          </a:p>
        </p:txBody>
      </p:sp>
      <p:sp>
        <p:nvSpPr>
          <p:cNvPr id="31" name="Rectangle 21"/>
          <p:cNvSpPr>
            <a:spLocks noChangeArrowheads="1"/>
          </p:cNvSpPr>
          <p:nvPr/>
        </p:nvSpPr>
        <p:spPr bwMode="auto">
          <a:xfrm>
            <a:off x="5653088" y="2166938"/>
            <a:ext cx="2524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0000"/>
                </a:solidFill>
                <a:latin typeface="AvantGarde" pitchFamily="34" charset="0"/>
              </a:rPr>
              <a:t>for which the condition is true</a:t>
            </a:r>
            <a:endParaRPr lang="en-US" dirty="0"/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949325" y="1946275"/>
            <a:ext cx="366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b="1">
                <a:solidFill>
                  <a:srgbClr val="2659FF"/>
                </a:solidFill>
                <a:latin typeface="Courier" pitchFamily="49" charset="0"/>
              </a:rPr>
              <a:t>for</a:t>
            </a:r>
            <a:endParaRPr lang="en-US"/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1331640" y="1988840"/>
            <a:ext cx="7889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0000"/>
                </a:solidFill>
                <a:latin typeface="AvantGarde" pitchFamily="34" charset="0"/>
              </a:rPr>
              <a:t> keyword</a:t>
            </a:r>
            <a:endParaRPr lang="en-US" dirty="0"/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3333750" y="3313113"/>
            <a:ext cx="24463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AvantGarde" pitchFamily="34" charset="0"/>
              </a:rPr>
              <a:t>Loop-continuation condition</a:t>
            </a:r>
            <a:endParaRPr lang="en-US"/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>
            <a:off x="4238625" y="2851150"/>
            <a:ext cx="1588" cy="206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26"/>
          <p:cNvSpPr>
            <a:spLocks/>
          </p:cNvSpPr>
          <p:nvPr/>
        </p:nvSpPr>
        <p:spPr bwMode="auto">
          <a:xfrm>
            <a:off x="4238625" y="2851150"/>
            <a:ext cx="287338" cy="42863"/>
          </a:xfrm>
          <a:custGeom>
            <a:avLst/>
            <a:gdLst>
              <a:gd name="T0" fmla="*/ 0 w 181"/>
              <a:gd name="T1" fmla="*/ 0 h 27"/>
              <a:gd name="T2" fmla="*/ 0 w 181"/>
              <a:gd name="T3" fmla="*/ 13 h 27"/>
              <a:gd name="T4" fmla="*/ 167 w 181"/>
              <a:gd name="T5" fmla="*/ 27 h 27"/>
              <a:gd name="T6" fmla="*/ 167 w 181"/>
              <a:gd name="T7" fmla="*/ 27 h 27"/>
              <a:gd name="T8" fmla="*/ 181 w 181"/>
              <a:gd name="T9" fmla="*/ 13 h 27"/>
              <a:gd name="T10" fmla="*/ 167 w 181"/>
              <a:gd name="T11" fmla="*/ 13 h 27"/>
              <a:gd name="T12" fmla="*/ 0 w 181"/>
              <a:gd name="T13" fmla="*/ 0 h 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1"/>
              <a:gd name="T22" fmla="*/ 0 h 27"/>
              <a:gd name="T23" fmla="*/ 181 w 181"/>
              <a:gd name="T24" fmla="*/ 27 h 2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1" h="27">
                <a:moveTo>
                  <a:pt x="0" y="0"/>
                </a:moveTo>
                <a:lnTo>
                  <a:pt x="0" y="13"/>
                </a:lnTo>
                <a:lnTo>
                  <a:pt x="167" y="27"/>
                </a:lnTo>
                <a:lnTo>
                  <a:pt x="181" y="13"/>
                </a:lnTo>
                <a:lnTo>
                  <a:pt x="167" y="13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" name="Freeform 27"/>
          <p:cNvSpPr>
            <a:spLocks/>
          </p:cNvSpPr>
          <p:nvPr/>
        </p:nvSpPr>
        <p:spPr bwMode="auto">
          <a:xfrm>
            <a:off x="4614863" y="2938463"/>
            <a:ext cx="22225" cy="22225"/>
          </a:xfrm>
          <a:custGeom>
            <a:avLst/>
            <a:gdLst>
              <a:gd name="T0" fmla="*/ 14 w 14"/>
              <a:gd name="T1" fmla="*/ 0 h 14"/>
              <a:gd name="T2" fmla="*/ 14 w 14"/>
              <a:gd name="T3" fmla="*/ 0 h 14"/>
              <a:gd name="T4" fmla="*/ 0 w 14"/>
              <a:gd name="T5" fmla="*/ 14 h 14"/>
              <a:gd name="T6" fmla="*/ 0 w 14"/>
              <a:gd name="T7" fmla="*/ 14 h 14"/>
              <a:gd name="T8" fmla="*/ 14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0"/>
                </a:moveTo>
                <a:lnTo>
                  <a:pt x="14" y="0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8" name="Freeform 28"/>
          <p:cNvSpPr>
            <a:spLocks/>
          </p:cNvSpPr>
          <p:nvPr/>
        </p:nvSpPr>
        <p:spPr bwMode="auto">
          <a:xfrm>
            <a:off x="4503738" y="2871788"/>
            <a:ext cx="133350" cy="88900"/>
          </a:xfrm>
          <a:custGeom>
            <a:avLst/>
            <a:gdLst>
              <a:gd name="T0" fmla="*/ 14 w 84"/>
              <a:gd name="T1" fmla="*/ 0 h 56"/>
              <a:gd name="T2" fmla="*/ 0 w 84"/>
              <a:gd name="T3" fmla="*/ 14 h 56"/>
              <a:gd name="T4" fmla="*/ 70 w 84"/>
              <a:gd name="T5" fmla="*/ 56 h 56"/>
              <a:gd name="T6" fmla="*/ 84 w 84"/>
              <a:gd name="T7" fmla="*/ 42 h 56"/>
              <a:gd name="T8" fmla="*/ 14 w 84"/>
              <a:gd name="T9" fmla="*/ 0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"/>
              <a:gd name="T16" fmla="*/ 0 h 56"/>
              <a:gd name="T17" fmla="*/ 84 w 84"/>
              <a:gd name="T18" fmla="*/ 56 h 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" h="56">
                <a:moveTo>
                  <a:pt x="14" y="0"/>
                </a:moveTo>
                <a:lnTo>
                  <a:pt x="0" y="14"/>
                </a:lnTo>
                <a:lnTo>
                  <a:pt x="70" y="56"/>
                </a:lnTo>
                <a:lnTo>
                  <a:pt x="84" y="42"/>
                </a:lnTo>
                <a:lnTo>
                  <a:pt x="14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9" name="Freeform 29"/>
          <p:cNvSpPr>
            <a:spLocks/>
          </p:cNvSpPr>
          <p:nvPr/>
        </p:nvSpPr>
        <p:spPr bwMode="auto">
          <a:xfrm>
            <a:off x="4614863" y="2938463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0 h 14"/>
              <a:gd name="T4" fmla="*/ 14 w 14"/>
              <a:gd name="T5" fmla="*/ 14 h 14"/>
              <a:gd name="T6" fmla="*/ 14 w 14"/>
              <a:gd name="T7" fmla="*/ 14 h 14"/>
              <a:gd name="T8" fmla="*/ 0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0"/>
                </a:moveTo>
                <a:lnTo>
                  <a:pt x="0" y="0"/>
                </a:lnTo>
                <a:lnTo>
                  <a:pt x="14" y="14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0" name="Freeform 30"/>
          <p:cNvSpPr>
            <a:spLocks/>
          </p:cNvSpPr>
          <p:nvPr/>
        </p:nvSpPr>
        <p:spPr bwMode="auto">
          <a:xfrm>
            <a:off x="4614863" y="2871788"/>
            <a:ext cx="131762" cy="88900"/>
          </a:xfrm>
          <a:custGeom>
            <a:avLst/>
            <a:gdLst>
              <a:gd name="T0" fmla="*/ 0 w 83"/>
              <a:gd name="T1" fmla="*/ 42 h 56"/>
              <a:gd name="T2" fmla="*/ 14 w 83"/>
              <a:gd name="T3" fmla="*/ 56 h 56"/>
              <a:gd name="T4" fmla="*/ 83 w 83"/>
              <a:gd name="T5" fmla="*/ 14 h 56"/>
              <a:gd name="T6" fmla="*/ 69 w 83"/>
              <a:gd name="T7" fmla="*/ 14 h 56"/>
              <a:gd name="T8" fmla="*/ 69 w 83"/>
              <a:gd name="T9" fmla="*/ 0 h 56"/>
              <a:gd name="T10" fmla="*/ 69 w 83"/>
              <a:gd name="T11" fmla="*/ 0 h 56"/>
              <a:gd name="T12" fmla="*/ 0 w 83"/>
              <a:gd name="T13" fmla="*/ 42 h 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3"/>
              <a:gd name="T22" fmla="*/ 0 h 56"/>
              <a:gd name="T23" fmla="*/ 83 w 83"/>
              <a:gd name="T24" fmla="*/ 56 h 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3" h="56">
                <a:moveTo>
                  <a:pt x="0" y="42"/>
                </a:moveTo>
                <a:lnTo>
                  <a:pt x="14" y="56"/>
                </a:lnTo>
                <a:lnTo>
                  <a:pt x="83" y="14"/>
                </a:lnTo>
                <a:lnTo>
                  <a:pt x="69" y="14"/>
                </a:lnTo>
                <a:lnTo>
                  <a:pt x="69" y="0"/>
                </a:lnTo>
                <a:lnTo>
                  <a:pt x="0" y="42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1" name="Rectangle 31"/>
          <p:cNvSpPr>
            <a:spLocks noChangeArrowheads="1"/>
          </p:cNvSpPr>
          <p:nvPr/>
        </p:nvSpPr>
        <p:spPr bwMode="auto">
          <a:xfrm>
            <a:off x="5011738" y="3524250"/>
            <a:ext cx="1587" cy="206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32"/>
          <p:cNvSpPr>
            <a:spLocks/>
          </p:cNvSpPr>
          <p:nvPr/>
        </p:nvSpPr>
        <p:spPr bwMode="auto">
          <a:xfrm>
            <a:off x="4724400" y="2851150"/>
            <a:ext cx="287338" cy="42863"/>
          </a:xfrm>
          <a:custGeom>
            <a:avLst/>
            <a:gdLst>
              <a:gd name="T0" fmla="*/ 0 w 181"/>
              <a:gd name="T1" fmla="*/ 13 h 27"/>
              <a:gd name="T2" fmla="*/ 0 w 181"/>
              <a:gd name="T3" fmla="*/ 27 h 27"/>
              <a:gd name="T4" fmla="*/ 181 w 181"/>
              <a:gd name="T5" fmla="*/ 13 h 27"/>
              <a:gd name="T6" fmla="*/ 181 w 181"/>
              <a:gd name="T7" fmla="*/ 0 h 27"/>
              <a:gd name="T8" fmla="*/ 0 w 181"/>
              <a:gd name="T9" fmla="*/ 13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1"/>
              <a:gd name="T16" fmla="*/ 0 h 27"/>
              <a:gd name="T17" fmla="*/ 181 w 181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1" h="27">
                <a:moveTo>
                  <a:pt x="0" y="13"/>
                </a:moveTo>
                <a:lnTo>
                  <a:pt x="0" y="27"/>
                </a:lnTo>
                <a:lnTo>
                  <a:pt x="181" y="13"/>
                </a:lnTo>
                <a:lnTo>
                  <a:pt x="181" y="0"/>
                </a:lnTo>
                <a:lnTo>
                  <a:pt x="0" y="13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3" name="Rectangle 33"/>
          <p:cNvSpPr>
            <a:spLocks noChangeArrowheads="1"/>
          </p:cNvSpPr>
          <p:nvPr/>
        </p:nvSpPr>
        <p:spPr bwMode="auto">
          <a:xfrm>
            <a:off x="4260850" y="3524250"/>
            <a:ext cx="1588" cy="206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34"/>
          <p:cNvSpPr>
            <a:spLocks/>
          </p:cNvSpPr>
          <p:nvPr/>
        </p:nvSpPr>
        <p:spPr bwMode="auto">
          <a:xfrm>
            <a:off x="3973513" y="2828925"/>
            <a:ext cx="287337" cy="42863"/>
          </a:xfrm>
          <a:custGeom>
            <a:avLst/>
            <a:gdLst>
              <a:gd name="T0" fmla="*/ 181 w 181"/>
              <a:gd name="T1" fmla="*/ 27 h 27"/>
              <a:gd name="T2" fmla="*/ 181 w 181"/>
              <a:gd name="T3" fmla="*/ 14 h 27"/>
              <a:gd name="T4" fmla="*/ 0 w 181"/>
              <a:gd name="T5" fmla="*/ 0 h 27"/>
              <a:gd name="T6" fmla="*/ 14 w 181"/>
              <a:gd name="T7" fmla="*/ 0 h 27"/>
              <a:gd name="T8" fmla="*/ 0 w 181"/>
              <a:gd name="T9" fmla="*/ 14 h 27"/>
              <a:gd name="T10" fmla="*/ 0 w 181"/>
              <a:gd name="T11" fmla="*/ 14 h 27"/>
              <a:gd name="T12" fmla="*/ 181 w 181"/>
              <a:gd name="T13" fmla="*/ 27 h 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1"/>
              <a:gd name="T22" fmla="*/ 0 h 27"/>
              <a:gd name="T23" fmla="*/ 181 w 181"/>
              <a:gd name="T24" fmla="*/ 27 h 2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1" h="27">
                <a:moveTo>
                  <a:pt x="181" y="27"/>
                </a:moveTo>
                <a:lnTo>
                  <a:pt x="181" y="14"/>
                </a:lnTo>
                <a:lnTo>
                  <a:pt x="0" y="0"/>
                </a:lnTo>
                <a:lnTo>
                  <a:pt x="14" y="0"/>
                </a:lnTo>
                <a:lnTo>
                  <a:pt x="0" y="14"/>
                </a:lnTo>
                <a:lnTo>
                  <a:pt x="181" y="27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5" name="Freeform 35"/>
          <p:cNvSpPr>
            <a:spLocks/>
          </p:cNvSpPr>
          <p:nvPr/>
        </p:nvSpPr>
        <p:spPr bwMode="auto">
          <a:xfrm>
            <a:off x="3863975" y="2762250"/>
            <a:ext cx="22225" cy="22225"/>
          </a:xfrm>
          <a:custGeom>
            <a:avLst/>
            <a:gdLst>
              <a:gd name="T0" fmla="*/ 0 w 14"/>
              <a:gd name="T1" fmla="*/ 14 h 14"/>
              <a:gd name="T2" fmla="*/ 0 w 14"/>
              <a:gd name="T3" fmla="*/ 14 h 14"/>
              <a:gd name="T4" fmla="*/ 14 w 14"/>
              <a:gd name="T5" fmla="*/ 0 h 14"/>
              <a:gd name="T6" fmla="*/ 14 w 14"/>
              <a:gd name="T7" fmla="*/ 0 h 14"/>
              <a:gd name="T8" fmla="*/ 0 w 14"/>
              <a:gd name="T9" fmla="*/ 14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14"/>
                </a:moveTo>
                <a:lnTo>
                  <a:pt x="0" y="14"/>
                </a:lnTo>
                <a:lnTo>
                  <a:pt x="14" y="0"/>
                </a:lnTo>
                <a:lnTo>
                  <a:pt x="0" y="1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6" name="Freeform 36"/>
          <p:cNvSpPr>
            <a:spLocks/>
          </p:cNvSpPr>
          <p:nvPr/>
        </p:nvSpPr>
        <p:spPr bwMode="auto">
          <a:xfrm>
            <a:off x="3863975" y="2762250"/>
            <a:ext cx="131763" cy="88900"/>
          </a:xfrm>
          <a:custGeom>
            <a:avLst/>
            <a:gdLst>
              <a:gd name="T0" fmla="*/ 69 w 83"/>
              <a:gd name="T1" fmla="*/ 56 h 56"/>
              <a:gd name="T2" fmla="*/ 83 w 83"/>
              <a:gd name="T3" fmla="*/ 42 h 56"/>
              <a:gd name="T4" fmla="*/ 14 w 83"/>
              <a:gd name="T5" fmla="*/ 0 h 56"/>
              <a:gd name="T6" fmla="*/ 0 w 83"/>
              <a:gd name="T7" fmla="*/ 14 h 56"/>
              <a:gd name="T8" fmla="*/ 69 w 83"/>
              <a:gd name="T9" fmla="*/ 56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"/>
              <a:gd name="T16" fmla="*/ 0 h 56"/>
              <a:gd name="T17" fmla="*/ 83 w 83"/>
              <a:gd name="T18" fmla="*/ 56 h 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" h="56">
                <a:moveTo>
                  <a:pt x="69" y="56"/>
                </a:moveTo>
                <a:lnTo>
                  <a:pt x="83" y="42"/>
                </a:lnTo>
                <a:lnTo>
                  <a:pt x="14" y="0"/>
                </a:lnTo>
                <a:lnTo>
                  <a:pt x="0" y="14"/>
                </a:lnTo>
                <a:lnTo>
                  <a:pt x="69" y="5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7" name="Freeform 37"/>
          <p:cNvSpPr>
            <a:spLocks/>
          </p:cNvSpPr>
          <p:nvPr/>
        </p:nvSpPr>
        <p:spPr bwMode="auto">
          <a:xfrm>
            <a:off x="5365750" y="2762250"/>
            <a:ext cx="22225" cy="22225"/>
          </a:xfrm>
          <a:custGeom>
            <a:avLst/>
            <a:gdLst>
              <a:gd name="T0" fmla="*/ 14 w 14"/>
              <a:gd name="T1" fmla="*/ 14 h 14"/>
              <a:gd name="T2" fmla="*/ 14 w 14"/>
              <a:gd name="T3" fmla="*/ 14 h 14"/>
              <a:gd name="T4" fmla="*/ 0 w 14"/>
              <a:gd name="T5" fmla="*/ 0 h 14"/>
              <a:gd name="T6" fmla="*/ 0 w 14"/>
              <a:gd name="T7" fmla="*/ 0 h 14"/>
              <a:gd name="T8" fmla="*/ 14 w 14"/>
              <a:gd name="T9" fmla="*/ 14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14"/>
                </a:moveTo>
                <a:lnTo>
                  <a:pt x="14" y="14"/>
                </a:lnTo>
                <a:lnTo>
                  <a:pt x="0" y="0"/>
                </a:lnTo>
                <a:lnTo>
                  <a:pt x="14" y="1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8" name="Freeform 38"/>
          <p:cNvSpPr>
            <a:spLocks/>
          </p:cNvSpPr>
          <p:nvPr/>
        </p:nvSpPr>
        <p:spPr bwMode="auto">
          <a:xfrm>
            <a:off x="5254625" y="2762250"/>
            <a:ext cx="133350" cy="88900"/>
          </a:xfrm>
          <a:custGeom>
            <a:avLst/>
            <a:gdLst>
              <a:gd name="T0" fmla="*/ 84 w 84"/>
              <a:gd name="T1" fmla="*/ 14 h 56"/>
              <a:gd name="T2" fmla="*/ 70 w 84"/>
              <a:gd name="T3" fmla="*/ 0 h 56"/>
              <a:gd name="T4" fmla="*/ 0 w 84"/>
              <a:gd name="T5" fmla="*/ 42 h 56"/>
              <a:gd name="T6" fmla="*/ 0 w 84"/>
              <a:gd name="T7" fmla="*/ 42 h 56"/>
              <a:gd name="T8" fmla="*/ 0 w 84"/>
              <a:gd name="T9" fmla="*/ 56 h 56"/>
              <a:gd name="T10" fmla="*/ 14 w 84"/>
              <a:gd name="T11" fmla="*/ 56 h 56"/>
              <a:gd name="T12" fmla="*/ 84 w 84"/>
              <a:gd name="T13" fmla="*/ 14 h 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56"/>
              <a:gd name="T23" fmla="*/ 84 w 84"/>
              <a:gd name="T24" fmla="*/ 56 h 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56">
                <a:moveTo>
                  <a:pt x="84" y="14"/>
                </a:moveTo>
                <a:lnTo>
                  <a:pt x="70" y="0"/>
                </a:lnTo>
                <a:lnTo>
                  <a:pt x="0" y="42"/>
                </a:lnTo>
                <a:lnTo>
                  <a:pt x="0" y="56"/>
                </a:lnTo>
                <a:lnTo>
                  <a:pt x="14" y="56"/>
                </a:lnTo>
                <a:lnTo>
                  <a:pt x="84" y="1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4989513" y="3524250"/>
            <a:ext cx="1587" cy="206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40"/>
          <p:cNvSpPr>
            <a:spLocks/>
          </p:cNvSpPr>
          <p:nvPr/>
        </p:nvSpPr>
        <p:spPr bwMode="auto">
          <a:xfrm>
            <a:off x="4989513" y="2828925"/>
            <a:ext cx="265112" cy="42863"/>
          </a:xfrm>
          <a:custGeom>
            <a:avLst/>
            <a:gdLst>
              <a:gd name="T0" fmla="*/ 167 w 167"/>
              <a:gd name="T1" fmla="*/ 14 h 27"/>
              <a:gd name="T2" fmla="*/ 167 w 167"/>
              <a:gd name="T3" fmla="*/ 0 h 27"/>
              <a:gd name="T4" fmla="*/ 0 w 167"/>
              <a:gd name="T5" fmla="*/ 14 h 27"/>
              <a:gd name="T6" fmla="*/ 0 w 167"/>
              <a:gd name="T7" fmla="*/ 27 h 27"/>
              <a:gd name="T8" fmla="*/ 167 w 167"/>
              <a:gd name="T9" fmla="*/ 14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7"/>
              <a:gd name="T16" fmla="*/ 0 h 27"/>
              <a:gd name="T17" fmla="*/ 167 w 167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7" h="27">
                <a:moveTo>
                  <a:pt x="167" y="14"/>
                </a:moveTo>
                <a:lnTo>
                  <a:pt x="167" y="0"/>
                </a:lnTo>
                <a:lnTo>
                  <a:pt x="0" y="14"/>
                </a:lnTo>
                <a:lnTo>
                  <a:pt x="0" y="27"/>
                </a:lnTo>
                <a:lnTo>
                  <a:pt x="167" y="1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1" name="Line 41"/>
          <p:cNvSpPr>
            <a:spLocks noChangeShapeType="1"/>
          </p:cNvSpPr>
          <p:nvPr/>
        </p:nvSpPr>
        <p:spPr bwMode="auto">
          <a:xfrm>
            <a:off x="1143000" y="2146300"/>
            <a:ext cx="484188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52" name="Line 42"/>
          <p:cNvSpPr>
            <a:spLocks noChangeShapeType="1"/>
          </p:cNvSpPr>
          <p:nvPr/>
        </p:nvSpPr>
        <p:spPr bwMode="auto">
          <a:xfrm flipH="1">
            <a:off x="3030538" y="2144713"/>
            <a:ext cx="476250" cy="439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 flipV="1">
            <a:off x="3381375" y="2746375"/>
            <a:ext cx="314325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54" name="Line 44"/>
          <p:cNvSpPr>
            <a:spLocks noChangeShapeType="1"/>
          </p:cNvSpPr>
          <p:nvPr/>
        </p:nvSpPr>
        <p:spPr bwMode="auto">
          <a:xfrm flipV="1">
            <a:off x="4622800" y="2959100"/>
            <a:ext cx="0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55" name="Line 45"/>
          <p:cNvSpPr>
            <a:spLocks noChangeShapeType="1"/>
          </p:cNvSpPr>
          <p:nvPr/>
        </p:nvSpPr>
        <p:spPr bwMode="auto">
          <a:xfrm flipH="1" flipV="1">
            <a:off x="6149975" y="2759075"/>
            <a:ext cx="200025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56" name="Line 46"/>
          <p:cNvSpPr>
            <a:spLocks noChangeShapeType="1"/>
          </p:cNvSpPr>
          <p:nvPr/>
        </p:nvSpPr>
        <p:spPr bwMode="auto">
          <a:xfrm flipH="1">
            <a:off x="5311775" y="2057400"/>
            <a:ext cx="312738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57" name="Rectangle 47"/>
          <p:cNvSpPr>
            <a:spLocks noChangeArrowheads="1"/>
          </p:cNvSpPr>
          <p:nvPr/>
        </p:nvSpPr>
        <p:spPr bwMode="auto">
          <a:xfrm>
            <a:off x="2171700" y="4013200"/>
            <a:ext cx="44882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Components of a typical</a:t>
            </a:r>
            <a:r>
              <a:rPr lang="en-US" b="1" i="1" dirty="0"/>
              <a:t> for </a:t>
            </a:r>
            <a:r>
              <a:rPr lang="en-US" dirty="0"/>
              <a:t>structure header.</a:t>
            </a:r>
          </a:p>
        </p:txBody>
      </p:sp>
      <p:sp>
        <p:nvSpPr>
          <p:cNvPr id="58" name="Rectangle 48"/>
          <p:cNvSpPr>
            <a:spLocks noChangeArrowheads="1"/>
          </p:cNvSpPr>
          <p:nvPr/>
        </p:nvSpPr>
        <p:spPr bwMode="auto">
          <a:xfrm>
            <a:off x="685800" y="1854200"/>
            <a:ext cx="7543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5157192"/>
            <a:ext cx="2699792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b="1" dirty="0" smtClean="0"/>
              <a:t>Note: </a:t>
            </a:r>
            <a:r>
              <a:rPr lang="en-IE" dirty="0" smtClean="0"/>
              <a:t>we are using type inference in this example</a:t>
            </a:r>
            <a:endParaRPr lang="en-IE" dirty="0"/>
          </a:p>
        </p:txBody>
      </p:sp>
      <p:sp>
        <p:nvSpPr>
          <p:cNvPr id="8" name="Freeform 7"/>
          <p:cNvSpPr/>
          <p:nvPr/>
        </p:nvSpPr>
        <p:spPr>
          <a:xfrm>
            <a:off x="960799" y="2760133"/>
            <a:ext cx="1312669" cy="2387600"/>
          </a:xfrm>
          <a:custGeom>
            <a:avLst/>
            <a:gdLst>
              <a:gd name="connsiteX0" fmla="*/ 4401 w 1312669"/>
              <a:gd name="connsiteY0" fmla="*/ 2387600 h 2387600"/>
              <a:gd name="connsiteX1" fmla="*/ 173734 w 1312669"/>
              <a:gd name="connsiteY1" fmla="*/ 304800 h 2387600"/>
              <a:gd name="connsiteX2" fmla="*/ 1138934 w 1312669"/>
              <a:gd name="connsiteY2" fmla="*/ 152400 h 2387600"/>
              <a:gd name="connsiteX3" fmla="*/ 1308268 w 1312669"/>
              <a:gd name="connsiteY3" fmla="*/ 0 h 238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669" h="2387600">
                <a:moveTo>
                  <a:pt x="4401" y="2387600"/>
                </a:moveTo>
                <a:cubicBezTo>
                  <a:pt x="-5477" y="1532466"/>
                  <a:pt x="-15355" y="677333"/>
                  <a:pt x="173734" y="304800"/>
                </a:cubicBezTo>
                <a:cubicBezTo>
                  <a:pt x="362823" y="-67733"/>
                  <a:pt x="949845" y="203200"/>
                  <a:pt x="1138934" y="152400"/>
                </a:cubicBezTo>
                <a:cubicBezTo>
                  <a:pt x="1328023" y="101600"/>
                  <a:pt x="1318145" y="50800"/>
                  <a:pt x="1308268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078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Demo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2138-47D4-4194-8AFF-83B97DA41258}" type="datetime1">
              <a:rPr lang="en-IE" smtClean="0"/>
              <a:t>19/09/2016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21</a:t>
            </a:fld>
            <a:endParaRPr lang="en-I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For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85243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1.4 Control Flow Structures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2200" dirty="0" smtClean="0">
                <a:cs typeface="Courier New" pitchFamily="49" charset="0"/>
              </a:rPr>
              <a:t>The </a:t>
            </a:r>
            <a:r>
              <a:rPr lang="en-IE" sz="2200" b="1" i="1" dirty="0" smtClean="0">
                <a:cs typeface="Courier New" pitchFamily="49" charset="0"/>
              </a:rPr>
              <a:t>while</a:t>
            </a:r>
            <a:r>
              <a:rPr lang="en-IE" sz="2200" dirty="0" smtClean="0">
                <a:cs typeface="Courier New" pitchFamily="49" charset="0"/>
              </a:rPr>
              <a:t> Loop</a:t>
            </a:r>
          </a:p>
          <a:p>
            <a:pPr lvl="1"/>
            <a:endParaRPr lang="en-IE" sz="2200" dirty="0">
              <a:cs typeface="Courier New" pitchFamily="49" charset="0"/>
            </a:endParaRPr>
          </a:p>
          <a:p>
            <a:pPr lvl="1"/>
            <a:endParaRPr lang="en-IE" sz="2200" dirty="0" smtClean="0">
              <a:cs typeface="Courier New" pitchFamily="49" charset="0"/>
            </a:endParaRPr>
          </a:p>
          <a:p>
            <a:pPr lvl="1"/>
            <a:endParaRPr lang="en-IE" sz="2200" dirty="0">
              <a:cs typeface="Courier New" pitchFamily="49" charset="0"/>
            </a:endParaRPr>
          </a:p>
          <a:p>
            <a:pPr lvl="1"/>
            <a:endParaRPr lang="en-IE" sz="2200" dirty="0" smtClean="0">
              <a:cs typeface="Courier New" pitchFamily="49" charset="0"/>
            </a:endParaRPr>
          </a:p>
          <a:p>
            <a:pPr marL="274320" lvl="1" indent="0">
              <a:buNone/>
            </a:pPr>
            <a:endParaRPr lang="en-IE" sz="2200" dirty="0" smtClean="0">
              <a:cs typeface="Courier New" pitchFamily="49" charset="0"/>
            </a:endParaRPr>
          </a:p>
          <a:p>
            <a:pPr lvl="1"/>
            <a:endParaRPr lang="en-IE" dirty="0" smtClean="0"/>
          </a:p>
          <a:p>
            <a:pPr lvl="1"/>
            <a:r>
              <a:rPr lang="en-IE" dirty="0" smtClean="0"/>
              <a:t>The </a:t>
            </a:r>
            <a:r>
              <a:rPr lang="en-IE" b="1" i="1" dirty="0" smtClean="0"/>
              <a:t>do … while </a:t>
            </a:r>
            <a:r>
              <a:rPr lang="en-IE" dirty="0" smtClean="0"/>
              <a:t>Loop</a:t>
            </a:r>
            <a:endParaRPr lang="en-IE" sz="2200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9F27-C869-4430-875C-3FD70EEA2C7B}" type="datetime1">
              <a:rPr lang="en-IE" smtClean="0"/>
              <a:t>19/09/2016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22</a:t>
            </a:fld>
            <a:endParaRPr lang="en-IE"/>
          </a:p>
        </p:txBody>
      </p:sp>
      <p:sp>
        <p:nvSpPr>
          <p:cNvPr id="19" name="TextBox 18"/>
          <p:cNvSpPr txBox="1"/>
          <p:nvPr/>
        </p:nvSpPr>
        <p:spPr>
          <a:xfrm>
            <a:off x="395536" y="1772816"/>
            <a:ext cx="8280920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6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ool condition = false;</a:t>
            </a:r>
          </a:p>
          <a:p>
            <a:r>
              <a:rPr lang="en-IE" sz="1600" b="1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hile (!condition)</a:t>
            </a:r>
          </a:p>
          <a:p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   // Wait until condition is true</a:t>
            </a:r>
          </a:p>
          <a:p>
            <a:r>
              <a:rPr lang="en-I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I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   condition = 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CheckCondition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(); // returns a bool</a:t>
            </a:r>
          </a:p>
          <a:p>
            <a:r>
              <a:rPr lang="en-IE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5536" y="4437112"/>
            <a:ext cx="828092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6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ool condition;</a:t>
            </a:r>
          </a:p>
          <a:p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   // Will execute at least once</a:t>
            </a:r>
          </a:p>
          <a:p>
            <a:r>
              <a:rPr lang="en-I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I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   condition = 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CheckCondition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(); // returns a bool</a:t>
            </a:r>
          </a:p>
          <a:p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IE" sz="1600" b="1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(condition)</a:t>
            </a:r>
            <a:endParaRPr lang="en-IE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44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Demo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2138-47D4-4194-8AFF-83B97DA41258}" type="datetime1">
              <a:rPr lang="en-IE" smtClean="0"/>
              <a:t>19/09/2016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23</a:t>
            </a:fld>
            <a:endParaRPr lang="en-I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While and Do...While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72068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1.5 Enumerations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dirty="0" smtClean="0"/>
              <a:t>Enumerations</a:t>
            </a:r>
          </a:p>
          <a:p>
            <a:pPr marL="274320" lvl="1" indent="0">
              <a:buNone/>
            </a:pPr>
            <a:endParaRPr lang="en-IE" dirty="0" smtClean="0"/>
          </a:p>
          <a:p>
            <a:pPr lvl="2"/>
            <a:r>
              <a:rPr lang="en-IE" sz="1900" dirty="0" smtClean="0"/>
              <a:t>An </a:t>
            </a:r>
            <a:r>
              <a:rPr lang="en-IE" sz="1900" b="1" dirty="0" smtClean="0"/>
              <a:t>enumeration </a:t>
            </a:r>
            <a:r>
              <a:rPr lang="en-IE" sz="1900" dirty="0" smtClean="0"/>
              <a:t>is a user-defined integer type</a:t>
            </a:r>
          </a:p>
          <a:p>
            <a:pPr lvl="3"/>
            <a:r>
              <a:rPr lang="en-IE" sz="1700" dirty="0" smtClean="0"/>
              <a:t>A way of giving values user-friendly names</a:t>
            </a:r>
          </a:p>
          <a:p>
            <a:pPr lvl="2"/>
            <a:r>
              <a:rPr lang="en-IE" sz="19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IE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900" dirty="0" smtClean="0">
                <a:cs typeface="Courier New" pitchFamily="49" charset="0"/>
              </a:rPr>
              <a:t>=&gt; used to declare an enumeration</a:t>
            </a:r>
          </a:p>
          <a:p>
            <a:pPr lvl="2"/>
            <a:endParaRPr lang="en-IE" sz="1900" dirty="0">
              <a:cs typeface="Courier New" pitchFamily="49" charset="0"/>
            </a:endParaRPr>
          </a:p>
          <a:p>
            <a:pPr lvl="2"/>
            <a:endParaRPr lang="en-IE" sz="1900" dirty="0" smtClean="0">
              <a:cs typeface="Courier New" pitchFamily="49" charset="0"/>
            </a:endParaRPr>
          </a:p>
          <a:p>
            <a:pPr lvl="2"/>
            <a:endParaRPr lang="en-IE" sz="1900" dirty="0">
              <a:cs typeface="Courier New" pitchFamily="49" charset="0"/>
            </a:endParaRPr>
          </a:p>
          <a:p>
            <a:pPr lvl="2"/>
            <a:endParaRPr lang="en-IE" sz="1900" dirty="0" smtClean="0">
              <a:cs typeface="Courier New" pitchFamily="49" charset="0"/>
            </a:endParaRPr>
          </a:p>
          <a:p>
            <a:pPr lvl="2"/>
            <a:endParaRPr lang="en-IE" sz="1900" dirty="0">
              <a:cs typeface="Courier New" pitchFamily="49" charset="0"/>
            </a:endParaRPr>
          </a:p>
          <a:p>
            <a:pPr lvl="3"/>
            <a:endParaRPr lang="en-IE" sz="1700" dirty="0" smtClean="0">
              <a:cs typeface="Courier New" pitchFamily="49" charset="0"/>
            </a:endParaRPr>
          </a:p>
          <a:p>
            <a:pPr lvl="2"/>
            <a:r>
              <a:rPr lang="en-IE" sz="1900" dirty="0" smtClean="0">
                <a:cs typeface="Courier New" pitchFamily="49" charset="0"/>
              </a:rPr>
              <a:t>Useful </a:t>
            </a:r>
          </a:p>
          <a:p>
            <a:pPr lvl="3"/>
            <a:r>
              <a:rPr lang="en-IE" sz="1700" dirty="0" smtClean="0">
                <a:cs typeface="Courier New" pitchFamily="49" charset="0"/>
              </a:rPr>
              <a:t>to ensure variables are assigned legitimate values</a:t>
            </a:r>
          </a:p>
          <a:p>
            <a:pPr lvl="3"/>
            <a:r>
              <a:rPr lang="en-IE" sz="1700" dirty="0" smtClean="0">
                <a:cs typeface="Courier New" pitchFamily="49" charset="0"/>
              </a:rPr>
              <a:t>to make code clearer</a:t>
            </a:r>
          </a:p>
          <a:p>
            <a:pPr lvl="3"/>
            <a:r>
              <a:rPr lang="en-IE" sz="1700" dirty="0" smtClean="0">
                <a:cs typeface="Courier New" pitchFamily="49" charset="0"/>
              </a:rPr>
              <a:t>Visual Studio </a:t>
            </a:r>
            <a:r>
              <a:rPr lang="en-IE" sz="1700" i="1" dirty="0" err="1" smtClean="0">
                <a:cs typeface="Courier New" pitchFamily="49" charset="0"/>
              </a:rPr>
              <a:t>Intellisense</a:t>
            </a:r>
            <a:r>
              <a:rPr lang="en-IE" sz="1700" i="1" dirty="0" smtClean="0">
                <a:cs typeface="Courier New" pitchFamily="49" charset="0"/>
              </a:rPr>
              <a:t> </a:t>
            </a:r>
            <a:r>
              <a:rPr lang="en-IE" sz="1700" dirty="0" smtClean="0">
                <a:cs typeface="Courier New" pitchFamily="49" charset="0"/>
              </a:rPr>
              <a:t>aware</a:t>
            </a:r>
          </a:p>
          <a:p>
            <a:pPr lvl="3"/>
            <a:endParaRPr lang="en-IE" sz="1700" dirty="0" smtClean="0">
              <a:cs typeface="Courier New" pitchFamily="49" charset="0"/>
            </a:endParaRPr>
          </a:p>
          <a:p>
            <a:pPr lvl="2"/>
            <a:endParaRPr lang="en-IE" dirty="0" smtClean="0"/>
          </a:p>
          <a:p>
            <a:pPr lvl="2"/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B949-1541-4754-A087-EEFF12144FF2}" type="datetime1">
              <a:rPr lang="en-IE" smtClean="0"/>
              <a:t>19/09/2016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24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1331640" y="3212976"/>
            <a:ext cx="460851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6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ublic 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TimeOfDay</a:t>
            </a:r>
            <a:endParaRPr lang="en-I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   Morning = 0,</a:t>
            </a:r>
          </a:p>
          <a:p>
            <a:r>
              <a:rPr lang="en-I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   Afternoon = 1,</a:t>
            </a:r>
          </a:p>
          <a:p>
            <a:r>
              <a:rPr lang="en-I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   Evening – 2</a:t>
            </a:r>
          </a:p>
          <a:p>
            <a:r>
              <a:rPr lang="en-IE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0649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1.6 Arrays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dirty="0" smtClean="0"/>
              <a:t>Arrays</a:t>
            </a:r>
          </a:p>
          <a:p>
            <a:pPr marL="274320" lvl="1" indent="0">
              <a:buNone/>
            </a:pPr>
            <a:endParaRPr lang="en-IE" sz="1600" dirty="0" smtClean="0"/>
          </a:p>
          <a:p>
            <a:pPr lvl="2"/>
            <a:r>
              <a:rPr lang="en-IE" sz="1900" dirty="0" smtClean="0"/>
              <a:t>Declared by fixing a set of square brackets to the end of a variable type of the individual elements</a:t>
            </a:r>
          </a:p>
          <a:p>
            <a:pPr lvl="2"/>
            <a:endParaRPr lang="en-IE" sz="1900" dirty="0"/>
          </a:p>
          <a:p>
            <a:pPr lvl="2"/>
            <a:endParaRPr lang="en-IE" sz="1900" dirty="0" smtClean="0"/>
          </a:p>
          <a:p>
            <a:pPr lvl="2"/>
            <a:r>
              <a:rPr lang="en-IE" sz="1900" dirty="0" smtClean="0">
                <a:cs typeface="Courier New" pitchFamily="49" charset="0"/>
              </a:rPr>
              <a:t>To initialise the array with specific dimensions, use the keyword </a:t>
            </a:r>
            <a:r>
              <a:rPr lang="en-IE" sz="1900" b="1" i="1" dirty="0" smtClean="0">
                <a:cs typeface="Courier New" pitchFamily="49" charset="0"/>
              </a:rPr>
              <a:t>new </a:t>
            </a:r>
            <a:r>
              <a:rPr lang="en-IE" sz="1900" dirty="0" smtClean="0">
                <a:cs typeface="Courier New" pitchFamily="49" charset="0"/>
              </a:rPr>
              <a:t>giving the size in the square brackets after the type name:</a:t>
            </a:r>
          </a:p>
          <a:p>
            <a:pPr lvl="2"/>
            <a:endParaRPr lang="en-IE" sz="1900" dirty="0">
              <a:cs typeface="Courier New" pitchFamily="49" charset="0"/>
            </a:endParaRPr>
          </a:p>
          <a:p>
            <a:pPr lvl="2"/>
            <a:endParaRPr lang="en-IE" sz="1900" dirty="0" smtClean="0">
              <a:cs typeface="Courier New" pitchFamily="49" charset="0"/>
            </a:endParaRPr>
          </a:p>
          <a:p>
            <a:pPr lvl="2"/>
            <a:endParaRPr lang="en-IE" sz="1900" dirty="0">
              <a:cs typeface="Courier New" pitchFamily="49" charset="0"/>
            </a:endParaRPr>
          </a:p>
          <a:p>
            <a:pPr lvl="2"/>
            <a:r>
              <a:rPr lang="en-IE" sz="1900" dirty="0" smtClean="0">
                <a:cs typeface="Courier New" pitchFamily="49" charset="0"/>
              </a:rPr>
              <a:t>All arrays are reference types</a:t>
            </a:r>
          </a:p>
          <a:p>
            <a:pPr lvl="2"/>
            <a:endParaRPr lang="en-IE" dirty="0" smtClean="0"/>
          </a:p>
          <a:p>
            <a:pPr lvl="2"/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E608-D0B8-4F19-B69E-135FBEDAA413}" type="datetime1">
              <a:rPr lang="en-IE" smtClean="0"/>
              <a:t>19/09/2016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Advanced Internet Technologies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25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1331640" y="2852936"/>
            <a:ext cx="460851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[] integers;</a:t>
            </a:r>
            <a:endParaRPr lang="en-IE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149080"/>
            <a:ext cx="460851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// Create new array of 32 integers</a:t>
            </a:r>
          </a:p>
          <a:p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[] integers = new 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[32];</a:t>
            </a:r>
            <a:endParaRPr lang="en-IE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517232"/>
            <a:ext cx="460851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// copy will refer to the same array</a:t>
            </a:r>
          </a:p>
          <a:p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// we will not create a new array</a:t>
            </a:r>
          </a:p>
          <a:p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[] copy = integers;</a:t>
            </a:r>
            <a:endParaRPr lang="en-IE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6176" y="4149080"/>
            <a:ext cx="2736304" cy="20313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b="1" dirty="0" smtClean="0"/>
              <a:t>Note: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/>
              <a:t>C# uses zero-based indexing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/>
              <a:t>Can declare arrays without initialising them; size can be dynamically allocated later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001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1.4(cont.) Control Flow Structures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2200" dirty="0" smtClean="0">
                <a:cs typeface="Courier New" pitchFamily="49" charset="0"/>
              </a:rPr>
              <a:t>The </a:t>
            </a:r>
            <a:r>
              <a:rPr lang="en-IE" sz="2200" b="1" i="1" dirty="0" err="1" smtClean="0">
                <a:cs typeface="Courier New" pitchFamily="49" charset="0"/>
              </a:rPr>
              <a:t>foreach</a:t>
            </a:r>
            <a:r>
              <a:rPr lang="en-IE" sz="2200" dirty="0" smtClean="0">
                <a:cs typeface="Courier New" pitchFamily="49" charset="0"/>
              </a:rPr>
              <a:t> Loop</a:t>
            </a:r>
          </a:p>
          <a:p>
            <a:pPr lvl="1"/>
            <a:endParaRPr lang="en-IE" sz="2200" dirty="0" smtClean="0">
              <a:cs typeface="Courier New" pitchFamily="49" charset="0"/>
            </a:endParaRPr>
          </a:p>
          <a:p>
            <a:pPr lvl="2"/>
            <a:r>
              <a:rPr lang="en-IE" sz="1900" dirty="0" smtClean="0">
                <a:cs typeface="Courier New" pitchFamily="49" charset="0"/>
              </a:rPr>
              <a:t>The </a:t>
            </a:r>
            <a:r>
              <a:rPr lang="en-IE" sz="1900" b="1" i="1" dirty="0" err="1" smtClean="0">
                <a:cs typeface="Courier New" pitchFamily="49" charset="0"/>
              </a:rPr>
              <a:t>foreach</a:t>
            </a:r>
            <a:r>
              <a:rPr lang="en-IE" sz="1900" b="1" i="1" dirty="0" smtClean="0">
                <a:cs typeface="Courier New" pitchFamily="49" charset="0"/>
              </a:rPr>
              <a:t> </a:t>
            </a:r>
            <a:r>
              <a:rPr lang="en-IE" sz="1900" dirty="0" smtClean="0">
                <a:cs typeface="Courier New" pitchFamily="49" charset="0"/>
              </a:rPr>
              <a:t>loop allows us to iterate through a collection of items</a:t>
            </a:r>
          </a:p>
          <a:p>
            <a:pPr lvl="3"/>
            <a:r>
              <a:rPr lang="en-IE" sz="1700" dirty="0" smtClean="0">
                <a:cs typeface="Courier New" pitchFamily="49" charset="0"/>
              </a:rPr>
              <a:t>A collection is an object that contains other objects</a:t>
            </a:r>
          </a:p>
          <a:p>
            <a:pPr lvl="3"/>
            <a:r>
              <a:rPr lang="en-IE" sz="1700" dirty="0" smtClean="0">
                <a:cs typeface="Courier New" pitchFamily="49" charset="0"/>
              </a:rPr>
              <a:t>Arrays, classes from the </a:t>
            </a:r>
            <a:r>
              <a:rPr lang="en-IE" sz="1700" i="1" dirty="0" err="1" smtClean="0">
                <a:cs typeface="Courier New" pitchFamily="49" charset="0"/>
              </a:rPr>
              <a:t>System.Collection</a:t>
            </a:r>
            <a:r>
              <a:rPr lang="en-IE" sz="1700" dirty="0" smtClean="0">
                <a:cs typeface="Courier New" pitchFamily="49" charset="0"/>
              </a:rPr>
              <a:t> namespaces</a:t>
            </a:r>
            <a:endParaRPr lang="en-IE" sz="1700" dirty="0">
              <a:cs typeface="Courier New" pitchFamily="49" charset="0"/>
            </a:endParaRPr>
          </a:p>
          <a:p>
            <a:pPr lvl="1"/>
            <a:endParaRPr lang="en-IE" sz="2200" dirty="0" smtClean="0">
              <a:cs typeface="Courier New" pitchFamily="49" charset="0"/>
            </a:endParaRPr>
          </a:p>
          <a:p>
            <a:pPr lvl="1"/>
            <a:endParaRPr lang="en-IE" sz="2200" dirty="0">
              <a:cs typeface="Courier New" pitchFamily="49" charset="0"/>
            </a:endParaRPr>
          </a:p>
          <a:p>
            <a:pPr lvl="1"/>
            <a:endParaRPr lang="en-IE" sz="2200" dirty="0" smtClean="0">
              <a:cs typeface="Courier New" pitchFamily="49" charset="0"/>
            </a:endParaRPr>
          </a:p>
          <a:p>
            <a:pPr marL="274320" lvl="1" indent="0">
              <a:buNone/>
            </a:pPr>
            <a:endParaRPr lang="en-IE" sz="2200" dirty="0" smtClean="0">
              <a:cs typeface="Courier New" pitchFamily="49" charset="0"/>
            </a:endParaRPr>
          </a:p>
          <a:p>
            <a:pPr lvl="1"/>
            <a:endParaRPr lang="en-I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6999-A2AD-4F30-8363-4E0FF080D4E5}" type="datetime1">
              <a:rPr lang="en-IE" smtClean="0"/>
              <a:t>19/09/2016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26</a:t>
            </a:fld>
            <a:endParaRPr lang="en-IE"/>
          </a:p>
        </p:txBody>
      </p:sp>
      <p:sp>
        <p:nvSpPr>
          <p:cNvPr id="19" name="TextBox 18"/>
          <p:cNvSpPr txBox="1"/>
          <p:nvPr/>
        </p:nvSpPr>
        <p:spPr>
          <a:xfrm>
            <a:off x="395536" y="3284984"/>
            <a:ext cx="828092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arrayOfInts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 is an array of 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ints</a:t>
            </a:r>
            <a:endParaRPr lang="en-I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 temp in 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arrayOfInts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E" sz="1600" b="1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(temp);</a:t>
            </a:r>
          </a:p>
          <a:p>
            <a:r>
              <a:rPr lang="en-IE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5085184"/>
            <a:ext cx="8280920" cy="92333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b="1" dirty="0" smtClean="0"/>
              <a:t>Questions: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/>
              <a:t>How would you use type inference here?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/>
              <a:t>Any advantages?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67673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Demo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2138-47D4-4194-8AFF-83B97DA41258}" type="datetime1">
              <a:rPr lang="en-IE" smtClean="0"/>
              <a:t>19/09/2016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27</a:t>
            </a:fld>
            <a:endParaRPr lang="en-I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Arrays and </a:t>
            </a:r>
            <a:r>
              <a:rPr lang="en-IE" dirty="0" err="1" smtClean="0"/>
              <a:t>Foreach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24647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1.7 Summary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dirty="0" smtClean="0"/>
              <a:t>C# Introduction</a:t>
            </a:r>
          </a:p>
          <a:p>
            <a:pPr lvl="5"/>
            <a:endParaRPr lang="en-IE" dirty="0" smtClean="0"/>
          </a:p>
          <a:p>
            <a:pPr lvl="2"/>
            <a:r>
              <a:rPr lang="en-IE" dirty="0" smtClean="0"/>
              <a:t>Basic program structure</a:t>
            </a:r>
          </a:p>
          <a:p>
            <a:pPr lvl="2"/>
            <a:r>
              <a:rPr lang="en-IE" dirty="0" smtClean="0"/>
              <a:t>Variables </a:t>
            </a:r>
            <a:r>
              <a:rPr lang="en-IE" dirty="0"/>
              <a:t>&amp; Constants</a:t>
            </a:r>
          </a:p>
          <a:p>
            <a:pPr lvl="2"/>
            <a:r>
              <a:rPr lang="en-IE" dirty="0" smtClean="0"/>
              <a:t>Control </a:t>
            </a:r>
            <a:r>
              <a:rPr lang="en-IE" dirty="0"/>
              <a:t>Flow Structures</a:t>
            </a:r>
          </a:p>
          <a:p>
            <a:pPr lvl="2"/>
            <a:r>
              <a:rPr lang="en-IE" dirty="0" smtClean="0"/>
              <a:t>Enumerations</a:t>
            </a:r>
            <a:endParaRPr lang="en-IE" dirty="0"/>
          </a:p>
          <a:p>
            <a:pPr lvl="2"/>
            <a:r>
              <a:rPr lang="en-IE" dirty="0" smtClean="0"/>
              <a:t>Arrays</a:t>
            </a:r>
            <a:endParaRPr lang="en-IE" dirty="0"/>
          </a:p>
          <a:p>
            <a:pPr lvl="2"/>
            <a:endParaRPr lang="en-IE" dirty="0" smtClean="0"/>
          </a:p>
          <a:p>
            <a:pPr lvl="2"/>
            <a:endParaRPr lang="en-IE" dirty="0"/>
          </a:p>
          <a:p>
            <a:pPr lvl="2"/>
            <a:endParaRPr lang="en-IE" dirty="0" smtClean="0"/>
          </a:p>
          <a:p>
            <a:pPr lvl="4"/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6D2B-0012-458C-A4C1-A88ED7C29089}" type="datetime1">
              <a:rPr lang="en-IE" smtClean="0"/>
              <a:t>19/09/2016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40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1.1 C# Overview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dirty="0" smtClean="0"/>
              <a:t>The C# Programming Language</a:t>
            </a:r>
          </a:p>
          <a:p>
            <a:pPr lvl="1"/>
            <a:endParaRPr lang="en-IE" dirty="0" smtClean="0"/>
          </a:p>
          <a:p>
            <a:pPr lvl="2"/>
            <a:r>
              <a:rPr lang="en-IE" dirty="0" smtClean="0"/>
              <a:t>C# is an Object Oriented Programming (OOP) language</a:t>
            </a:r>
          </a:p>
          <a:p>
            <a:pPr lvl="3"/>
            <a:r>
              <a:rPr lang="en-IE" dirty="0" smtClean="0"/>
              <a:t>Classes</a:t>
            </a:r>
          </a:p>
          <a:p>
            <a:pPr lvl="3"/>
            <a:endParaRPr lang="en-IE" dirty="0" smtClean="0"/>
          </a:p>
          <a:p>
            <a:pPr lvl="3"/>
            <a:r>
              <a:rPr lang="en-IE" dirty="0" smtClean="0"/>
              <a:t>Objects</a:t>
            </a:r>
          </a:p>
          <a:p>
            <a:pPr lvl="3"/>
            <a:endParaRPr lang="en-IE" dirty="0" smtClean="0"/>
          </a:p>
          <a:p>
            <a:pPr lvl="3"/>
            <a:r>
              <a:rPr lang="en-IE" dirty="0" smtClean="0"/>
              <a:t>Interfaces</a:t>
            </a:r>
          </a:p>
          <a:p>
            <a:pPr lvl="3"/>
            <a:endParaRPr lang="en-IE" dirty="0" smtClean="0"/>
          </a:p>
          <a:p>
            <a:pPr lvl="3"/>
            <a:r>
              <a:rPr lang="en-IE" dirty="0" smtClean="0"/>
              <a:t>Inheritance</a:t>
            </a:r>
          </a:p>
          <a:p>
            <a:pPr lvl="2"/>
            <a:endParaRPr lang="en-IE" dirty="0"/>
          </a:p>
          <a:p>
            <a:pPr lvl="2"/>
            <a:r>
              <a:rPr lang="en-IE" sz="2400" i="1" u="sng" dirty="0" smtClean="0"/>
              <a:t>Syntactically similar to C++ and Java </a:t>
            </a:r>
            <a:endParaRPr lang="en-IE" sz="2400" i="1" u="sng" dirty="0"/>
          </a:p>
          <a:p>
            <a:pPr lvl="2"/>
            <a:endParaRPr lang="en-IE" dirty="0" smtClean="0"/>
          </a:p>
          <a:p>
            <a:pPr lvl="4"/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8F5D-AFD0-432C-9324-985185CB9237}" type="datetime1">
              <a:rPr lang="en-IE" smtClean="0"/>
              <a:t>19/09/2016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3</a:t>
            </a:fld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6804248" y="5157192"/>
            <a:ext cx="1872208" cy="10156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6000" b="1" cap="all" spc="0" dirty="0" smtClean="0">
                <a:ln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C#</a:t>
            </a:r>
            <a:endParaRPr lang="en-US" sz="6000" b="1" cap="all" spc="0" dirty="0">
              <a:ln/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196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1</a:t>
            </a:r>
            <a:r>
              <a:rPr lang="en-IE" dirty="0" smtClean="0"/>
              <a:t>.2 “Hello World!”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dirty="0" smtClean="0"/>
              <a:t>“Hello World!” Program</a:t>
            </a:r>
          </a:p>
          <a:p>
            <a:pPr lvl="1"/>
            <a:endParaRPr lang="en-IE" dirty="0"/>
          </a:p>
          <a:p>
            <a:pPr lvl="1"/>
            <a:endParaRPr lang="en-IE" dirty="0" smtClean="0"/>
          </a:p>
          <a:p>
            <a:pPr lvl="1"/>
            <a:endParaRPr lang="en-IE" dirty="0"/>
          </a:p>
          <a:p>
            <a:pPr lvl="1"/>
            <a:endParaRPr lang="en-IE" dirty="0" smtClean="0"/>
          </a:p>
          <a:p>
            <a:pPr lvl="1"/>
            <a:endParaRPr lang="en-IE" dirty="0"/>
          </a:p>
          <a:p>
            <a:pPr lvl="1"/>
            <a:endParaRPr lang="en-IE" dirty="0" smtClean="0"/>
          </a:p>
          <a:p>
            <a:pPr lvl="1"/>
            <a:endParaRPr lang="en-IE" dirty="0"/>
          </a:p>
          <a:p>
            <a:pPr lvl="1"/>
            <a:endParaRPr lang="en-IE" dirty="0" smtClean="0"/>
          </a:p>
          <a:p>
            <a:pPr lvl="1"/>
            <a:endParaRPr lang="en-IE" dirty="0"/>
          </a:p>
          <a:p>
            <a:pPr lvl="2"/>
            <a:r>
              <a:rPr lang="en-IE" dirty="0"/>
              <a:t>We </a:t>
            </a:r>
            <a:r>
              <a:rPr lang="en-IE" dirty="0" smtClean="0"/>
              <a:t>will </a:t>
            </a:r>
            <a:r>
              <a:rPr lang="en-IE" dirty="0"/>
              <a:t>use Visual Studio for development purposes</a:t>
            </a:r>
          </a:p>
          <a:p>
            <a:pPr lvl="2"/>
            <a:r>
              <a:rPr lang="en-IE" dirty="0" smtClean="0"/>
              <a:t>We can also use the command line complier </a:t>
            </a:r>
            <a:r>
              <a:rPr lang="en-IE" b="1" dirty="0" err="1" smtClean="0"/>
              <a:t>csc</a:t>
            </a:r>
            <a:r>
              <a:rPr lang="en-IE" dirty="0" smtClean="0"/>
              <a:t> to produce </a:t>
            </a:r>
            <a:r>
              <a:rPr lang="en-IE" i="1" dirty="0" smtClean="0"/>
              <a:t>HelloWorld.exe</a:t>
            </a:r>
            <a:endParaRPr lang="en-IE" dirty="0"/>
          </a:p>
          <a:p>
            <a:pPr lvl="2"/>
            <a:endParaRPr lang="en-IE" dirty="0" smtClean="0"/>
          </a:p>
          <a:p>
            <a:pPr lvl="4"/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ABFA-ADE3-41C1-AB13-7A9BC21A568D}" type="datetime1">
              <a:rPr lang="en-IE" smtClean="0"/>
              <a:t>19/09/2016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4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827584" y="2132856"/>
            <a:ext cx="7344816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600" b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sing System</a:t>
            </a:r>
            <a:r>
              <a:rPr lang="en-IE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IE" sz="1600" b="1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HelloWorld</a:t>
            </a:r>
            <a:endParaRPr lang="en-I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E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E" sz="1600" b="1" dirty="0">
                <a:latin typeface="Courier New" pitchFamily="49" charset="0"/>
                <a:cs typeface="Courier New" pitchFamily="49" charset="0"/>
              </a:rPr>
              <a:t>   public class </a:t>
            </a:r>
            <a:r>
              <a:rPr lang="en-IE" sz="1600" b="1" dirty="0" err="1">
                <a:latin typeface="Courier New" pitchFamily="49" charset="0"/>
                <a:cs typeface="Courier New" pitchFamily="49" charset="0"/>
              </a:rPr>
              <a:t>HelloWorld</a:t>
            </a:r>
            <a:endParaRPr lang="en-I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E" sz="1600" b="1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IE" sz="1600" b="1" dirty="0">
                <a:latin typeface="Courier New" pitchFamily="49" charset="0"/>
                <a:cs typeface="Courier New" pitchFamily="49" charset="0"/>
              </a:rPr>
              <a:t>      public static void Main()</a:t>
            </a:r>
          </a:p>
          <a:p>
            <a:r>
              <a:rPr lang="en-IE" sz="1600" b="1" dirty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en-IE" sz="16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IE" sz="16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IE" sz="1600" b="1" dirty="0">
                <a:latin typeface="Courier New" pitchFamily="49" charset="0"/>
                <a:cs typeface="Courier New" pitchFamily="49" charset="0"/>
              </a:rPr>
              <a:t>("Hello World in C#");</a:t>
            </a:r>
          </a:p>
          <a:p>
            <a:r>
              <a:rPr lang="en-IE" sz="1600" b="1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IE" sz="16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E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1700808"/>
            <a:ext cx="165618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err="1" smtClean="0"/>
              <a:t>HelloWorld.cs</a:t>
            </a:r>
            <a:endParaRPr lang="en-IE" dirty="0"/>
          </a:p>
        </p:txBody>
      </p:sp>
      <p:pic>
        <p:nvPicPr>
          <p:cNvPr id="10" name="Picture 2" descr="C:\Users\eidolon\AppData\Local\Temp\Temporary Internet Files\Content.IE5\AT0S20LZ\MC90044202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196752"/>
            <a:ext cx="1021854" cy="84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30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1.2 “Hello World!”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dirty="0" smtClean="0"/>
              <a:t>A Closer Look</a:t>
            </a:r>
          </a:p>
          <a:p>
            <a:pPr lvl="1"/>
            <a:endParaRPr lang="en-IE" dirty="0" smtClean="0"/>
          </a:p>
          <a:p>
            <a:pPr lvl="2"/>
            <a:r>
              <a:rPr lang="en-IE" dirty="0" smtClean="0"/>
              <a:t>Statements end with a semicolon </a:t>
            </a:r>
            <a:r>
              <a:rPr lang="en-IE" sz="3200" b="1" dirty="0" smtClean="0"/>
              <a:t>;</a:t>
            </a:r>
          </a:p>
          <a:p>
            <a:pPr lvl="2"/>
            <a:endParaRPr lang="en-IE" sz="3200" b="1" dirty="0" smtClean="0"/>
          </a:p>
          <a:p>
            <a:pPr lvl="2"/>
            <a:r>
              <a:rPr lang="en-IE" dirty="0" smtClean="0"/>
              <a:t>Statements can extend over multiple lines without the need for a continuation character</a:t>
            </a:r>
          </a:p>
          <a:p>
            <a:pPr lvl="2"/>
            <a:endParaRPr lang="en-IE" dirty="0"/>
          </a:p>
          <a:p>
            <a:pPr lvl="2"/>
            <a:r>
              <a:rPr lang="en-IE" dirty="0" smtClean="0"/>
              <a:t>C# is case-sensitive</a:t>
            </a:r>
          </a:p>
          <a:p>
            <a:pPr lvl="2"/>
            <a:endParaRPr lang="en-IE" dirty="0" smtClean="0"/>
          </a:p>
          <a:p>
            <a:pPr lvl="2"/>
            <a:r>
              <a:rPr lang="en-IE" dirty="0" smtClean="0"/>
              <a:t>Statements can be joined into blocks using curly braces </a:t>
            </a:r>
            <a:r>
              <a:rPr lang="en-IE" sz="3200" dirty="0" smtClean="0"/>
              <a:t>{}</a:t>
            </a:r>
          </a:p>
          <a:p>
            <a:pPr lvl="2"/>
            <a:endParaRPr lang="en-IE" dirty="0" smtClean="0"/>
          </a:p>
          <a:p>
            <a:pPr lvl="2"/>
            <a:endParaRPr lang="en-IE" dirty="0" smtClean="0"/>
          </a:p>
          <a:p>
            <a:pPr lvl="2"/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AF10-DA45-43DB-B534-EFFEC3AE8BB6}" type="datetime1">
              <a:rPr lang="en-IE" smtClean="0"/>
              <a:t>19/09/2016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216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1.2 “Hello World!”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dirty="0" smtClean="0"/>
              <a:t>A Closer Look</a:t>
            </a:r>
          </a:p>
          <a:p>
            <a:pPr lvl="1"/>
            <a:endParaRPr lang="en-IE" dirty="0"/>
          </a:p>
          <a:p>
            <a:pPr lvl="1"/>
            <a:endParaRPr lang="en-IE" dirty="0" smtClean="0"/>
          </a:p>
          <a:p>
            <a:pPr lvl="1"/>
            <a:endParaRPr lang="en-IE" dirty="0"/>
          </a:p>
          <a:p>
            <a:pPr lvl="1"/>
            <a:endParaRPr lang="en-IE" dirty="0" smtClean="0"/>
          </a:p>
          <a:p>
            <a:pPr lvl="1"/>
            <a:endParaRPr lang="en-IE" dirty="0"/>
          </a:p>
          <a:p>
            <a:pPr lvl="1"/>
            <a:endParaRPr lang="en-IE" dirty="0" smtClean="0"/>
          </a:p>
          <a:p>
            <a:pPr lvl="2"/>
            <a:r>
              <a:rPr lang="en-IE" b="1" dirty="0" smtClean="0"/>
              <a:t>Namespaces </a:t>
            </a:r>
            <a:r>
              <a:rPr lang="en-IE" dirty="0" smtClean="0"/>
              <a:t>are a way to group together associated classes</a:t>
            </a:r>
          </a:p>
          <a:p>
            <a:pPr lvl="3"/>
            <a:r>
              <a:rPr lang="en-IE" dirty="0" smtClean="0"/>
              <a:t>Similar to Java packages</a:t>
            </a:r>
          </a:p>
          <a:p>
            <a:pPr lvl="2"/>
            <a:r>
              <a:rPr lang="en-IE" dirty="0" smtClean="0"/>
              <a:t>The </a:t>
            </a:r>
            <a:r>
              <a:rPr lang="en-IE" b="1" dirty="0" smtClean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IE" dirty="0" smtClean="0">
                <a:cs typeface="Courier New" pitchFamily="49" charset="0"/>
              </a:rPr>
              <a:t>keyword declares the namespace the class is associated with</a:t>
            </a:r>
          </a:p>
          <a:p>
            <a:pPr lvl="2"/>
            <a:r>
              <a:rPr lang="en-IE" dirty="0" smtClean="0">
                <a:cs typeface="Courier New" pitchFamily="49" charset="0"/>
              </a:rPr>
              <a:t>The </a:t>
            </a:r>
            <a:r>
              <a:rPr lang="en-IE" b="1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IE" dirty="0" smtClean="0">
                <a:cs typeface="Courier New" pitchFamily="49" charset="0"/>
              </a:rPr>
              <a:t>statement specifies a namespace that the compiler should look at to find classes that are referenced in code but that aren’t defined in the current namespace</a:t>
            </a:r>
            <a:endParaRPr lang="en-IE" dirty="0" smtClean="0"/>
          </a:p>
          <a:p>
            <a:pPr lvl="1"/>
            <a:endParaRPr lang="en-IE" dirty="0" smtClean="0"/>
          </a:p>
          <a:p>
            <a:pPr lvl="2"/>
            <a:endParaRPr lang="en-IE" dirty="0" smtClean="0"/>
          </a:p>
          <a:p>
            <a:pPr lvl="2"/>
            <a:endParaRPr lang="en-IE" dirty="0" smtClean="0"/>
          </a:p>
          <a:p>
            <a:pPr lvl="2"/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D5A9-4A84-4EF3-B246-D5F2C07E589B}" type="datetime1">
              <a:rPr lang="en-IE" smtClean="0"/>
              <a:t>19/09/2016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6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827584" y="1772816"/>
            <a:ext cx="4608512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sing System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HelloWorld</a:t>
            </a:r>
            <a:endParaRPr lang="en-I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   public class </a:t>
            </a:r>
            <a:r>
              <a:rPr lang="en-IE" sz="1200" b="1" dirty="0" err="1">
                <a:latin typeface="Courier New" pitchFamily="49" charset="0"/>
                <a:cs typeface="Courier New" pitchFamily="49" charset="0"/>
              </a:rPr>
              <a:t>HelloWorld</a:t>
            </a:r>
            <a:endParaRPr lang="en-I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      public static void Main()</a:t>
            </a: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IE" sz="12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("Hello World in C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#");</a:t>
            </a:r>
            <a:endParaRPr lang="en-I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E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0152" y="1556792"/>
            <a:ext cx="2808312" cy="230832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IE" sz="1600" dirty="0" smtClean="0"/>
              <a:t>We use the </a:t>
            </a:r>
            <a:r>
              <a:rPr lang="en-IE" sz="1600" b="1" dirty="0" err="1" smtClean="0"/>
              <a:t>System.Console</a:t>
            </a:r>
            <a:r>
              <a:rPr lang="en-IE" sz="1600" dirty="0" smtClean="0"/>
              <a:t> class in our code. </a:t>
            </a:r>
          </a:p>
          <a:p>
            <a:r>
              <a:rPr lang="en-IE" sz="1600" dirty="0" smtClean="0"/>
              <a:t>With the </a:t>
            </a:r>
          </a:p>
          <a:p>
            <a:r>
              <a:rPr lang="en-IE" sz="1600" b="1" dirty="0" smtClean="0"/>
              <a:t>using System;</a:t>
            </a:r>
          </a:p>
          <a:p>
            <a:r>
              <a:rPr lang="en-IE" sz="1600" dirty="0"/>
              <a:t>s</a:t>
            </a:r>
            <a:r>
              <a:rPr lang="en-IE" sz="1600" dirty="0" smtClean="0"/>
              <a:t>tatement we can refer to this class simply as </a:t>
            </a:r>
            <a:r>
              <a:rPr lang="en-IE" sz="1600" b="1" dirty="0" smtClean="0"/>
              <a:t>Console </a:t>
            </a:r>
            <a:r>
              <a:rPr lang="en-IE" sz="1600" dirty="0" smtClean="0"/>
              <a:t>.</a:t>
            </a:r>
          </a:p>
          <a:p>
            <a:r>
              <a:rPr lang="en-IE" sz="1600" dirty="0" smtClean="0"/>
              <a:t>The </a:t>
            </a:r>
            <a:r>
              <a:rPr lang="en-IE" sz="1600" b="1" dirty="0" smtClean="0"/>
              <a:t>System </a:t>
            </a:r>
            <a:r>
              <a:rPr lang="en-IE" sz="1600" dirty="0" smtClean="0"/>
              <a:t>namespace contains the most commonly used .NET types.</a:t>
            </a: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278247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1.2 “Hello World!”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dirty="0" smtClean="0"/>
              <a:t>A Closer Look</a:t>
            </a:r>
          </a:p>
          <a:p>
            <a:pPr lvl="1"/>
            <a:endParaRPr lang="en-IE" dirty="0"/>
          </a:p>
          <a:p>
            <a:pPr lvl="1"/>
            <a:endParaRPr lang="en-IE" dirty="0" smtClean="0"/>
          </a:p>
          <a:p>
            <a:pPr lvl="1"/>
            <a:endParaRPr lang="en-IE" dirty="0"/>
          </a:p>
          <a:p>
            <a:pPr lvl="1"/>
            <a:endParaRPr lang="en-IE" dirty="0" smtClean="0"/>
          </a:p>
          <a:p>
            <a:pPr lvl="1"/>
            <a:endParaRPr lang="en-IE" dirty="0"/>
          </a:p>
          <a:p>
            <a:pPr lvl="1"/>
            <a:endParaRPr lang="en-IE" dirty="0" smtClean="0"/>
          </a:p>
          <a:p>
            <a:pPr lvl="2"/>
            <a:r>
              <a:rPr lang="en-IE" dirty="0" smtClean="0"/>
              <a:t>A </a:t>
            </a:r>
            <a:r>
              <a:rPr lang="en-IE" b="1" dirty="0" smtClean="0"/>
              <a:t>class </a:t>
            </a:r>
            <a:r>
              <a:rPr lang="en-IE" dirty="0" smtClean="0"/>
              <a:t>named </a:t>
            </a:r>
            <a:r>
              <a:rPr lang="en-IE" b="1" i="1" dirty="0" err="1" smtClean="0"/>
              <a:t>HelloWorld</a:t>
            </a:r>
            <a:r>
              <a:rPr lang="en-IE" i="1" dirty="0" smtClean="0"/>
              <a:t> </a:t>
            </a:r>
            <a:r>
              <a:rPr lang="en-IE" dirty="0" smtClean="0"/>
              <a:t>is declared</a:t>
            </a:r>
          </a:p>
          <a:p>
            <a:pPr lvl="2"/>
            <a:r>
              <a:rPr lang="en-IE" dirty="0" smtClean="0"/>
              <a:t>The class is in the namespace </a:t>
            </a:r>
            <a:r>
              <a:rPr lang="ga-IE" b="1" dirty="0" smtClean="0"/>
              <a:t>HelloWorld</a:t>
            </a:r>
            <a:r>
              <a:rPr lang="en-IE" b="1" dirty="0" smtClean="0"/>
              <a:t> </a:t>
            </a:r>
            <a:r>
              <a:rPr lang="en-IE" dirty="0" smtClean="0"/>
              <a:t>=&gt; the fully qualified class name is </a:t>
            </a:r>
            <a:r>
              <a:rPr lang="ga-IE" b="1" i="1" dirty="0" smtClean="0"/>
              <a:t>HelloWorld</a:t>
            </a:r>
            <a:r>
              <a:rPr lang="en-IE" b="1" i="1" dirty="0" smtClean="0"/>
              <a:t>.HelloWorld</a:t>
            </a:r>
            <a:endParaRPr lang="en-IE" b="1" dirty="0" smtClean="0">
              <a:cs typeface="Courier New" pitchFamily="49" charset="0"/>
            </a:endParaRPr>
          </a:p>
          <a:p>
            <a:pPr lvl="2"/>
            <a:r>
              <a:rPr lang="en-IE" dirty="0" smtClean="0">
                <a:cs typeface="Courier New" pitchFamily="49" charset="0"/>
              </a:rPr>
              <a:t>All C# code must be contained in classes (similar to Java)</a:t>
            </a:r>
            <a:endParaRPr lang="en-IE" dirty="0" smtClean="0"/>
          </a:p>
          <a:p>
            <a:pPr lvl="1"/>
            <a:endParaRPr lang="en-IE" dirty="0" smtClean="0"/>
          </a:p>
          <a:p>
            <a:pPr lvl="2"/>
            <a:endParaRPr lang="en-IE" dirty="0" smtClean="0"/>
          </a:p>
          <a:p>
            <a:pPr lvl="2"/>
            <a:endParaRPr lang="en-IE" dirty="0" smtClean="0"/>
          </a:p>
          <a:p>
            <a:pPr lvl="2"/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A7BC-AF97-497D-AD0E-2F11ECEF64DC}" type="datetime1">
              <a:rPr lang="en-IE" smtClean="0"/>
              <a:t>19/09/2016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7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827584" y="1772816"/>
            <a:ext cx="4608512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sing System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HelloWorld</a:t>
            </a:r>
            <a:endParaRPr lang="en-I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   public class </a:t>
            </a:r>
            <a:r>
              <a:rPr lang="en-IE" sz="1200" b="1" dirty="0" err="1">
                <a:latin typeface="Courier New" pitchFamily="49" charset="0"/>
                <a:cs typeface="Courier New" pitchFamily="49" charset="0"/>
              </a:rPr>
              <a:t>HelloWorld</a:t>
            </a:r>
            <a:endParaRPr lang="en-I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      public static void Main()</a:t>
            </a: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IE" sz="12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("Hello World in C#");</a:t>
            </a: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E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0152" y="1772816"/>
            <a:ext cx="2808312" cy="1077218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IE" sz="1600" dirty="0" smtClean="0"/>
              <a:t>A class declaration consists of the </a:t>
            </a:r>
            <a:r>
              <a:rPr lang="en-IE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IE" sz="1600" dirty="0" smtClean="0">
                <a:cs typeface="Courier New" pitchFamily="49" charset="0"/>
              </a:rPr>
              <a:t>keyword, followed by the class name and a pair of curly braces.</a:t>
            </a: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320689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1.2 “Hello World!”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dirty="0" smtClean="0"/>
              <a:t>A Closer Look</a:t>
            </a:r>
          </a:p>
          <a:p>
            <a:pPr lvl="1"/>
            <a:endParaRPr lang="en-IE" dirty="0"/>
          </a:p>
          <a:p>
            <a:pPr lvl="1"/>
            <a:endParaRPr lang="en-IE" dirty="0" smtClean="0"/>
          </a:p>
          <a:p>
            <a:pPr lvl="1"/>
            <a:endParaRPr lang="en-IE" dirty="0"/>
          </a:p>
          <a:p>
            <a:pPr lvl="1"/>
            <a:endParaRPr lang="en-IE" dirty="0" smtClean="0"/>
          </a:p>
          <a:p>
            <a:pPr lvl="1"/>
            <a:endParaRPr lang="en-IE" dirty="0"/>
          </a:p>
          <a:p>
            <a:pPr lvl="1"/>
            <a:endParaRPr lang="en-IE" dirty="0" smtClean="0"/>
          </a:p>
          <a:p>
            <a:pPr lvl="2"/>
            <a:r>
              <a:rPr lang="en-IE" sz="1900" dirty="0" smtClean="0"/>
              <a:t>A </a:t>
            </a:r>
            <a:r>
              <a:rPr lang="en-IE" sz="1900" b="1" dirty="0" smtClean="0"/>
              <a:t>method </a:t>
            </a:r>
            <a:r>
              <a:rPr lang="en-IE" sz="1900" dirty="0" smtClean="0"/>
              <a:t>named </a:t>
            </a:r>
            <a:r>
              <a:rPr lang="en-IE" sz="1900" b="1" i="1" dirty="0" smtClean="0"/>
              <a:t>Main</a:t>
            </a:r>
            <a:r>
              <a:rPr lang="en-IE" sz="1900" i="1" dirty="0" smtClean="0"/>
              <a:t> </a:t>
            </a:r>
            <a:r>
              <a:rPr lang="en-IE" sz="1900" dirty="0" smtClean="0"/>
              <a:t>is declared</a:t>
            </a:r>
          </a:p>
          <a:p>
            <a:pPr lvl="3"/>
            <a:r>
              <a:rPr lang="en-IE" sz="1700" b="1" u="sng" dirty="0" smtClean="0"/>
              <a:t>Note the uppercase M </a:t>
            </a:r>
          </a:p>
          <a:p>
            <a:pPr lvl="3"/>
            <a:r>
              <a:rPr lang="en-IE" sz="1700" dirty="0" smtClean="0"/>
              <a:t>This is an entry-point to the program</a:t>
            </a:r>
            <a:endParaRPr lang="en-IE" sz="1700" dirty="0" smtClean="0">
              <a:cs typeface="Courier New" pitchFamily="49" charset="0"/>
            </a:endParaRPr>
          </a:p>
          <a:p>
            <a:pPr lvl="2"/>
            <a:r>
              <a:rPr lang="en-IE" sz="19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IE" sz="1900" b="1" dirty="0" smtClean="0">
                <a:latin typeface="Courier New" pitchFamily="49" charset="0"/>
                <a:cs typeface="Courier New" pitchFamily="49" charset="0"/>
              </a:rPr>
              <a:t>ublic </a:t>
            </a:r>
            <a:r>
              <a:rPr lang="en-IE" sz="1900" dirty="0" smtClean="0">
                <a:cs typeface="Courier New" pitchFamily="49" charset="0"/>
              </a:rPr>
              <a:t>=&gt; method can be accessed from outside the class</a:t>
            </a:r>
          </a:p>
          <a:p>
            <a:pPr lvl="2"/>
            <a:r>
              <a:rPr lang="en-IE" sz="1900" b="1" dirty="0" smtClean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IE" sz="1900" dirty="0">
                <a:cs typeface="Courier New" pitchFamily="49" charset="0"/>
              </a:rPr>
              <a:t>=&gt; </a:t>
            </a:r>
            <a:r>
              <a:rPr lang="en-IE" sz="1900" dirty="0" smtClean="0">
                <a:cs typeface="Courier New" pitchFamily="49" charset="0"/>
              </a:rPr>
              <a:t>method does not operate on a specific instance of the class and can therefore be called without instantiating the class</a:t>
            </a:r>
            <a:endParaRPr lang="en-IE" sz="1900" dirty="0">
              <a:cs typeface="Courier New" pitchFamily="49" charset="0"/>
            </a:endParaRPr>
          </a:p>
          <a:p>
            <a:pPr lvl="2"/>
            <a:r>
              <a:rPr lang="en-IE" sz="19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IE" sz="1900" dirty="0">
                <a:cs typeface="Courier New" pitchFamily="49" charset="0"/>
              </a:rPr>
              <a:t>=&gt; </a:t>
            </a:r>
            <a:r>
              <a:rPr lang="en-IE" sz="1900" dirty="0" smtClean="0">
                <a:cs typeface="Courier New" pitchFamily="49" charset="0"/>
              </a:rPr>
              <a:t>return type</a:t>
            </a:r>
            <a:endParaRPr lang="en-IE" dirty="0" smtClean="0"/>
          </a:p>
          <a:p>
            <a:pPr lvl="2"/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010F-F5D7-4AA6-B5CC-F4F141EFD249}" type="datetime1">
              <a:rPr lang="en-IE" smtClean="0"/>
              <a:t>19/09/2016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8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827584" y="1772816"/>
            <a:ext cx="4608512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sing System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HelloWorld</a:t>
            </a:r>
            <a:endParaRPr lang="en-I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   public class </a:t>
            </a:r>
            <a:r>
              <a:rPr lang="en-IE" sz="1200" b="1" dirty="0" err="1">
                <a:latin typeface="Courier New" pitchFamily="49" charset="0"/>
                <a:cs typeface="Courier New" pitchFamily="49" charset="0"/>
              </a:rPr>
              <a:t>HelloWorld</a:t>
            </a:r>
            <a:endParaRPr lang="en-I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      public static void Main()</a:t>
            </a: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IE" sz="12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("Hello World in C#");</a:t>
            </a: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E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96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1.2 “Hello World!”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dirty="0" smtClean="0"/>
              <a:t>A Closer Look</a:t>
            </a:r>
          </a:p>
          <a:p>
            <a:pPr lvl="1"/>
            <a:endParaRPr lang="en-IE" dirty="0"/>
          </a:p>
          <a:p>
            <a:pPr lvl="1"/>
            <a:endParaRPr lang="en-IE" dirty="0" smtClean="0"/>
          </a:p>
          <a:p>
            <a:pPr lvl="1"/>
            <a:endParaRPr lang="en-IE" dirty="0"/>
          </a:p>
          <a:p>
            <a:pPr lvl="1"/>
            <a:endParaRPr lang="en-IE" dirty="0" smtClean="0"/>
          </a:p>
          <a:p>
            <a:pPr lvl="1"/>
            <a:endParaRPr lang="en-IE" dirty="0"/>
          </a:p>
          <a:p>
            <a:pPr lvl="1"/>
            <a:endParaRPr lang="en-IE" dirty="0" smtClean="0"/>
          </a:p>
          <a:p>
            <a:pPr lvl="2"/>
            <a:r>
              <a:rPr lang="en-IE" sz="1900" dirty="0" smtClean="0"/>
              <a:t>The </a:t>
            </a:r>
            <a:r>
              <a:rPr lang="en-IE" sz="1900" b="1" dirty="0" err="1" smtClean="0"/>
              <a:t>WriteLine</a:t>
            </a:r>
            <a:r>
              <a:rPr lang="en-IE" sz="1900" b="1" dirty="0" smtClean="0"/>
              <a:t> </a:t>
            </a:r>
            <a:r>
              <a:rPr lang="en-IE" sz="1900" dirty="0" smtClean="0"/>
              <a:t>method of the </a:t>
            </a:r>
            <a:r>
              <a:rPr lang="en-IE" sz="1900" b="1" i="1" dirty="0" err="1" smtClean="0"/>
              <a:t>System.Console</a:t>
            </a:r>
            <a:r>
              <a:rPr lang="en-IE" sz="1900" b="1" i="1" dirty="0" smtClean="0"/>
              <a:t> </a:t>
            </a:r>
            <a:r>
              <a:rPr lang="en-IE" sz="1900" dirty="0" smtClean="0"/>
              <a:t>class is called </a:t>
            </a:r>
            <a:endParaRPr lang="en-IE" sz="1900" b="1" dirty="0" smtClean="0"/>
          </a:p>
          <a:p>
            <a:pPr lvl="2"/>
            <a:r>
              <a:rPr lang="en-IE" sz="1900" b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en-IE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900" dirty="0" smtClean="0">
                <a:cs typeface="Courier New" pitchFamily="49" charset="0"/>
              </a:rPr>
              <a:t>=&gt; static method so we do not need to instantiate a </a:t>
            </a:r>
            <a:r>
              <a:rPr lang="en-IE" sz="1900" b="1" i="1" dirty="0" smtClean="0">
                <a:cs typeface="Courier New" pitchFamily="49" charset="0"/>
              </a:rPr>
              <a:t>Console </a:t>
            </a:r>
            <a:r>
              <a:rPr lang="en-IE" sz="1900" dirty="0" smtClean="0">
                <a:cs typeface="Courier New" pitchFamily="49" charset="0"/>
              </a:rPr>
              <a:t>object to call it</a:t>
            </a:r>
          </a:p>
          <a:p>
            <a:pPr marL="594360" lvl="2" indent="0">
              <a:buNone/>
            </a:pPr>
            <a:endParaRPr lang="en-IE" dirty="0" smtClean="0"/>
          </a:p>
          <a:p>
            <a:pPr lvl="2"/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462C-6151-49D3-BB87-E4055137B55E}" type="datetime1">
              <a:rPr lang="en-IE" smtClean="0"/>
              <a:t>19/09/2016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9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827584" y="1772816"/>
            <a:ext cx="4608512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sing System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HelloWorld</a:t>
            </a:r>
            <a:endParaRPr lang="en-I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   public class </a:t>
            </a:r>
            <a:r>
              <a:rPr lang="en-IE" sz="1200" b="1" dirty="0" err="1">
                <a:latin typeface="Courier New" pitchFamily="49" charset="0"/>
                <a:cs typeface="Courier New" pitchFamily="49" charset="0"/>
              </a:rPr>
              <a:t>HelloWorld</a:t>
            </a:r>
            <a:endParaRPr lang="en-I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      public static void Main()</a:t>
            </a: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IE" sz="12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IE" sz="1200" b="1" dirty="0">
                <a:latin typeface="Courier New" pitchFamily="49" charset="0"/>
                <a:cs typeface="Courier New" pitchFamily="49" charset="0"/>
              </a:rPr>
              <a:t>("Hello World in C#");</a:t>
            </a: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IE" sz="12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E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363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17426</TotalTime>
  <Words>1501</Words>
  <Application>Microsoft Office PowerPoint</Application>
  <PresentationFormat>On-screen Show (4:3)</PresentationFormat>
  <Paragraphs>496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AvantGarde</vt:lpstr>
      <vt:lpstr>Bookman Old Style</vt:lpstr>
      <vt:lpstr>Calibri</vt:lpstr>
      <vt:lpstr>Courier</vt:lpstr>
      <vt:lpstr>Courier New</vt:lpstr>
      <vt:lpstr>Gill Sans MT</vt:lpstr>
      <vt:lpstr>Times New Roman</vt:lpstr>
      <vt:lpstr>Wingdings</vt:lpstr>
      <vt:lpstr>Wingdings 3</vt:lpstr>
      <vt:lpstr>Origin</vt:lpstr>
      <vt:lpstr>Advanced Internet  Technologies</vt:lpstr>
      <vt:lpstr>1. The C# Language (Part 1)</vt:lpstr>
      <vt:lpstr>1.1 C# Overview</vt:lpstr>
      <vt:lpstr>1.2 “Hello World!”</vt:lpstr>
      <vt:lpstr>1.2 “Hello World!”</vt:lpstr>
      <vt:lpstr>1.2 “Hello World!”</vt:lpstr>
      <vt:lpstr>1.2 “Hello World!”</vt:lpstr>
      <vt:lpstr>1.2 “Hello World!”</vt:lpstr>
      <vt:lpstr>1.2 “Hello World!”</vt:lpstr>
      <vt:lpstr>Demo</vt:lpstr>
      <vt:lpstr>1.3 Variables &amp; Constants</vt:lpstr>
      <vt:lpstr>1.3 Variables &amp; Constants</vt:lpstr>
      <vt:lpstr>1.3 Variables &amp; Constants</vt:lpstr>
      <vt:lpstr>1.4 Control Flow Structures</vt:lpstr>
      <vt:lpstr>1.4 Control Flow Structures</vt:lpstr>
      <vt:lpstr>Demo</vt:lpstr>
      <vt:lpstr>1.4 Control Flow Structures</vt:lpstr>
      <vt:lpstr>1.4 Control Flow Structures</vt:lpstr>
      <vt:lpstr>Demo</vt:lpstr>
      <vt:lpstr>1.4 Control Flow Structures</vt:lpstr>
      <vt:lpstr>Demo</vt:lpstr>
      <vt:lpstr>1.4 Control Flow Structures</vt:lpstr>
      <vt:lpstr>Demo</vt:lpstr>
      <vt:lpstr>1.5 Enumerations</vt:lpstr>
      <vt:lpstr>1.6 Arrays</vt:lpstr>
      <vt:lpstr>1.4(cont.) Control Flow Structures</vt:lpstr>
      <vt:lpstr>Demo</vt:lpstr>
      <vt:lpstr>1.7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Application Frameworks</dc:title>
  <dc:creator>eidolon</dc:creator>
  <cp:lastModifiedBy>Anu Sahni</cp:lastModifiedBy>
  <cp:revision>593</cp:revision>
  <dcterms:created xsi:type="dcterms:W3CDTF">2010-07-16T14:42:15Z</dcterms:created>
  <dcterms:modified xsi:type="dcterms:W3CDTF">2016-09-19T13:58:20Z</dcterms:modified>
</cp:coreProperties>
</file>