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198"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E"/>
          </a:p>
        </p:txBody>
      </p:sp>
      <p:sp>
        <p:nvSpPr>
          <p:cNvPr id="4" name="Date Placeholder 3"/>
          <p:cNvSpPr>
            <a:spLocks noGrp="1"/>
          </p:cNvSpPr>
          <p:nvPr>
            <p:ph type="dt" sz="half" idx="10"/>
          </p:nvPr>
        </p:nvSpPr>
        <p:spPr/>
        <p:txBody>
          <a:bodyPr/>
          <a:lstStyle/>
          <a:p>
            <a:fld id="{FC32F983-BC35-4D70-B0F2-9D7956CAA313}" type="datetimeFigureOut">
              <a:rPr lang="en-US" smtClean="0"/>
              <a:pPr/>
              <a:t>2/3/2012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2F47BC6-42E2-4AA1-B7A0-C7029FAE6AAD}" type="slidenum">
              <a:rPr lang="en-IE" smtClean="0"/>
              <a:pPr/>
              <a:t>‹#›</a:t>
            </a:fld>
            <a:endParaRPr lang="en-I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FC32F983-BC35-4D70-B0F2-9D7956CAA313}" type="datetimeFigureOut">
              <a:rPr lang="en-US" smtClean="0"/>
              <a:pPr/>
              <a:t>2/3/2012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2F47BC6-42E2-4AA1-B7A0-C7029FAE6AAD}" type="slidenum">
              <a:rPr lang="en-IE" smtClean="0"/>
              <a:pPr/>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FC32F983-BC35-4D70-B0F2-9D7956CAA313}" type="datetimeFigureOut">
              <a:rPr lang="en-US" smtClean="0"/>
              <a:pPr/>
              <a:t>2/3/2012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2F47BC6-42E2-4AA1-B7A0-C7029FAE6AAD}" type="slidenum">
              <a:rPr lang="en-IE" smtClean="0"/>
              <a:pPr/>
              <a:t>‹#›</a:t>
            </a:fld>
            <a:endParaRPr lang="en-I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FC32F983-BC35-4D70-B0F2-9D7956CAA313}" type="datetimeFigureOut">
              <a:rPr lang="en-US" smtClean="0"/>
              <a:pPr/>
              <a:t>2/3/2012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2F47BC6-42E2-4AA1-B7A0-C7029FAE6AAD}" type="slidenum">
              <a:rPr lang="en-IE" smtClean="0"/>
              <a:pPr/>
              <a:t>‹#›</a:t>
            </a:fld>
            <a:endParaRPr lang="en-I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32F983-BC35-4D70-B0F2-9D7956CAA313}" type="datetimeFigureOut">
              <a:rPr lang="en-US" smtClean="0"/>
              <a:pPr/>
              <a:t>2/3/2012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2F47BC6-42E2-4AA1-B7A0-C7029FAE6AAD}" type="slidenum">
              <a:rPr lang="en-IE" smtClean="0"/>
              <a:pPr/>
              <a:t>‹#›</a:t>
            </a:fld>
            <a:endParaRPr lang="en-I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Date Placeholder 4"/>
          <p:cNvSpPr>
            <a:spLocks noGrp="1"/>
          </p:cNvSpPr>
          <p:nvPr>
            <p:ph type="dt" sz="half" idx="10"/>
          </p:nvPr>
        </p:nvSpPr>
        <p:spPr/>
        <p:txBody>
          <a:bodyPr/>
          <a:lstStyle/>
          <a:p>
            <a:fld id="{FC32F983-BC35-4D70-B0F2-9D7956CAA313}" type="datetimeFigureOut">
              <a:rPr lang="en-US" smtClean="0"/>
              <a:pPr/>
              <a:t>2/3/2012</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12F47BC6-42E2-4AA1-B7A0-C7029FAE6AAD}" type="slidenum">
              <a:rPr lang="en-IE" smtClean="0"/>
              <a:pPr/>
              <a:t>‹#›</a:t>
            </a:fld>
            <a:endParaRPr lang="en-I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Date Placeholder 6"/>
          <p:cNvSpPr>
            <a:spLocks noGrp="1"/>
          </p:cNvSpPr>
          <p:nvPr>
            <p:ph type="dt" sz="half" idx="10"/>
          </p:nvPr>
        </p:nvSpPr>
        <p:spPr/>
        <p:txBody>
          <a:bodyPr/>
          <a:lstStyle/>
          <a:p>
            <a:fld id="{FC32F983-BC35-4D70-B0F2-9D7956CAA313}" type="datetimeFigureOut">
              <a:rPr lang="en-US" smtClean="0"/>
              <a:pPr/>
              <a:t>2/3/2012</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12F47BC6-42E2-4AA1-B7A0-C7029FAE6AAD}" type="slidenum">
              <a:rPr lang="en-IE" smtClean="0"/>
              <a:pPr/>
              <a:t>‹#›</a:t>
            </a:fld>
            <a:endParaRPr lang="en-I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Date Placeholder 2"/>
          <p:cNvSpPr>
            <a:spLocks noGrp="1"/>
          </p:cNvSpPr>
          <p:nvPr>
            <p:ph type="dt" sz="half" idx="10"/>
          </p:nvPr>
        </p:nvSpPr>
        <p:spPr/>
        <p:txBody>
          <a:bodyPr/>
          <a:lstStyle/>
          <a:p>
            <a:fld id="{FC32F983-BC35-4D70-B0F2-9D7956CAA313}" type="datetimeFigureOut">
              <a:rPr lang="en-US" smtClean="0"/>
              <a:pPr/>
              <a:t>2/3/2012</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12F47BC6-42E2-4AA1-B7A0-C7029FAE6AAD}" type="slidenum">
              <a:rPr lang="en-IE" smtClean="0"/>
              <a:pPr/>
              <a:t>‹#›</a:t>
            </a:fld>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32F983-BC35-4D70-B0F2-9D7956CAA313}" type="datetimeFigureOut">
              <a:rPr lang="en-US" smtClean="0"/>
              <a:pPr/>
              <a:t>2/3/2012</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12F47BC6-42E2-4AA1-B7A0-C7029FAE6AAD}" type="slidenum">
              <a:rPr lang="en-IE" smtClean="0"/>
              <a:pPr/>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32F983-BC35-4D70-B0F2-9D7956CAA313}" type="datetimeFigureOut">
              <a:rPr lang="en-US" smtClean="0"/>
              <a:pPr/>
              <a:t>2/3/2012</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12F47BC6-42E2-4AA1-B7A0-C7029FAE6AAD}" type="slidenum">
              <a:rPr lang="en-IE" smtClean="0"/>
              <a:pPr/>
              <a:t>‹#›</a:t>
            </a:fld>
            <a:endParaRPr lang="en-I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32F983-BC35-4D70-B0F2-9D7956CAA313}" type="datetimeFigureOut">
              <a:rPr lang="en-US" smtClean="0"/>
              <a:pPr/>
              <a:t>2/3/2012</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12F47BC6-42E2-4AA1-B7A0-C7029FAE6AAD}" type="slidenum">
              <a:rPr lang="en-IE" smtClean="0"/>
              <a:pPr/>
              <a:t>‹#›</a:t>
            </a:fld>
            <a:endParaRPr lang="en-I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32F983-BC35-4D70-B0F2-9D7956CAA313}" type="datetimeFigureOut">
              <a:rPr lang="en-US" smtClean="0"/>
              <a:pPr/>
              <a:t>2/3/2012</a:t>
            </a:fld>
            <a:endParaRPr lang="en-I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F47BC6-42E2-4AA1-B7A0-C7029FAE6AAD}" type="slidenum">
              <a:rPr lang="en-IE" smtClean="0"/>
              <a:pPr/>
              <a:t>‹#›</a:t>
            </a:fld>
            <a:endParaRPr lang="en-I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913936"/>
          </a:xfrm>
          <a:prstGeom prst="rect">
            <a:avLst/>
          </a:prstGeom>
        </p:spPr>
        <p:txBody>
          <a:bodyPr wrap="square">
            <a:spAutoFit/>
          </a:bodyPr>
          <a:lstStyle/>
          <a:p>
            <a:r>
              <a:rPr lang="en-IE" sz="1400" dirty="0" smtClean="0"/>
              <a:t>The twelve rules are as follows :</a:t>
            </a:r>
          </a:p>
          <a:p>
            <a:endParaRPr lang="en-IE" sz="1400" dirty="0" smtClean="0"/>
          </a:p>
          <a:p>
            <a:r>
              <a:rPr lang="en-IE" sz="1400" b="1" dirty="0" smtClean="0"/>
              <a:t>The information rule: </a:t>
            </a:r>
            <a:r>
              <a:rPr lang="en-IE" sz="1400" dirty="0" smtClean="0"/>
              <a:t>This rule simply requires  all information to be represented as data values in the rows and columns of tables. This is the basis of the relational model.</a:t>
            </a:r>
          </a:p>
          <a:p>
            <a:endParaRPr lang="en-IE" sz="1400" dirty="0" smtClean="0"/>
          </a:p>
          <a:p>
            <a:r>
              <a:rPr lang="en-IE" sz="1400" b="1" dirty="0" smtClean="0"/>
              <a:t>The guaranteed access rule: </a:t>
            </a:r>
            <a:r>
              <a:rPr lang="en-IE" sz="1400" dirty="0" smtClean="0"/>
              <a:t>Every data value in a relational database should be logically  accessible by specifying a combination of the table name, the primary key value and the column name.</a:t>
            </a:r>
          </a:p>
          <a:p>
            <a:endParaRPr lang="en-IE" sz="1400" dirty="0" smtClean="0"/>
          </a:p>
          <a:p>
            <a:r>
              <a:rPr lang="en-IE" sz="1400" b="1" dirty="0" smtClean="0"/>
              <a:t>Systematic treatment of NULL values : </a:t>
            </a:r>
            <a:r>
              <a:rPr lang="en-IE" sz="1400" dirty="0" smtClean="0"/>
              <a:t>The DBMS must support NULL values to support missing or inapplicable information. They must be distinct from zero or spaces. The NULL values must be independent of data type i.e. NULL values for all types of data are the same.</a:t>
            </a:r>
          </a:p>
          <a:p>
            <a:endParaRPr lang="en-IE" sz="1400" dirty="0" smtClean="0"/>
          </a:p>
          <a:p>
            <a:r>
              <a:rPr lang="en-IE" sz="1400" b="1" dirty="0" smtClean="0"/>
              <a:t>Active  online </a:t>
            </a:r>
            <a:r>
              <a:rPr lang="en-IE" sz="1400" b="1" dirty="0" err="1" smtClean="0"/>
              <a:t>catalog</a:t>
            </a:r>
            <a:r>
              <a:rPr lang="en-IE" sz="1400" b="1" dirty="0" smtClean="0"/>
              <a:t> based on relational model : </a:t>
            </a:r>
            <a:r>
              <a:rPr lang="en-IE" sz="1400" dirty="0" smtClean="0"/>
              <a:t>The  system  </a:t>
            </a:r>
            <a:r>
              <a:rPr lang="en-IE" sz="1400" dirty="0" err="1" smtClean="0"/>
              <a:t>catalog</a:t>
            </a:r>
            <a:r>
              <a:rPr lang="en-IE" sz="1400" dirty="0" smtClean="0"/>
              <a:t> is a collection of tables that the DBMS maintains for its own use. These tables hold  the description of the structure of the database. These tables are created owned and maintained by the DBMS. They can be accessed by the users in the same  manner as ordinary tables, depending on the user’s privileges. System tables are read only.</a:t>
            </a:r>
          </a:p>
          <a:p>
            <a:endParaRPr lang="en-IE" sz="1400" dirty="0" smtClean="0"/>
          </a:p>
          <a:p>
            <a:r>
              <a:rPr lang="en-IE" sz="1400" b="1" dirty="0" smtClean="0"/>
              <a:t>The comprehensive data sublanguage rule : </a:t>
            </a:r>
            <a:r>
              <a:rPr lang="en-IE" sz="1400" dirty="0" smtClean="0"/>
              <a:t>This rule states that the system must support at least all the following functions: </a:t>
            </a:r>
          </a:p>
          <a:p>
            <a:pPr lvl="1"/>
            <a:r>
              <a:rPr lang="en-IE" sz="1400" dirty="0" smtClean="0"/>
              <a:t>Data definition</a:t>
            </a:r>
          </a:p>
          <a:p>
            <a:pPr lvl="1"/>
            <a:r>
              <a:rPr lang="en-IE" sz="1400" dirty="0" smtClean="0"/>
              <a:t>View definition</a:t>
            </a:r>
          </a:p>
          <a:p>
            <a:pPr lvl="1"/>
            <a:r>
              <a:rPr lang="en-IE" sz="1400" dirty="0" smtClean="0"/>
              <a:t>Data manipulation </a:t>
            </a:r>
            <a:r>
              <a:rPr lang="en-IE" sz="1400" dirty="0" err="1" smtClean="0"/>
              <a:t>operatio</a:t>
            </a:r>
            <a:endParaRPr lang="en-IE" sz="1400" dirty="0" smtClean="0"/>
          </a:p>
          <a:p>
            <a:pPr lvl="1"/>
            <a:r>
              <a:rPr lang="en-IE" sz="1400" dirty="0" smtClean="0"/>
              <a:t>Security and integrity constraint</a:t>
            </a:r>
          </a:p>
          <a:p>
            <a:pPr lvl="1"/>
            <a:r>
              <a:rPr lang="en-IE" sz="1400" dirty="0" smtClean="0"/>
              <a:t>Transaction management operations</a:t>
            </a:r>
          </a:p>
          <a:p>
            <a:r>
              <a:rPr lang="en-IE" sz="1400" b="1" dirty="0" smtClean="0"/>
              <a:t>The  View-updating rule : </a:t>
            </a:r>
            <a:r>
              <a:rPr lang="en-IE" sz="1400" dirty="0" smtClean="0"/>
              <a:t>All views that are theoretically updateable  must be updateable by the system.</a:t>
            </a:r>
          </a:p>
          <a:p>
            <a:endParaRPr lang="en-IE" sz="1400" dirty="0" smtClean="0"/>
          </a:p>
          <a:p>
            <a:r>
              <a:rPr lang="en-IE" sz="1400" b="1" dirty="0" smtClean="0"/>
              <a:t>High level insert, update and delete :</a:t>
            </a:r>
            <a:r>
              <a:rPr lang="en-IE" sz="1400" dirty="0" smtClean="0"/>
              <a:t> This rule states that rows should be treated as sets in insert, delete and update operations. It stresses on the set-oriented nature of the database. Just as the SELECT operation can deal with a set of rows, the other operations that modify the database should also deal with sets, and not only with single rows. This rule prohibits DBMSs that support a row- at-a-time modification of the database .Therefore, the DBMS must allow multiple rows to be updated.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693866"/>
          </a:xfrm>
          <a:prstGeom prst="rect">
            <a:avLst/>
          </a:prstGeom>
        </p:spPr>
        <p:txBody>
          <a:bodyPr wrap="square">
            <a:spAutoFit/>
          </a:bodyPr>
          <a:lstStyle/>
          <a:p>
            <a:r>
              <a:rPr lang="en-IE" sz="1400" b="1" dirty="0" smtClean="0"/>
              <a:t>High level insert, update and delete :</a:t>
            </a:r>
            <a:r>
              <a:rPr lang="en-IE" sz="1400" dirty="0" smtClean="0"/>
              <a:t> This rule states that rows should be treated as sets in insert, delete and update operations. It stresses on the set-oriented nature of the database. Just as the SELECT operation can deal with a set of rows, the other operations that modify the database should also deal with sets, and not only with single rows. This rule prohibits DBMSs that support a row- at-a-time modification of the database .Therefore, the DBMS must allow multiple rows to be updated.</a:t>
            </a:r>
          </a:p>
          <a:p>
            <a:endParaRPr lang="en-IE" sz="1400" dirty="0" smtClean="0"/>
          </a:p>
          <a:p>
            <a:endParaRPr lang="en-IE" sz="1400" dirty="0" smtClean="0"/>
          </a:p>
          <a:p>
            <a:r>
              <a:rPr lang="en-IE" sz="1400" b="1" dirty="0" smtClean="0"/>
              <a:t>Physical data independence : </a:t>
            </a:r>
            <a:r>
              <a:rPr lang="en-IE" sz="1400" dirty="0" smtClean="0"/>
              <a:t>Application programs must remain unimpaired when any changes are made in storage representation  or access methods.</a:t>
            </a:r>
          </a:p>
          <a:p>
            <a:endParaRPr lang="en-IE" sz="1400" dirty="0" smtClean="0"/>
          </a:p>
          <a:p>
            <a:endParaRPr lang="en-IE" sz="1400" dirty="0" smtClean="0"/>
          </a:p>
          <a:p>
            <a:r>
              <a:rPr lang="en-IE" sz="1400" b="1" dirty="0" smtClean="0"/>
              <a:t>Logical data independence :  </a:t>
            </a:r>
            <a:r>
              <a:rPr lang="en-IE" sz="1400" dirty="0" smtClean="0"/>
              <a:t>Changes should not affect the user’s ability to work with the data.</a:t>
            </a:r>
          </a:p>
          <a:p>
            <a:endParaRPr lang="en-IE" sz="1400" dirty="0" smtClean="0"/>
          </a:p>
          <a:p>
            <a:endParaRPr lang="en-IE" sz="1400" dirty="0" smtClean="0"/>
          </a:p>
          <a:p>
            <a:r>
              <a:rPr lang="en-IE" sz="1400" b="1" dirty="0" smtClean="0"/>
              <a:t>Integrity independence : </a:t>
            </a:r>
            <a:r>
              <a:rPr lang="en-IE" sz="1400" dirty="0" smtClean="0"/>
              <a:t>Integrity constraints must be storable in the system </a:t>
            </a:r>
            <a:r>
              <a:rPr lang="en-IE" sz="1400" dirty="0" err="1" smtClean="0"/>
              <a:t>catalog</a:t>
            </a:r>
            <a:r>
              <a:rPr lang="en-IE" sz="1400" dirty="0" smtClean="0"/>
              <a:t>.</a:t>
            </a:r>
          </a:p>
          <a:p>
            <a:endParaRPr lang="en-IE" sz="1400" dirty="0" smtClean="0"/>
          </a:p>
          <a:p>
            <a:endParaRPr lang="en-IE" sz="1400" dirty="0" smtClean="0"/>
          </a:p>
          <a:p>
            <a:r>
              <a:rPr lang="en-IE" sz="1400" b="1" dirty="0" smtClean="0"/>
              <a:t>Distribution independence : </a:t>
            </a:r>
            <a:r>
              <a:rPr lang="en-IE" sz="1400" dirty="0" smtClean="0"/>
              <a:t>Databases must allow manipulation of distributed data located on other computer systems. </a:t>
            </a:r>
          </a:p>
          <a:p>
            <a:endParaRPr lang="en-IE" sz="1400" dirty="0" smtClean="0"/>
          </a:p>
          <a:p>
            <a:endParaRPr lang="en-IE" sz="1400" dirty="0" smtClean="0"/>
          </a:p>
          <a:p>
            <a:r>
              <a:rPr lang="en-IE" sz="1400" b="1" dirty="0" smtClean="0"/>
              <a:t>Non subversion rule :  </a:t>
            </a:r>
            <a:r>
              <a:rPr lang="en-IE" sz="1400" dirty="0" smtClean="0"/>
              <a:t>The non subversion rule states  that different levels of the language cannot subvert or bypass the integrity rules and constraints. For example, assume there is an application program that takes care of the integrity of the data in a database. Another user could write another program, say in the C language that could bypass the integrity constraints imposed by the application program .Such an integrity violation  is unacceptable in a relational DBMS. Therefore, integrity constraints should be specified at the DBMS level, and not through application programs only. The DBMS must ensure that no other level can bypass the constraints specified to maintain the integrity of the database.</a:t>
            </a:r>
            <a:endParaRPr lang="en-IE"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127</Words>
  <Application>Microsoft Office PowerPoint</Application>
  <PresentationFormat>On-screen Show (4:3)</PresentationFormat>
  <Paragraphs>35</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Slide 1</vt:lpstr>
      <vt:lpstr>Slide 2</vt:lpstr>
    </vt:vector>
  </TitlesOfParts>
  <Company>O2 Telefonica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nolan_e</dc:creator>
  <cp:lastModifiedBy>nolan_e</cp:lastModifiedBy>
  <cp:revision>2</cp:revision>
  <cp:lastPrinted>2012-02-03T14:32:28Z</cp:lastPrinted>
  <dcterms:created xsi:type="dcterms:W3CDTF">2011-04-07T16:45:13Z</dcterms:created>
  <dcterms:modified xsi:type="dcterms:W3CDTF">2012-02-03T14:32:51Z</dcterms:modified>
</cp:coreProperties>
</file>