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37"/>
  </p:notesMasterIdLst>
  <p:handoutMasterIdLst>
    <p:handoutMasterId r:id="rId38"/>
  </p:handoutMasterIdLst>
  <p:sldIdLst>
    <p:sldId id="350" r:id="rId2"/>
    <p:sldId id="359" r:id="rId3"/>
    <p:sldId id="390" r:id="rId4"/>
    <p:sldId id="392" r:id="rId5"/>
    <p:sldId id="389" r:id="rId6"/>
    <p:sldId id="355" r:id="rId7"/>
    <p:sldId id="393" r:id="rId8"/>
    <p:sldId id="395" r:id="rId9"/>
    <p:sldId id="394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20" r:id="rId28"/>
    <p:sldId id="413" r:id="rId29"/>
    <p:sldId id="414" r:id="rId30"/>
    <p:sldId id="335" r:id="rId31"/>
    <p:sldId id="415" r:id="rId32"/>
    <p:sldId id="417" r:id="rId33"/>
    <p:sldId id="416" r:id="rId34"/>
    <p:sldId id="418" r:id="rId35"/>
    <p:sldId id="419" r:id="rId36"/>
  </p:sldIdLst>
  <p:sldSz cx="9906000" cy="6858000" type="A4"/>
  <p:notesSz cx="9906000" cy="6662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CC0099"/>
    <a:srgbClr val="009900"/>
    <a:srgbClr val="003399"/>
    <a:srgbClr val="FFCCCC"/>
    <a:srgbClr val="FF5050"/>
    <a:srgbClr val="8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445" autoAdjust="0"/>
  </p:normalViewPr>
  <p:slideViewPr>
    <p:cSldViewPr>
      <p:cViewPr varScale="1">
        <p:scale>
          <a:sx n="85" d="100"/>
          <a:sy n="85" d="100"/>
        </p:scale>
        <p:origin x="822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"/>
    </p:cViewPr>
  </p:sorterViewPr>
  <p:notesViewPr>
    <p:cSldViewPr>
      <p:cViewPr varScale="1">
        <p:scale>
          <a:sx n="80" d="100"/>
          <a:sy n="80" d="100"/>
        </p:scale>
        <p:origin x="-522" y="-72"/>
      </p:cViewPr>
      <p:guideLst>
        <p:guide orient="horz" pos="2098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Algorithm Analysis and Sorting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0" y="0"/>
            <a:ext cx="4292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12/10/2004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29363"/>
            <a:ext cx="4292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NCI BSHSS/E2 SD3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0" y="6329363"/>
            <a:ext cx="4292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23E3128-7111-403F-AB27-CB68E35EDC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33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Algorithm Analysis and Sorting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92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12/10/2004</a:t>
            </a:r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51188" y="500063"/>
            <a:ext cx="3606800" cy="2497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00" y="3165475"/>
            <a:ext cx="726440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29363"/>
            <a:ext cx="4292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NCI BSHSS/E2 SD3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329363"/>
            <a:ext cx="4292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E4A4B0D7-D3B2-4EA4-A928-5794CE8158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824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AD78E7-4E50-4558-9660-3EB9051580A4}" type="slidenum">
              <a:rPr lang="en-GB" altLang="en-US" smtClean="0">
                <a:latin typeface="Tahoma" pitchFamily="34" charset="0"/>
              </a:rPr>
              <a:pPr/>
              <a:t>1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894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9CF89-9F12-4848-85FD-DE6BBE96CAD1}" type="slidenum">
              <a:rPr lang="en-GB" altLang="en-US" smtClean="0">
                <a:latin typeface="Tahoma" pitchFamily="34" charset="0"/>
              </a:rPr>
              <a:pPr/>
              <a:t>10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6226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B4A586-E91F-4F1B-B680-DA7EC3C8BAE3}" type="slidenum">
              <a:rPr lang="en-GB" altLang="en-US" smtClean="0">
                <a:latin typeface="Tahoma" pitchFamily="34" charset="0"/>
              </a:rPr>
              <a:pPr/>
              <a:t>11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5805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76D2E9-E9B6-437F-AA70-831932222023}" type="slidenum">
              <a:rPr lang="en-GB" altLang="en-US" smtClean="0">
                <a:latin typeface="Tahoma" pitchFamily="34" charset="0"/>
              </a:rPr>
              <a:pPr/>
              <a:t>12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431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F63EA-9B93-4937-AB2C-1F55CF68F0C4}" type="slidenum">
              <a:rPr lang="en-GB" altLang="en-US" smtClean="0">
                <a:latin typeface="Tahoma" pitchFamily="34" charset="0"/>
              </a:rPr>
              <a:pPr/>
              <a:t>13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2085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54712B-8397-4305-A770-70C4FD08923E}" type="slidenum">
              <a:rPr lang="en-GB" altLang="en-US" smtClean="0">
                <a:latin typeface="Tahoma" pitchFamily="34" charset="0"/>
              </a:rPr>
              <a:pPr/>
              <a:t>14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47003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D17EF4-FB03-4714-AD95-9FB82A26BD64}" type="slidenum">
              <a:rPr lang="en-GB" altLang="en-US" smtClean="0">
                <a:latin typeface="Tahoma" pitchFamily="34" charset="0"/>
              </a:rPr>
              <a:pPr/>
              <a:t>15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25813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4B07DE-4300-4668-A581-0B06BF3D1775}" type="slidenum">
              <a:rPr lang="en-GB" altLang="en-US" smtClean="0">
                <a:latin typeface="Tahoma" pitchFamily="34" charset="0"/>
              </a:rPr>
              <a:pPr/>
              <a:t>16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1051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36F11-CFC3-4D24-A899-F0D78CA322D7}" type="slidenum">
              <a:rPr lang="en-GB" altLang="en-US" smtClean="0">
                <a:latin typeface="Tahoma" pitchFamily="34" charset="0"/>
              </a:rPr>
              <a:pPr/>
              <a:t>17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19896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59140A-2B10-4649-B4E8-9E75291F0B65}" type="slidenum">
              <a:rPr lang="en-GB" altLang="en-US" smtClean="0">
                <a:latin typeface="Tahoma" pitchFamily="34" charset="0"/>
              </a:rPr>
              <a:pPr/>
              <a:t>18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59220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93B884-AE41-408A-9141-6AC1584D1CB6}" type="slidenum">
              <a:rPr lang="en-GB" altLang="en-US" smtClean="0">
                <a:latin typeface="Tahoma" pitchFamily="34" charset="0"/>
              </a:rPr>
              <a:pPr/>
              <a:t>19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5331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AD9DF7-882A-4CF0-AD7A-58235BABF2FF}" type="slidenum">
              <a:rPr lang="en-GB" altLang="en-US" smtClean="0">
                <a:latin typeface="Tahoma" pitchFamily="34" charset="0"/>
              </a:rPr>
              <a:pPr/>
              <a:t>2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55498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8B16F1-41CB-44F5-8FF7-92F10BE06173}" type="slidenum">
              <a:rPr lang="en-GB" altLang="en-US" smtClean="0">
                <a:latin typeface="Tahoma" pitchFamily="34" charset="0"/>
              </a:rPr>
              <a:pPr/>
              <a:t>20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72922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B0AEC5-676B-4BD1-9521-28B772C2105B}" type="slidenum">
              <a:rPr lang="en-GB" altLang="en-US" smtClean="0">
                <a:latin typeface="Tahoma" pitchFamily="34" charset="0"/>
              </a:rPr>
              <a:pPr/>
              <a:t>21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61978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B41E2E-4FFC-4197-A9BB-376B9251A7B8}" type="slidenum">
              <a:rPr lang="en-GB" altLang="en-US" smtClean="0">
                <a:latin typeface="Tahoma" pitchFamily="34" charset="0"/>
              </a:rPr>
              <a:pPr/>
              <a:t>22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86695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09218A-8722-4176-A73A-D37500BD83F2}" type="slidenum">
              <a:rPr lang="en-GB" altLang="en-US" smtClean="0">
                <a:latin typeface="Tahoma" pitchFamily="34" charset="0"/>
              </a:rPr>
              <a:pPr/>
              <a:t>23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19753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3E45A8-A02F-4837-B442-EC6677BA8EA0}" type="slidenum">
              <a:rPr lang="en-GB" altLang="en-US" smtClean="0">
                <a:latin typeface="Tahoma" pitchFamily="34" charset="0"/>
              </a:rPr>
              <a:pPr/>
              <a:t>24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04893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1FE629-6B99-4031-B254-6B1A2D2676DE}" type="slidenum">
              <a:rPr lang="en-GB" altLang="en-US" smtClean="0">
                <a:latin typeface="Tahoma" pitchFamily="34" charset="0"/>
              </a:rPr>
              <a:pPr/>
              <a:t>25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34045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974E69-5E98-48E9-9080-FB50E3E57433}" type="slidenum">
              <a:rPr lang="en-GB" altLang="en-US" smtClean="0">
                <a:latin typeface="Tahoma" pitchFamily="34" charset="0"/>
              </a:rPr>
              <a:pPr/>
              <a:t>26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50431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661D60-9A3F-4D32-A389-696B64E363CE}" type="slidenum">
              <a:rPr lang="en-GB" altLang="en-US" smtClean="0">
                <a:latin typeface="Tahoma" pitchFamily="34" charset="0"/>
              </a:rPr>
              <a:pPr/>
              <a:t>27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46588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478DE4-039E-4090-967A-056ED0AF7897}" type="slidenum">
              <a:rPr lang="en-GB" altLang="en-US" smtClean="0">
                <a:latin typeface="Tahoma" pitchFamily="34" charset="0"/>
              </a:rPr>
              <a:pPr/>
              <a:t>28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89391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33482C-4786-4E39-8BCF-DBDECB433C86}" type="slidenum">
              <a:rPr lang="en-GB" altLang="en-US" smtClean="0">
                <a:latin typeface="Tahoma" pitchFamily="34" charset="0"/>
              </a:rPr>
              <a:pPr/>
              <a:t>29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0927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0302AE-E401-4F2E-BCA0-96B533EAD266}" type="slidenum">
              <a:rPr lang="en-GB" altLang="en-US" smtClean="0">
                <a:latin typeface="Tahoma" pitchFamily="34" charset="0"/>
              </a:rPr>
              <a:pPr/>
              <a:t>3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1128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D7FE0F-BCA1-4CE2-9659-B6E945470616}" type="slidenum">
              <a:rPr lang="en-GB" altLang="en-US" smtClean="0">
                <a:latin typeface="Tahoma" pitchFamily="34" charset="0"/>
              </a:rPr>
              <a:pPr/>
              <a:t>4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665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E360A0-3690-41BF-B697-90165DB557F2}" type="slidenum">
              <a:rPr lang="en-GB" altLang="en-US" smtClean="0">
                <a:latin typeface="Tahoma" pitchFamily="34" charset="0"/>
              </a:rPr>
              <a:pPr/>
              <a:t>5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5493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8C04C5-1892-4C5A-8E7E-DF5466E11FC0}" type="slidenum">
              <a:rPr lang="en-GB" altLang="en-US" smtClean="0">
                <a:latin typeface="Tahoma" pitchFamily="34" charset="0"/>
              </a:rPr>
              <a:pPr/>
              <a:t>6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0219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12C267-BDFF-4714-833D-411A0906ABFA}" type="slidenum">
              <a:rPr lang="en-GB" altLang="en-US" smtClean="0">
                <a:latin typeface="Tahoma" pitchFamily="34" charset="0"/>
              </a:rPr>
              <a:pPr/>
              <a:t>7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2109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06636A-F34A-46E7-B3A6-5ABCD9EFE399}" type="slidenum">
              <a:rPr lang="en-GB" altLang="en-US" smtClean="0">
                <a:latin typeface="Tahoma" pitchFamily="34" charset="0"/>
              </a:rPr>
              <a:pPr/>
              <a:t>8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2788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Algorithm Analysis and Sorting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12/10/2004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mtClean="0">
                <a:latin typeface="Tahoma" pitchFamily="34" charset="0"/>
              </a:rPr>
              <a:t>NCI BSHSS/E2 SD3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51DAF3-08E4-46A9-9539-3C7455AE2C90}" type="slidenum">
              <a:rPr lang="en-GB" altLang="en-US" smtClean="0">
                <a:latin typeface="Tahoma" pitchFamily="34" charset="0"/>
              </a:rPr>
              <a:pPr/>
              <a:t>9</a:t>
            </a:fld>
            <a:endParaRPr lang="en-GB" altLang="en-US" smtClean="0">
              <a:latin typeface="Tahoma" pitchFamily="34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8222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833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33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E0344-843D-45C2-B7AA-13347D031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AC61E-09E4-4953-BF81-42850524A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03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772E6-309E-4426-B648-46D7B6F98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27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4E604-82A9-4575-AE8C-D5EE5FB41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57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81B89-03AF-457E-BE02-47BCD2CB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6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5091-5DF6-44D6-9511-49C87BDF7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46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F960D-BCAC-4590-B403-98E3D1507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0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B6A58-E501-421D-887D-4B473917B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03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50FEA-E407-459E-9E11-C42375EBC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566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03596-91D1-400F-A5EA-3CF0C38E6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6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2F821-BFB8-436A-ADA4-2A872D5CC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56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Dr. Cristina Muntean (NCI)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E3CB8D62-2817-4307-A72A-ABBCD2DA8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22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82FBA8-8F0A-452E-89CD-5AD6BB1416C8}" type="slidenum">
              <a:rPr lang="en-US" altLang="en-US" smtClean="0">
                <a:latin typeface="Arial Black" pitchFamily="34" charset="0"/>
              </a:rPr>
              <a:pPr/>
              <a:t>1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1588" y="2011363"/>
            <a:ext cx="7164387" cy="22098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altLang="en-US" smtClean="0"/>
              <a:t>7. Sorting Algorithms:</a:t>
            </a:r>
            <a:br>
              <a:rPr lang="en-US" altLang="en-US" smtClean="0"/>
            </a:br>
            <a:r>
              <a:rPr lang="en-US" altLang="en-US" smtClean="0"/>
              <a:t>Quick Sort</a:t>
            </a:r>
            <a:br>
              <a:rPr lang="en-US" altLang="en-US" smtClean="0"/>
            </a:br>
            <a:r>
              <a:rPr lang="en-US" altLang="en-US" smtClean="0"/>
              <a:t>	</a:t>
            </a:r>
          </a:p>
        </p:txBody>
      </p:sp>
      <p:sp>
        <p:nvSpPr>
          <p:cNvPr id="307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IE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20D9A8-0580-4F4D-8CBE-F84C920E2A6E}" type="slidenum">
              <a:rPr lang="en-US" altLang="en-US" smtClean="0">
                <a:latin typeface="Arial Black" pitchFamily="34" charset="0"/>
              </a:rPr>
              <a:pPr/>
              <a:t>10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3050" y="1844675"/>
            <a:ext cx="9428163" cy="1079500"/>
          </a:xfrm>
        </p:spPr>
        <p:txBody>
          <a:bodyPr/>
          <a:lstStyle/>
          <a:p>
            <a:r>
              <a:rPr lang="en-US" altLang="zh-CN" sz="2000" smtClean="0">
                <a:ea typeface="SimSun" pitchFamily="2" charset="-122"/>
              </a:rPr>
              <a:t>We are going to use Solution 2- use the first element as pivot</a:t>
            </a:r>
          </a:p>
          <a:p>
            <a:r>
              <a:rPr lang="en-US" altLang="zh-CN" sz="2000" smtClean="0">
                <a:ea typeface="SimSun" pitchFamily="2" charset="-122"/>
              </a:rPr>
              <a:t>Exemplification of Quick Sort </a:t>
            </a:r>
          </a:p>
          <a:p>
            <a:endParaRPr lang="en-US" altLang="zh-CN" sz="2000" smtClean="0">
              <a:ea typeface="SimSun" pitchFamily="2" charset="-122"/>
            </a:endParaRPr>
          </a:p>
          <a:p>
            <a:endParaRPr lang="en-US" altLang="zh-CN" sz="2000" smtClean="0">
              <a:ea typeface="SimSun" pitchFamily="2" charset="-122"/>
            </a:endParaRPr>
          </a:p>
          <a:p>
            <a:endParaRPr lang="en-US" altLang="zh-CN" sz="2000" smtClean="0">
              <a:ea typeface="SimSun" pitchFamily="2" charset="-122"/>
            </a:endParaRPr>
          </a:p>
          <a:p>
            <a:endParaRPr lang="en-US" altLang="zh-CN" sz="2000" smtClean="0">
              <a:ea typeface="SimSun" pitchFamily="2" charset="-122"/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3141663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6" name="TextBox 20"/>
          <p:cNvSpPr txBox="1">
            <a:spLocks noChangeArrowheads="1"/>
          </p:cNvSpPr>
          <p:nvPr/>
        </p:nvSpPr>
        <p:spPr bwMode="auto">
          <a:xfrm>
            <a:off x="1428750" y="4149725"/>
            <a:ext cx="6445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sp>
        <p:nvSpPr>
          <p:cNvPr id="12317" name="TextBox 20"/>
          <p:cNvSpPr txBox="1">
            <a:spLocks noChangeArrowheads="1"/>
          </p:cNvSpPr>
          <p:nvPr/>
        </p:nvSpPr>
        <p:spPr bwMode="auto">
          <a:xfrm>
            <a:off x="7040563" y="4014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cxnSp>
        <p:nvCxnSpPr>
          <p:cNvPr id="12318" name="Straight Arrow Connector 2"/>
          <p:cNvCxnSpPr>
            <a:cxnSpLocks noChangeShapeType="1"/>
          </p:cNvCxnSpPr>
          <p:nvPr/>
        </p:nvCxnSpPr>
        <p:spPr bwMode="auto">
          <a:xfrm flipV="1">
            <a:off x="1568450" y="3789363"/>
            <a:ext cx="182563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9" name="Straight Arrow Connector 4"/>
          <p:cNvCxnSpPr>
            <a:cxnSpLocks noChangeShapeType="1"/>
            <a:stCxn id="12317" idx="0"/>
          </p:cNvCxnSpPr>
          <p:nvPr/>
        </p:nvCxnSpPr>
        <p:spPr bwMode="auto">
          <a:xfrm flipH="1" flipV="1">
            <a:off x="7256463" y="3789363"/>
            <a:ext cx="106362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0" name="TextBox 37"/>
          <p:cNvSpPr txBox="1">
            <a:spLocks noChangeArrowheads="1"/>
          </p:cNvSpPr>
          <p:nvPr/>
        </p:nvSpPr>
        <p:spPr bwMode="auto">
          <a:xfrm>
            <a:off x="1497013" y="2997200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2321" name="TextBox 20"/>
          <p:cNvSpPr txBox="1">
            <a:spLocks noChangeArrowheads="1"/>
          </p:cNvSpPr>
          <p:nvPr/>
        </p:nvSpPr>
        <p:spPr bwMode="auto">
          <a:xfrm>
            <a:off x="204788" y="3178175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2322" name="Rectangle 6"/>
          <p:cNvSpPr txBox="1">
            <a:spLocks noChangeArrowheads="1"/>
          </p:cNvSpPr>
          <p:nvPr/>
        </p:nvSpPr>
        <p:spPr bwMode="auto">
          <a:xfrm>
            <a:off x="200025" y="4797425"/>
            <a:ext cx="94281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0000CC"/>
                </a:solidFill>
                <a:ea typeface="SimSun" pitchFamily="2" charset="-122"/>
              </a:rPr>
              <a:t>choose a pivot element  (pivot = 44)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IE" altLang="en-US" sz="2000" b="1">
                <a:solidFill>
                  <a:srgbClr val="0000CC"/>
                </a:solidFill>
              </a:rPr>
              <a:t>arrange that all the items in the lower part are less than the pivot and all those in the upper part greater than it</a:t>
            </a: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D79A6C-B5C5-4804-AF22-66FE6ABEDF17}" type="slidenum">
              <a:rPr lang="en-US" altLang="en-US" smtClean="0">
                <a:latin typeface="Arial Black" pitchFamily="34" charset="0"/>
              </a:rPr>
              <a:pPr/>
              <a:t>11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7813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9" name="TextBox 20"/>
          <p:cNvSpPr txBox="1">
            <a:spLocks noChangeArrowheads="1"/>
          </p:cNvSpPr>
          <p:nvPr/>
        </p:nvSpPr>
        <p:spPr bwMode="auto">
          <a:xfrm>
            <a:off x="1560513" y="4906963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13340" name="Straight Arrow Connector 2"/>
          <p:cNvCxnSpPr>
            <a:cxnSpLocks noChangeShapeType="1"/>
          </p:cNvCxnSpPr>
          <p:nvPr/>
        </p:nvCxnSpPr>
        <p:spPr bwMode="auto">
          <a:xfrm flipV="1">
            <a:off x="1568450" y="6005513"/>
            <a:ext cx="182563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Straight Arrow Connector 4"/>
          <p:cNvCxnSpPr>
            <a:cxnSpLocks noChangeShapeType="1"/>
          </p:cNvCxnSpPr>
          <p:nvPr/>
        </p:nvCxnSpPr>
        <p:spPr bwMode="auto">
          <a:xfrm flipH="1" flipV="1">
            <a:off x="7343775" y="5970588"/>
            <a:ext cx="104775" cy="223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2" name="TextBox 37"/>
          <p:cNvSpPr txBox="1">
            <a:spLocks noChangeArrowheads="1"/>
          </p:cNvSpPr>
          <p:nvPr/>
        </p:nvSpPr>
        <p:spPr bwMode="auto">
          <a:xfrm>
            <a:off x="1497013" y="5213350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3343" name="TextBox 20"/>
          <p:cNvSpPr txBox="1">
            <a:spLocks noChangeArrowheads="1"/>
          </p:cNvSpPr>
          <p:nvPr/>
        </p:nvSpPr>
        <p:spPr bwMode="auto">
          <a:xfrm>
            <a:off x="204788" y="5394325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3344" name="Rectangle 6"/>
          <p:cNvSpPr txBox="1">
            <a:spLocks noChangeArrowheads="1"/>
          </p:cNvSpPr>
          <p:nvPr/>
        </p:nvSpPr>
        <p:spPr bwMode="auto">
          <a:xfrm>
            <a:off x="215900" y="1341438"/>
            <a:ext cx="9428163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IE" altLang="en-US" sz="2000" b="1">
                <a:solidFill>
                  <a:srgbClr val="0000CC"/>
                </a:solidFill>
              </a:rPr>
              <a:t>arrange that all the items in the lower part are less than the pivot and all those in the upper part greater than it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 b="1">
                <a:ea typeface="SimSun" pitchFamily="2" charset="-122"/>
              </a:rPr>
              <a:t>Define the indexes: UP and DOWN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 b="1">
                <a:ea typeface="SimSun" pitchFamily="2" charset="-122"/>
              </a:rPr>
              <a:t>UP = start    DOWN = end</a:t>
            </a:r>
            <a:endParaRPr lang="en-US" altLang="zh-CN" sz="1700" b="1"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</p:txBody>
      </p:sp>
      <p:sp>
        <p:nvSpPr>
          <p:cNvPr id="13345" name="TextBox 20"/>
          <p:cNvSpPr txBox="1">
            <a:spLocks noChangeArrowheads="1"/>
          </p:cNvSpPr>
          <p:nvPr/>
        </p:nvSpPr>
        <p:spPr bwMode="auto">
          <a:xfrm>
            <a:off x="1338263" y="6362700"/>
            <a:ext cx="6429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13346" name="TextBox 20"/>
          <p:cNvSpPr txBox="1">
            <a:spLocks noChangeArrowheads="1"/>
          </p:cNvSpPr>
          <p:nvPr/>
        </p:nvSpPr>
        <p:spPr bwMode="auto">
          <a:xfrm>
            <a:off x="7021513" y="4938713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13347" name="TextBox 20"/>
          <p:cNvSpPr txBox="1">
            <a:spLocks noChangeArrowheads="1"/>
          </p:cNvSpPr>
          <p:nvPr/>
        </p:nvSpPr>
        <p:spPr bwMode="auto">
          <a:xfrm>
            <a:off x="7021513" y="6292850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D90D92-1F04-46A0-BDEA-AA37DBE89730}" type="slidenum">
              <a:rPr lang="en-US" altLang="en-US" smtClean="0">
                <a:latin typeface="Arial Black" pitchFamily="34" charset="0"/>
              </a:rPr>
              <a:pPr/>
              <a:t>12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7813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3" name="TextBox 20"/>
          <p:cNvSpPr txBox="1">
            <a:spLocks noChangeArrowheads="1"/>
          </p:cNvSpPr>
          <p:nvPr/>
        </p:nvSpPr>
        <p:spPr bwMode="auto">
          <a:xfrm>
            <a:off x="1560513" y="4906963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14364" name="Straight Arrow Connector 2"/>
          <p:cNvCxnSpPr>
            <a:cxnSpLocks noChangeShapeType="1"/>
          </p:cNvCxnSpPr>
          <p:nvPr/>
        </p:nvCxnSpPr>
        <p:spPr bwMode="auto">
          <a:xfrm flipV="1">
            <a:off x="1568450" y="6005513"/>
            <a:ext cx="182563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5" name="Straight Arrow Connector 4"/>
          <p:cNvCxnSpPr>
            <a:cxnSpLocks noChangeShapeType="1"/>
          </p:cNvCxnSpPr>
          <p:nvPr/>
        </p:nvCxnSpPr>
        <p:spPr bwMode="auto">
          <a:xfrm flipH="1" flipV="1">
            <a:off x="7343775" y="5970588"/>
            <a:ext cx="104775" cy="223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6" name="TextBox 37"/>
          <p:cNvSpPr txBox="1">
            <a:spLocks noChangeArrowheads="1"/>
          </p:cNvSpPr>
          <p:nvPr/>
        </p:nvSpPr>
        <p:spPr bwMode="auto">
          <a:xfrm>
            <a:off x="1504950" y="5230813"/>
            <a:ext cx="711200" cy="7191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4367" name="TextBox 20"/>
          <p:cNvSpPr txBox="1">
            <a:spLocks noChangeArrowheads="1"/>
          </p:cNvSpPr>
          <p:nvPr/>
        </p:nvSpPr>
        <p:spPr bwMode="auto">
          <a:xfrm>
            <a:off x="204788" y="5394325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4368" name="Rectangle 6"/>
          <p:cNvSpPr txBox="1">
            <a:spLocks noChangeArrowheads="1"/>
          </p:cNvSpPr>
          <p:nvPr/>
        </p:nvSpPr>
        <p:spPr bwMode="auto">
          <a:xfrm>
            <a:off x="215900" y="1341438"/>
            <a:ext cx="94281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IE" altLang="en-US" sz="2000" b="1">
                <a:solidFill>
                  <a:srgbClr val="0000CC"/>
                </a:solidFill>
              </a:rPr>
              <a:t>arrange that all the items in the lower part are less than the pivot and all those in the upper part greater than it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Define the indexes: UP and DOWN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UP = start    DOWN = end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 b="1">
                <a:ea typeface="SimSun" pitchFamily="2" charset="-122"/>
              </a:rPr>
              <a:t>Increment UP till we find array[up] &gt; pivot </a:t>
            </a:r>
            <a:endParaRPr lang="en-US" altLang="zh-CN" sz="1700" b="1"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</p:txBody>
      </p:sp>
      <p:sp>
        <p:nvSpPr>
          <p:cNvPr id="14369" name="TextBox 20"/>
          <p:cNvSpPr txBox="1">
            <a:spLocks noChangeArrowheads="1"/>
          </p:cNvSpPr>
          <p:nvPr/>
        </p:nvSpPr>
        <p:spPr bwMode="auto">
          <a:xfrm>
            <a:off x="1338263" y="6362700"/>
            <a:ext cx="6429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14370" name="TextBox 20"/>
          <p:cNvSpPr txBox="1">
            <a:spLocks noChangeArrowheads="1"/>
          </p:cNvSpPr>
          <p:nvPr/>
        </p:nvSpPr>
        <p:spPr bwMode="auto">
          <a:xfrm>
            <a:off x="7021513" y="4938713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14371" name="TextBox 20"/>
          <p:cNvSpPr txBox="1">
            <a:spLocks noChangeArrowheads="1"/>
          </p:cNvSpPr>
          <p:nvPr/>
        </p:nvSpPr>
        <p:spPr bwMode="auto">
          <a:xfrm>
            <a:off x="7021513" y="6292850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F54EF2-BDCA-4FA0-A95D-0D344D9F45CD}" type="slidenum">
              <a:rPr lang="en-US" altLang="en-US" smtClean="0">
                <a:latin typeface="Arial Black" pitchFamily="34" charset="0"/>
              </a:rPr>
              <a:pPr/>
              <a:t>13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7813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7" name="TextBox 20"/>
          <p:cNvSpPr txBox="1">
            <a:spLocks noChangeArrowheads="1"/>
          </p:cNvSpPr>
          <p:nvPr/>
        </p:nvSpPr>
        <p:spPr bwMode="auto">
          <a:xfrm>
            <a:off x="1560513" y="4906963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15388" name="Straight Arrow Connector 2"/>
          <p:cNvCxnSpPr>
            <a:cxnSpLocks noChangeShapeType="1"/>
          </p:cNvCxnSpPr>
          <p:nvPr/>
        </p:nvCxnSpPr>
        <p:spPr bwMode="auto">
          <a:xfrm flipV="1">
            <a:off x="2308225" y="6005513"/>
            <a:ext cx="180975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9" name="Straight Arrow Connector 4"/>
          <p:cNvCxnSpPr>
            <a:cxnSpLocks noChangeShapeType="1"/>
          </p:cNvCxnSpPr>
          <p:nvPr/>
        </p:nvCxnSpPr>
        <p:spPr bwMode="auto">
          <a:xfrm flipH="1" flipV="1">
            <a:off x="7343775" y="5970588"/>
            <a:ext cx="104775" cy="223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90" name="TextBox 37"/>
          <p:cNvSpPr txBox="1">
            <a:spLocks noChangeArrowheads="1"/>
          </p:cNvSpPr>
          <p:nvPr/>
        </p:nvSpPr>
        <p:spPr bwMode="auto">
          <a:xfrm>
            <a:off x="1497013" y="5213350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5391" name="TextBox 20"/>
          <p:cNvSpPr txBox="1">
            <a:spLocks noChangeArrowheads="1"/>
          </p:cNvSpPr>
          <p:nvPr/>
        </p:nvSpPr>
        <p:spPr bwMode="auto">
          <a:xfrm>
            <a:off x="204788" y="5106988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5392" name="Rectangle 6"/>
          <p:cNvSpPr txBox="1">
            <a:spLocks noChangeArrowheads="1"/>
          </p:cNvSpPr>
          <p:nvPr/>
        </p:nvSpPr>
        <p:spPr bwMode="auto">
          <a:xfrm>
            <a:off x="215900" y="1341438"/>
            <a:ext cx="9428163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IE" altLang="en-US" sz="2000" b="1">
                <a:solidFill>
                  <a:srgbClr val="0000CC"/>
                </a:solidFill>
              </a:rPr>
              <a:t>arrange that all the items in the lower part are less than the pivot and all those in the upper part greater than it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Define the indexes: UP and DOWN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UP = start    DOWN = end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Increment UP till we find array[UP] &gt; pivot </a:t>
            </a:r>
            <a:endParaRPr lang="en-US" altLang="zh-CN" sz="1700"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</p:txBody>
      </p:sp>
      <p:sp>
        <p:nvSpPr>
          <p:cNvPr id="15393" name="TextBox 20"/>
          <p:cNvSpPr txBox="1">
            <a:spLocks noChangeArrowheads="1"/>
          </p:cNvSpPr>
          <p:nvPr/>
        </p:nvSpPr>
        <p:spPr bwMode="auto">
          <a:xfrm>
            <a:off x="2076450" y="6362700"/>
            <a:ext cx="6445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15394" name="TextBox 20"/>
          <p:cNvSpPr txBox="1">
            <a:spLocks noChangeArrowheads="1"/>
          </p:cNvSpPr>
          <p:nvPr/>
        </p:nvSpPr>
        <p:spPr bwMode="auto">
          <a:xfrm>
            <a:off x="7021513" y="4938713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15395" name="TextBox 20"/>
          <p:cNvSpPr txBox="1">
            <a:spLocks noChangeArrowheads="1"/>
          </p:cNvSpPr>
          <p:nvPr/>
        </p:nvSpPr>
        <p:spPr bwMode="auto">
          <a:xfrm>
            <a:off x="7021513" y="6292850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DF80C0-0519-40D6-BD26-CF57349A3AAB}" type="slidenum">
              <a:rPr lang="en-US" altLang="en-US" smtClean="0">
                <a:latin typeface="Arial Black" pitchFamily="34" charset="0"/>
              </a:rPr>
              <a:pPr/>
              <a:t>14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7813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1" name="TextBox 20"/>
          <p:cNvSpPr txBox="1">
            <a:spLocks noChangeArrowheads="1"/>
          </p:cNvSpPr>
          <p:nvPr/>
        </p:nvSpPr>
        <p:spPr bwMode="auto">
          <a:xfrm>
            <a:off x="1560513" y="4906963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16412" name="Straight Arrow Connector 2"/>
          <p:cNvCxnSpPr>
            <a:cxnSpLocks noChangeShapeType="1"/>
          </p:cNvCxnSpPr>
          <p:nvPr/>
        </p:nvCxnSpPr>
        <p:spPr bwMode="auto">
          <a:xfrm flipV="1">
            <a:off x="2308225" y="6005513"/>
            <a:ext cx="180975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3" name="Straight Arrow Connector 4"/>
          <p:cNvCxnSpPr>
            <a:cxnSpLocks noChangeShapeType="1"/>
          </p:cNvCxnSpPr>
          <p:nvPr/>
        </p:nvCxnSpPr>
        <p:spPr bwMode="auto">
          <a:xfrm flipH="1" flipV="1">
            <a:off x="7343775" y="5970588"/>
            <a:ext cx="104775" cy="223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4" name="TextBox 37"/>
          <p:cNvSpPr txBox="1">
            <a:spLocks noChangeArrowheads="1"/>
          </p:cNvSpPr>
          <p:nvPr/>
        </p:nvSpPr>
        <p:spPr bwMode="auto">
          <a:xfrm>
            <a:off x="1497013" y="5213350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6415" name="TextBox 20"/>
          <p:cNvSpPr txBox="1">
            <a:spLocks noChangeArrowheads="1"/>
          </p:cNvSpPr>
          <p:nvPr/>
        </p:nvSpPr>
        <p:spPr bwMode="auto">
          <a:xfrm>
            <a:off x="204788" y="5394325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416" name="Rectangle 6"/>
          <p:cNvSpPr txBox="1">
            <a:spLocks noChangeArrowheads="1"/>
          </p:cNvSpPr>
          <p:nvPr/>
        </p:nvSpPr>
        <p:spPr bwMode="auto">
          <a:xfrm>
            <a:off x="215900" y="1341438"/>
            <a:ext cx="942816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IE" altLang="en-US" sz="2000" b="1">
                <a:solidFill>
                  <a:srgbClr val="0000CC"/>
                </a:solidFill>
              </a:rPr>
              <a:t>arrange that all the items in the lower part are less than the pivot and all those in the upper part greater than it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Define the indexes: UP and DOWN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UP = start    DOWN = end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 b="1">
                <a:ea typeface="SimSun" pitchFamily="2" charset="-122"/>
              </a:rPr>
              <a:t>Decrement DOWN till we find first element array[DOWN] &lt;= pivot</a:t>
            </a:r>
            <a:endParaRPr lang="en-US" altLang="zh-CN" sz="1700" b="1"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</p:txBody>
      </p:sp>
      <p:sp>
        <p:nvSpPr>
          <p:cNvPr id="16417" name="TextBox 20"/>
          <p:cNvSpPr txBox="1">
            <a:spLocks noChangeArrowheads="1"/>
          </p:cNvSpPr>
          <p:nvPr/>
        </p:nvSpPr>
        <p:spPr bwMode="auto">
          <a:xfrm>
            <a:off x="2076450" y="6362700"/>
            <a:ext cx="6445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16418" name="TextBox 20"/>
          <p:cNvSpPr txBox="1">
            <a:spLocks noChangeArrowheads="1"/>
          </p:cNvSpPr>
          <p:nvPr/>
        </p:nvSpPr>
        <p:spPr bwMode="auto">
          <a:xfrm>
            <a:off x="7021513" y="4938713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16419" name="TextBox 20"/>
          <p:cNvSpPr txBox="1">
            <a:spLocks noChangeArrowheads="1"/>
          </p:cNvSpPr>
          <p:nvPr/>
        </p:nvSpPr>
        <p:spPr bwMode="auto">
          <a:xfrm>
            <a:off x="7021513" y="6292850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7230EF-F35A-4B63-92F3-7AC6F0945867}" type="slidenum">
              <a:rPr lang="en-US" altLang="en-US" smtClean="0">
                <a:latin typeface="Arial Black" pitchFamily="34" charset="0"/>
              </a:rPr>
              <a:pPr/>
              <a:t>15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7813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" name="TextBox 20"/>
          <p:cNvSpPr txBox="1">
            <a:spLocks noChangeArrowheads="1"/>
          </p:cNvSpPr>
          <p:nvPr/>
        </p:nvSpPr>
        <p:spPr bwMode="auto">
          <a:xfrm>
            <a:off x="1560513" y="4906963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17436" name="Straight Arrow Connector 2"/>
          <p:cNvCxnSpPr>
            <a:cxnSpLocks noChangeShapeType="1"/>
          </p:cNvCxnSpPr>
          <p:nvPr/>
        </p:nvCxnSpPr>
        <p:spPr bwMode="auto">
          <a:xfrm flipV="1">
            <a:off x="2308225" y="6005513"/>
            <a:ext cx="180975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7" name="Straight Arrow Connector 4"/>
          <p:cNvCxnSpPr>
            <a:cxnSpLocks noChangeShapeType="1"/>
          </p:cNvCxnSpPr>
          <p:nvPr/>
        </p:nvCxnSpPr>
        <p:spPr bwMode="auto">
          <a:xfrm flipH="1" flipV="1">
            <a:off x="7343775" y="5970588"/>
            <a:ext cx="104775" cy="223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8" name="TextBox 37"/>
          <p:cNvSpPr txBox="1">
            <a:spLocks noChangeArrowheads="1"/>
          </p:cNvSpPr>
          <p:nvPr/>
        </p:nvSpPr>
        <p:spPr bwMode="auto">
          <a:xfrm>
            <a:off x="1497013" y="5213350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7439" name="TextBox 20"/>
          <p:cNvSpPr txBox="1">
            <a:spLocks noChangeArrowheads="1"/>
          </p:cNvSpPr>
          <p:nvPr/>
        </p:nvSpPr>
        <p:spPr bwMode="auto">
          <a:xfrm>
            <a:off x="204788" y="5394325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7440" name="Rectangle 6"/>
          <p:cNvSpPr txBox="1">
            <a:spLocks noChangeArrowheads="1"/>
          </p:cNvSpPr>
          <p:nvPr/>
        </p:nvSpPr>
        <p:spPr bwMode="auto">
          <a:xfrm>
            <a:off x="215900" y="1341438"/>
            <a:ext cx="9428163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IE" altLang="en-US" sz="2000" b="1">
                <a:solidFill>
                  <a:srgbClr val="0000CC"/>
                </a:solidFill>
              </a:rPr>
              <a:t>arrange that all the items in the lower part are less than the pivot and all those in the upper part greater than it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Define the indexes: UP and DOWN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UP = start    DOWN = end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>
                <a:ea typeface="SimSun" pitchFamily="2" charset="-122"/>
              </a:rPr>
              <a:t>Decrement DOWN till we find first element array[DOWN] &lt;= pivot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IE" altLang="zh-CN" sz="1700" b="1">
                <a:ea typeface="SimSun" pitchFamily="2" charset="-122"/>
              </a:rPr>
              <a:t>Swap the two found elements</a:t>
            </a:r>
            <a:endParaRPr lang="en-US" altLang="zh-CN" sz="1700" b="1"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000" b="1">
              <a:solidFill>
                <a:srgbClr val="0000CC"/>
              </a:solidFill>
              <a:ea typeface="SimSun" pitchFamily="2" charset="-122"/>
            </a:endParaRPr>
          </a:p>
        </p:txBody>
      </p:sp>
      <p:sp>
        <p:nvSpPr>
          <p:cNvPr id="17441" name="TextBox 20"/>
          <p:cNvSpPr txBox="1">
            <a:spLocks noChangeArrowheads="1"/>
          </p:cNvSpPr>
          <p:nvPr/>
        </p:nvSpPr>
        <p:spPr bwMode="auto">
          <a:xfrm>
            <a:off x="2076450" y="6362700"/>
            <a:ext cx="6445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17442" name="TextBox 20"/>
          <p:cNvSpPr txBox="1">
            <a:spLocks noChangeArrowheads="1"/>
          </p:cNvSpPr>
          <p:nvPr/>
        </p:nvSpPr>
        <p:spPr bwMode="auto">
          <a:xfrm>
            <a:off x="7021513" y="4938713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17443" name="TextBox 20"/>
          <p:cNvSpPr txBox="1">
            <a:spLocks noChangeArrowheads="1"/>
          </p:cNvSpPr>
          <p:nvPr/>
        </p:nvSpPr>
        <p:spPr bwMode="auto">
          <a:xfrm>
            <a:off x="7021513" y="6292850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F7EB41-9C32-4397-8D6C-14C13B517257}" type="slidenum">
              <a:rPr lang="en-US" altLang="en-US" smtClean="0">
                <a:latin typeface="Arial Black" pitchFamily="34" charset="0"/>
              </a:rPr>
              <a:pPr/>
              <a:t>16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9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18460" name="Straight Arrow Connector 2"/>
          <p:cNvCxnSpPr>
            <a:cxnSpLocks noChangeShapeType="1"/>
          </p:cNvCxnSpPr>
          <p:nvPr/>
        </p:nvCxnSpPr>
        <p:spPr bwMode="auto">
          <a:xfrm flipV="1">
            <a:off x="3008313" y="5929313"/>
            <a:ext cx="182562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1" name="Straight Arrow Connector 4"/>
          <p:cNvCxnSpPr>
            <a:cxnSpLocks noChangeShapeType="1"/>
          </p:cNvCxnSpPr>
          <p:nvPr/>
        </p:nvCxnSpPr>
        <p:spPr bwMode="auto">
          <a:xfrm flipH="1" flipV="1">
            <a:off x="7343775" y="5965825"/>
            <a:ext cx="104775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2" name="TextBox 37"/>
          <p:cNvSpPr txBox="1">
            <a:spLocks noChangeArrowheads="1"/>
          </p:cNvSpPr>
          <p:nvPr/>
        </p:nvSpPr>
        <p:spPr bwMode="auto">
          <a:xfrm>
            <a:off x="1497013" y="521017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8463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215417" y="1340768"/>
            <a:ext cx="942816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&lt;= 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b="1" dirty="0" smtClean="0">
                <a:ea typeface="SimSun" pitchFamily="2" charset="-122"/>
              </a:rPr>
              <a:t>Continue to increment UP till we find the next array[UP] &gt; pivot </a:t>
            </a:r>
            <a:endParaRPr lang="en-US" altLang="zh-CN" sz="1700" b="1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18465" name="TextBox 20"/>
          <p:cNvSpPr txBox="1">
            <a:spLocks noChangeArrowheads="1"/>
          </p:cNvSpPr>
          <p:nvPr/>
        </p:nvSpPr>
        <p:spPr bwMode="auto">
          <a:xfrm>
            <a:off x="2720975" y="6291263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18466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18467" name="TextBox 20"/>
          <p:cNvSpPr txBox="1">
            <a:spLocks noChangeArrowheads="1"/>
          </p:cNvSpPr>
          <p:nvPr/>
        </p:nvSpPr>
        <p:spPr bwMode="auto">
          <a:xfrm>
            <a:off x="7021513" y="6289675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4E4A66-B871-442C-B7F4-DE6D1B5E7AAD}" type="slidenum">
              <a:rPr lang="en-US" altLang="en-US" smtClean="0">
                <a:latin typeface="Arial Black" pitchFamily="34" charset="0"/>
              </a:rPr>
              <a:pPr/>
              <a:t>17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3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19484" name="Straight Arrow Connector 2"/>
          <p:cNvCxnSpPr>
            <a:cxnSpLocks noChangeShapeType="1"/>
          </p:cNvCxnSpPr>
          <p:nvPr/>
        </p:nvCxnSpPr>
        <p:spPr bwMode="auto">
          <a:xfrm flipV="1">
            <a:off x="3657600" y="5929313"/>
            <a:ext cx="180975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5" name="Straight Arrow Connector 4"/>
          <p:cNvCxnSpPr>
            <a:cxnSpLocks noChangeShapeType="1"/>
          </p:cNvCxnSpPr>
          <p:nvPr/>
        </p:nvCxnSpPr>
        <p:spPr bwMode="auto">
          <a:xfrm flipH="1" flipV="1">
            <a:off x="7343775" y="5965825"/>
            <a:ext cx="104775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6" name="TextBox 37"/>
          <p:cNvSpPr txBox="1">
            <a:spLocks noChangeArrowheads="1"/>
          </p:cNvSpPr>
          <p:nvPr/>
        </p:nvSpPr>
        <p:spPr bwMode="auto">
          <a:xfrm>
            <a:off x="1497013" y="521017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9487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215417" y="1340768"/>
            <a:ext cx="942816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 =pivot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  <a:endParaRPr lang="en-US" altLang="zh-CN" sz="17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19489" name="TextBox 20"/>
          <p:cNvSpPr txBox="1">
            <a:spLocks noChangeArrowheads="1"/>
          </p:cNvSpPr>
          <p:nvPr/>
        </p:nvSpPr>
        <p:spPr bwMode="auto">
          <a:xfrm>
            <a:off x="3444875" y="6291263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19490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19491" name="TextBox 20"/>
          <p:cNvSpPr txBox="1">
            <a:spLocks noChangeArrowheads="1"/>
          </p:cNvSpPr>
          <p:nvPr/>
        </p:nvSpPr>
        <p:spPr bwMode="auto">
          <a:xfrm>
            <a:off x="7021513" y="6289675"/>
            <a:ext cx="88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E7107B-967D-4ADA-BF6E-DC218DC0D782}" type="slidenum">
              <a:rPr lang="en-US" altLang="en-US" smtClean="0">
                <a:latin typeface="Arial Black" pitchFamily="34" charset="0"/>
              </a:rPr>
              <a:pPr/>
              <a:t>18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281613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7" name="TextBox 20"/>
          <p:cNvSpPr txBox="1">
            <a:spLocks noChangeArrowheads="1"/>
          </p:cNvSpPr>
          <p:nvPr/>
        </p:nvSpPr>
        <p:spPr bwMode="auto">
          <a:xfrm>
            <a:off x="1560513" y="4830763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20508" name="Straight Arrow Connector 2"/>
          <p:cNvCxnSpPr>
            <a:cxnSpLocks noChangeShapeType="1"/>
          </p:cNvCxnSpPr>
          <p:nvPr/>
        </p:nvCxnSpPr>
        <p:spPr bwMode="auto">
          <a:xfrm flipV="1">
            <a:off x="4376738" y="5856288"/>
            <a:ext cx="182562" cy="361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9" name="Straight Arrow Connector 4"/>
          <p:cNvCxnSpPr>
            <a:cxnSpLocks noChangeShapeType="1"/>
          </p:cNvCxnSpPr>
          <p:nvPr/>
        </p:nvCxnSpPr>
        <p:spPr bwMode="auto">
          <a:xfrm flipH="1" flipV="1">
            <a:off x="7343775" y="5894388"/>
            <a:ext cx="104775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TextBox 37"/>
          <p:cNvSpPr txBox="1">
            <a:spLocks noChangeArrowheads="1"/>
          </p:cNvSpPr>
          <p:nvPr/>
        </p:nvSpPr>
        <p:spPr bwMode="auto">
          <a:xfrm>
            <a:off x="1497013" y="5137150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0511" name="TextBox 20"/>
          <p:cNvSpPr txBox="1">
            <a:spLocks noChangeArrowheads="1"/>
          </p:cNvSpPr>
          <p:nvPr/>
        </p:nvSpPr>
        <p:spPr bwMode="auto">
          <a:xfrm>
            <a:off x="204788" y="5319713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215417" y="1340768"/>
            <a:ext cx="942816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&lt;= 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  <a:endParaRPr lang="en-US" altLang="zh-CN" sz="17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0513" name="TextBox 20"/>
          <p:cNvSpPr txBox="1">
            <a:spLocks noChangeArrowheads="1"/>
          </p:cNvSpPr>
          <p:nvPr/>
        </p:nvSpPr>
        <p:spPr bwMode="auto">
          <a:xfrm>
            <a:off x="4165600" y="6218238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20514" name="TextBox 20"/>
          <p:cNvSpPr txBox="1">
            <a:spLocks noChangeArrowheads="1"/>
          </p:cNvSpPr>
          <p:nvPr/>
        </p:nvSpPr>
        <p:spPr bwMode="auto">
          <a:xfrm>
            <a:off x="7021513" y="4862513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0515" name="TextBox 20"/>
          <p:cNvSpPr txBox="1">
            <a:spLocks noChangeArrowheads="1"/>
          </p:cNvSpPr>
          <p:nvPr/>
        </p:nvSpPr>
        <p:spPr bwMode="auto">
          <a:xfrm>
            <a:off x="7021513" y="6218238"/>
            <a:ext cx="8842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7A8C0C-ACB9-42C3-B587-095C07661FC8}" type="slidenum">
              <a:rPr lang="en-US" altLang="en-US" smtClean="0">
                <a:latin typeface="Arial Black" pitchFamily="34" charset="0"/>
              </a:rPr>
              <a:pPr/>
              <a:t>19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1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21532" name="Straight Arrow Connector 2"/>
          <p:cNvCxnSpPr>
            <a:cxnSpLocks noChangeShapeType="1"/>
          </p:cNvCxnSpPr>
          <p:nvPr/>
        </p:nvCxnSpPr>
        <p:spPr bwMode="auto">
          <a:xfrm flipV="1">
            <a:off x="4376738" y="5929313"/>
            <a:ext cx="182562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3" name="Straight Arrow Connector 4"/>
          <p:cNvCxnSpPr>
            <a:cxnSpLocks noChangeShapeType="1"/>
          </p:cNvCxnSpPr>
          <p:nvPr/>
        </p:nvCxnSpPr>
        <p:spPr bwMode="auto">
          <a:xfrm flipH="1" flipV="1">
            <a:off x="6643688" y="5965825"/>
            <a:ext cx="104775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4" name="TextBox 37"/>
          <p:cNvSpPr txBox="1">
            <a:spLocks noChangeArrowheads="1"/>
          </p:cNvSpPr>
          <p:nvPr/>
        </p:nvSpPr>
        <p:spPr bwMode="auto">
          <a:xfrm>
            <a:off x="1497013" y="521017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1535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477837" y="1303441"/>
            <a:ext cx="9428163" cy="327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 =pivot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</a:p>
          <a:p>
            <a:pPr lvl="1">
              <a:defRPr/>
            </a:pPr>
            <a:r>
              <a:rPr lang="en-IE" altLang="zh-CN" sz="1700" b="1" dirty="0" smtClean="0">
                <a:ea typeface="SimSun" pitchFamily="2" charset="-122"/>
              </a:rPr>
              <a:t>Continue to decrement DOWN  till we find the next array[DOWN] &lt;= pivot </a:t>
            </a:r>
            <a:endParaRPr lang="en-US" altLang="zh-CN" sz="1700" b="1" dirty="0" smtClean="0">
              <a:ea typeface="SimSun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1537" name="TextBox 20"/>
          <p:cNvSpPr txBox="1">
            <a:spLocks noChangeArrowheads="1"/>
          </p:cNvSpPr>
          <p:nvPr/>
        </p:nvSpPr>
        <p:spPr bwMode="auto">
          <a:xfrm>
            <a:off x="4165600" y="6291263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21538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1539" name="TextBox 20"/>
          <p:cNvSpPr txBox="1">
            <a:spLocks noChangeArrowheads="1"/>
          </p:cNvSpPr>
          <p:nvPr/>
        </p:nvSpPr>
        <p:spPr bwMode="auto">
          <a:xfrm>
            <a:off x="6321425" y="6289675"/>
            <a:ext cx="884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9887EE-817C-46BB-BCAB-61C4322705E0}" type="slidenum">
              <a:rPr lang="en-US" altLang="en-US" smtClean="0">
                <a:latin typeface="Arial Black" pitchFamily="34" charset="0"/>
              </a:rPr>
              <a:pPr/>
              <a:t>2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89154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7.1 </a:t>
            </a:r>
            <a:r>
              <a:rPr lang="en-US" altLang="en-US" sz="3200" b="1" smtClean="0"/>
              <a:t>Introduction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68413"/>
            <a:ext cx="9777412" cy="5589587"/>
          </a:xfrm>
        </p:spPr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Another divide-and-conquer recursive algorithm, like Merge Sort</a:t>
            </a:r>
          </a:p>
          <a:p>
            <a:pPr lvl="1"/>
            <a:r>
              <a:rPr lang="en-IE" altLang="en-US" smtClean="0"/>
              <a:t>divide the collection/ array of items to be sorted into two partitions and then call the Quick Sort procedure recursively to sort the two partitions</a:t>
            </a:r>
          </a:p>
          <a:p>
            <a:pPr lvl="1"/>
            <a:r>
              <a:rPr lang="en-IE" altLang="en-US" smtClean="0"/>
              <a:t>Divide and conquer paradigm:</a:t>
            </a:r>
          </a:p>
          <a:p>
            <a:pPr lvl="2"/>
            <a:r>
              <a:rPr lang="en-IE" altLang="en-US" i="1" smtClean="0"/>
              <a:t>divide</a:t>
            </a:r>
            <a:r>
              <a:rPr lang="en-IE" altLang="en-US" smtClean="0"/>
              <a:t> the problem into two smaller ones  =&gt; partition the collection into 2 smaller sub-collections</a:t>
            </a:r>
          </a:p>
          <a:p>
            <a:pPr lvl="2"/>
            <a:r>
              <a:rPr lang="en-IE" altLang="en-US" i="1" smtClean="0"/>
              <a:t>conquer</a:t>
            </a:r>
            <a:r>
              <a:rPr lang="en-IE" altLang="en-US" smtClean="0"/>
              <a:t> by solving the smaller ones =&gt; sort recursively each sub-collection. </a:t>
            </a:r>
          </a:p>
          <a:p>
            <a:pPr lvl="2"/>
            <a:r>
              <a:rPr lang="en-IE" altLang="en-US" i="1" smtClean="0"/>
              <a:t>combine</a:t>
            </a:r>
            <a:r>
              <a:rPr lang="en-IE" altLang="en-US" smtClean="0"/>
              <a:t> the two sorted sub-partitions</a:t>
            </a:r>
          </a:p>
          <a:p>
            <a:pPr lvl="1"/>
            <a:endParaRPr lang="en-US" altLang="zh-CN" smtClean="0">
              <a:ea typeface="SimSun" pitchFamily="2" charset="-122"/>
            </a:endParaRPr>
          </a:p>
          <a:p>
            <a:endParaRPr lang="en-IE" altLang="en-US" sz="2400" smtClean="0"/>
          </a:p>
          <a:p>
            <a:r>
              <a:rPr lang="en-IE" altLang="en-US" smtClean="0"/>
              <a:t>It has two phases: </a:t>
            </a:r>
          </a:p>
          <a:p>
            <a:pPr lvl="1"/>
            <a:r>
              <a:rPr lang="en-IE" altLang="en-US" smtClean="0"/>
              <a:t>the partition phase</a:t>
            </a:r>
          </a:p>
          <a:p>
            <a:pPr lvl="1"/>
            <a:r>
              <a:rPr lang="en-IE" altLang="en-US" smtClean="0"/>
              <a:t>the sort phase</a:t>
            </a:r>
          </a:p>
          <a:p>
            <a:pPr lvl="1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15630D-2B71-4B2D-A0D4-9EFE0D4AFB8A}" type="slidenum">
              <a:rPr lang="en-US" altLang="en-US" smtClean="0">
                <a:latin typeface="Arial Black" pitchFamily="34" charset="0"/>
              </a:rPr>
              <a:pPr/>
              <a:t>20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5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22556" name="Straight Arrow Connector 2"/>
          <p:cNvCxnSpPr>
            <a:cxnSpLocks noChangeShapeType="1"/>
          </p:cNvCxnSpPr>
          <p:nvPr/>
        </p:nvCxnSpPr>
        <p:spPr bwMode="auto">
          <a:xfrm flipV="1">
            <a:off x="4376738" y="5929313"/>
            <a:ext cx="182562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Straight Arrow Connector 4"/>
          <p:cNvCxnSpPr>
            <a:cxnSpLocks noChangeShapeType="1"/>
          </p:cNvCxnSpPr>
          <p:nvPr/>
        </p:nvCxnSpPr>
        <p:spPr bwMode="auto">
          <a:xfrm flipH="1" flipV="1">
            <a:off x="5994400" y="5965825"/>
            <a:ext cx="106363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8" name="TextBox 37"/>
          <p:cNvSpPr txBox="1">
            <a:spLocks noChangeArrowheads="1"/>
          </p:cNvSpPr>
          <p:nvPr/>
        </p:nvSpPr>
        <p:spPr bwMode="auto">
          <a:xfrm>
            <a:off x="1497013" y="521017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2559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477837" y="1303441"/>
            <a:ext cx="9428163" cy="327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 =pivot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decrement DOWN  till we find the next array[DOWN] &lt;= pivot </a:t>
            </a:r>
            <a:endParaRPr lang="en-US" altLang="zh-CN" sz="1700" dirty="0" smtClean="0">
              <a:ea typeface="SimSun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2561" name="TextBox 20"/>
          <p:cNvSpPr txBox="1">
            <a:spLocks noChangeArrowheads="1"/>
          </p:cNvSpPr>
          <p:nvPr/>
        </p:nvSpPr>
        <p:spPr bwMode="auto">
          <a:xfrm>
            <a:off x="4165600" y="6291263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22562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2563" name="TextBox 20"/>
          <p:cNvSpPr txBox="1">
            <a:spLocks noChangeArrowheads="1"/>
          </p:cNvSpPr>
          <p:nvPr/>
        </p:nvSpPr>
        <p:spPr bwMode="auto">
          <a:xfrm>
            <a:off x="5673725" y="6289675"/>
            <a:ext cx="882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9786D9-BB85-4DB7-ADB6-4A696067882A}" type="slidenum">
              <a:rPr lang="en-US" altLang="en-US" smtClean="0">
                <a:latin typeface="Arial Black" pitchFamily="34" charset="0"/>
              </a:rPr>
              <a:pPr/>
              <a:t>21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9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23580" name="Straight Arrow Connector 2"/>
          <p:cNvCxnSpPr>
            <a:cxnSpLocks noChangeShapeType="1"/>
          </p:cNvCxnSpPr>
          <p:nvPr/>
        </p:nvCxnSpPr>
        <p:spPr bwMode="auto">
          <a:xfrm flipV="1">
            <a:off x="4376738" y="5929313"/>
            <a:ext cx="182562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1" name="Straight Arrow Connector 4"/>
          <p:cNvCxnSpPr>
            <a:cxnSpLocks noChangeShapeType="1"/>
          </p:cNvCxnSpPr>
          <p:nvPr/>
        </p:nvCxnSpPr>
        <p:spPr bwMode="auto">
          <a:xfrm flipH="1" flipV="1">
            <a:off x="5275263" y="5965825"/>
            <a:ext cx="106362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2" name="TextBox 37"/>
          <p:cNvSpPr txBox="1">
            <a:spLocks noChangeArrowheads="1"/>
          </p:cNvSpPr>
          <p:nvPr/>
        </p:nvSpPr>
        <p:spPr bwMode="auto">
          <a:xfrm>
            <a:off x="1497013" y="521017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3583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477837" y="1303441"/>
            <a:ext cx="9428163" cy="327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 =pivot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decrement DOWN  till we find the next array[DOWN] &lt;= pivot </a:t>
            </a:r>
            <a:endParaRPr lang="en-US" altLang="zh-CN" sz="1700" dirty="0" smtClean="0">
              <a:ea typeface="SimSun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3585" name="TextBox 20"/>
          <p:cNvSpPr txBox="1">
            <a:spLocks noChangeArrowheads="1"/>
          </p:cNvSpPr>
          <p:nvPr/>
        </p:nvSpPr>
        <p:spPr bwMode="auto">
          <a:xfrm>
            <a:off x="4165600" y="6291263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23586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3587" name="TextBox 20"/>
          <p:cNvSpPr txBox="1">
            <a:spLocks noChangeArrowheads="1"/>
          </p:cNvSpPr>
          <p:nvPr/>
        </p:nvSpPr>
        <p:spPr bwMode="auto">
          <a:xfrm>
            <a:off x="4953000" y="6289675"/>
            <a:ext cx="884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595C1A-8E0E-436B-A037-95BD4101C8C9}" type="slidenum">
              <a:rPr lang="en-US" altLang="en-US" smtClean="0">
                <a:latin typeface="Arial Black" pitchFamily="34" charset="0"/>
              </a:rPr>
              <a:pPr/>
              <a:t>22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3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24604" name="Straight Arrow Connector 2"/>
          <p:cNvCxnSpPr>
            <a:cxnSpLocks noChangeShapeType="1"/>
          </p:cNvCxnSpPr>
          <p:nvPr/>
        </p:nvCxnSpPr>
        <p:spPr bwMode="auto">
          <a:xfrm flipV="1">
            <a:off x="4376738" y="5929313"/>
            <a:ext cx="182562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5" name="Straight Arrow Connector 4"/>
          <p:cNvCxnSpPr>
            <a:cxnSpLocks noChangeShapeType="1"/>
          </p:cNvCxnSpPr>
          <p:nvPr/>
        </p:nvCxnSpPr>
        <p:spPr bwMode="auto">
          <a:xfrm flipH="1" flipV="1">
            <a:off x="5275263" y="5965825"/>
            <a:ext cx="106362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6" name="TextBox 37"/>
          <p:cNvSpPr txBox="1">
            <a:spLocks noChangeArrowheads="1"/>
          </p:cNvSpPr>
          <p:nvPr/>
        </p:nvSpPr>
        <p:spPr bwMode="auto">
          <a:xfrm>
            <a:off x="1497013" y="521017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4607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477837" y="1231433"/>
            <a:ext cx="9428163" cy="327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17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 =pivot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decrement DOWN  till we find the next array[DOWN] &lt;= pivot </a:t>
            </a:r>
          </a:p>
          <a:p>
            <a:pPr lvl="1">
              <a:defRPr/>
            </a:pPr>
            <a:r>
              <a:rPr lang="en-IE" altLang="zh-CN" sz="1700" b="1" dirty="0" smtClean="0">
                <a:ea typeface="SimSun" pitchFamily="2" charset="-122"/>
              </a:rPr>
              <a:t>Swap the two found elements</a:t>
            </a:r>
            <a:endParaRPr lang="en-US" altLang="zh-CN" sz="1700" b="1" dirty="0" smtClean="0">
              <a:ea typeface="SimSun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4609" name="TextBox 20"/>
          <p:cNvSpPr txBox="1">
            <a:spLocks noChangeArrowheads="1"/>
          </p:cNvSpPr>
          <p:nvPr/>
        </p:nvSpPr>
        <p:spPr bwMode="auto">
          <a:xfrm>
            <a:off x="4165600" y="6291263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24610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4611" name="TextBox 20"/>
          <p:cNvSpPr txBox="1">
            <a:spLocks noChangeArrowheads="1"/>
          </p:cNvSpPr>
          <p:nvPr/>
        </p:nvSpPr>
        <p:spPr bwMode="auto">
          <a:xfrm>
            <a:off x="4953000" y="6289675"/>
            <a:ext cx="884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59500"/>
            <a:ext cx="2311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8B7FE6-872C-490B-A13C-2BB42427112C}" type="slidenum">
              <a:rPr lang="en-US" altLang="en-US" smtClean="0">
                <a:latin typeface="Arial Black" pitchFamily="34" charset="0"/>
              </a:rPr>
              <a:pPr/>
              <a:t>23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7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25628" name="Straight Arrow Connector 2"/>
          <p:cNvCxnSpPr>
            <a:cxnSpLocks noChangeShapeType="1"/>
          </p:cNvCxnSpPr>
          <p:nvPr/>
        </p:nvCxnSpPr>
        <p:spPr bwMode="auto">
          <a:xfrm flipV="1">
            <a:off x="4376738" y="5929313"/>
            <a:ext cx="814387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9" name="Straight Arrow Connector 4"/>
          <p:cNvCxnSpPr>
            <a:cxnSpLocks noChangeShapeType="1"/>
          </p:cNvCxnSpPr>
          <p:nvPr/>
        </p:nvCxnSpPr>
        <p:spPr bwMode="auto">
          <a:xfrm flipH="1" flipV="1">
            <a:off x="4486275" y="5965825"/>
            <a:ext cx="895350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0" name="TextBox 37"/>
          <p:cNvSpPr txBox="1">
            <a:spLocks noChangeArrowheads="1"/>
          </p:cNvSpPr>
          <p:nvPr/>
        </p:nvSpPr>
        <p:spPr bwMode="auto">
          <a:xfrm>
            <a:off x="1497013" y="521017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5631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477837" y="1197526"/>
            <a:ext cx="9428163" cy="374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 =pivot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decrement DOWN  till we find the next array[DOWN] &lt;=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b="1" dirty="0" smtClean="0">
                <a:ea typeface="SimSun" pitchFamily="2" charset="-122"/>
              </a:rPr>
              <a:t>Continue the process (increment UP, decrement DOWN, swap) until UP &gt; DOWN </a:t>
            </a:r>
            <a:endParaRPr lang="en-US" altLang="zh-CN" sz="1700" b="1" dirty="0" smtClean="0">
              <a:ea typeface="SimSun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5633" name="TextBox 20"/>
          <p:cNvSpPr txBox="1">
            <a:spLocks noChangeArrowheads="1"/>
          </p:cNvSpPr>
          <p:nvPr/>
        </p:nvSpPr>
        <p:spPr bwMode="auto">
          <a:xfrm>
            <a:off x="4165600" y="6291263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25634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5635" name="TextBox 20"/>
          <p:cNvSpPr txBox="1">
            <a:spLocks noChangeArrowheads="1"/>
          </p:cNvSpPr>
          <p:nvPr/>
        </p:nvSpPr>
        <p:spPr bwMode="auto">
          <a:xfrm>
            <a:off x="4953000" y="6289675"/>
            <a:ext cx="884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59500"/>
            <a:ext cx="2311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48721E-702B-45D2-946D-C72B24220FCC}" type="slidenum">
              <a:rPr lang="en-US" altLang="en-US" smtClean="0">
                <a:latin typeface="Arial Black" pitchFamily="34" charset="0"/>
              </a:rPr>
              <a:pPr/>
              <a:t>24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1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26652" name="Straight Arrow Connector 2"/>
          <p:cNvCxnSpPr>
            <a:cxnSpLocks noChangeShapeType="1"/>
          </p:cNvCxnSpPr>
          <p:nvPr/>
        </p:nvCxnSpPr>
        <p:spPr bwMode="auto">
          <a:xfrm flipV="1">
            <a:off x="4376738" y="5929313"/>
            <a:ext cx="814387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3" name="Straight Arrow Connector 4"/>
          <p:cNvCxnSpPr>
            <a:cxnSpLocks noChangeShapeType="1"/>
          </p:cNvCxnSpPr>
          <p:nvPr/>
        </p:nvCxnSpPr>
        <p:spPr bwMode="auto">
          <a:xfrm flipH="1" flipV="1">
            <a:off x="4486275" y="6008688"/>
            <a:ext cx="895350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4" name="TextBox 37"/>
          <p:cNvSpPr txBox="1">
            <a:spLocks noChangeArrowheads="1"/>
          </p:cNvSpPr>
          <p:nvPr/>
        </p:nvSpPr>
        <p:spPr bwMode="auto">
          <a:xfrm>
            <a:off x="1497013" y="521017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6655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204073" y="1197526"/>
            <a:ext cx="9701928" cy="374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 =pivot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decrement DOWN  till we find the next array[DOWN] &lt;=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the process (increment UP, decrement DOWN, swap) until UP &gt; DOWN </a:t>
            </a:r>
          </a:p>
          <a:p>
            <a:pPr lvl="1">
              <a:defRPr/>
            </a:pPr>
            <a:r>
              <a:rPr lang="en-IE" altLang="zh-CN" sz="1700" b="1" dirty="0" smtClean="0">
                <a:ea typeface="SimSun" pitchFamily="2" charset="-122"/>
              </a:rPr>
              <a:t>If UP and DOWN have passed each other, swap pivot element with the array[DOWN]</a:t>
            </a:r>
            <a:endParaRPr lang="en-US" altLang="zh-CN" sz="1700" b="1" dirty="0" smtClean="0">
              <a:ea typeface="SimSun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6657" name="TextBox 20"/>
          <p:cNvSpPr txBox="1">
            <a:spLocks noChangeArrowheads="1"/>
          </p:cNvSpPr>
          <p:nvPr/>
        </p:nvSpPr>
        <p:spPr bwMode="auto">
          <a:xfrm>
            <a:off x="4165600" y="6291263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26658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6659" name="TextBox 20"/>
          <p:cNvSpPr txBox="1">
            <a:spLocks noChangeArrowheads="1"/>
          </p:cNvSpPr>
          <p:nvPr/>
        </p:nvSpPr>
        <p:spPr bwMode="auto">
          <a:xfrm>
            <a:off x="4953000" y="6289675"/>
            <a:ext cx="884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59500"/>
            <a:ext cx="2311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0E9544-8795-46CC-8F6C-CBC2193F0804}" type="slidenum">
              <a:rPr lang="en-US" altLang="en-US" smtClean="0">
                <a:latin typeface="Arial Black" pitchFamily="34" charset="0"/>
              </a:rPr>
              <a:pPr/>
              <a:t>25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5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cxnSp>
        <p:nvCxnSpPr>
          <p:cNvPr id="27676" name="Straight Arrow Connector 2"/>
          <p:cNvCxnSpPr>
            <a:cxnSpLocks noChangeShapeType="1"/>
          </p:cNvCxnSpPr>
          <p:nvPr/>
        </p:nvCxnSpPr>
        <p:spPr bwMode="auto">
          <a:xfrm flipV="1">
            <a:off x="4376738" y="5929313"/>
            <a:ext cx="814387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7" name="Straight Arrow Connector 4"/>
          <p:cNvCxnSpPr>
            <a:cxnSpLocks noChangeShapeType="1"/>
          </p:cNvCxnSpPr>
          <p:nvPr/>
        </p:nvCxnSpPr>
        <p:spPr bwMode="auto">
          <a:xfrm flipH="1" flipV="1">
            <a:off x="4486275" y="5965825"/>
            <a:ext cx="895350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8" name="TextBox 37"/>
          <p:cNvSpPr txBox="1">
            <a:spLocks noChangeArrowheads="1"/>
          </p:cNvSpPr>
          <p:nvPr/>
        </p:nvSpPr>
        <p:spPr bwMode="auto">
          <a:xfrm>
            <a:off x="4222750" y="5246688"/>
            <a:ext cx="711200" cy="7191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7679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204073" y="1197526"/>
            <a:ext cx="9701928" cy="374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arrange that all the items in the lower part are less than the pivot and all those in the upper part greater than it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Define the indexes: UP and DOWN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UP = start    DOWN = end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Increment UP till we find first element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Decrement DOWN till we find first element array[DOWN] &lt; =pivot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increment UP till we find the next array[UP] &gt;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to decrement DOWN  till we find the next array[DOWN] &lt;= pivot 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Swap the two found elements</a:t>
            </a:r>
          </a:p>
          <a:p>
            <a:pPr lvl="1">
              <a:defRPr/>
            </a:pPr>
            <a:r>
              <a:rPr lang="en-IE" altLang="zh-CN" sz="1700" dirty="0" smtClean="0">
                <a:ea typeface="SimSun" pitchFamily="2" charset="-122"/>
              </a:rPr>
              <a:t>Continue the process (increment UP, decrement DOWN, swap) until UP &gt; DOWN </a:t>
            </a:r>
          </a:p>
          <a:p>
            <a:pPr lvl="1">
              <a:defRPr/>
            </a:pPr>
            <a:r>
              <a:rPr lang="en-IE" altLang="zh-CN" sz="1700" b="1" dirty="0" smtClean="0">
                <a:ea typeface="SimSun" pitchFamily="2" charset="-122"/>
              </a:rPr>
              <a:t>If UP and DOWN have passed each other, swap pivot element with the array[DOWN]</a:t>
            </a:r>
            <a:endParaRPr lang="en-US" altLang="zh-CN" sz="1700" b="1" dirty="0" smtClean="0">
              <a:ea typeface="SimSun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7681" name="TextBox 20"/>
          <p:cNvSpPr txBox="1">
            <a:spLocks noChangeArrowheads="1"/>
          </p:cNvSpPr>
          <p:nvPr/>
        </p:nvSpPr>
        <p:spPr bwMode="auto">
          <a:xfrm>
            <a:off x="4165600" y="6291263"/>
            <a:ext cx="642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UP</a:t>
            </a:r>
          </a:p>
        </p:txBody>
      </p:sp>
      <p:sp>
        <p:nvSpPr>
          <p:cNvPr id="27682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7683" name="TextBox 20"/>
          <p:cNvSpPr txBox="1">
            <a:spLocks noChangeArrowheads="1"/>
          </p:cNvSpPr>
          <p:nvPr/>
        </p:nvSpPr>
        <p:spPr bwMode="auto">
          <a:xfrm>
            <a:off x="4953000" y="6289675"/>
            <a:ext cx="884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59500"/>
            <a:ext cx="2311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E05119-DA78-4A08-81D6-C6C78B646D0F}" type="slidenum">
              <a:rPr lang="en-US" altLang="en-US" smtClean="0">
                <a:latin typeface="Arial Black" pitchFamily="34" charset="0"/>
              </a:rPr>
              <a:pPr/>
              <a:t>26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5354638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9" name="TextBox 20"/>
          <p:cNvSpPr txBox="1">
            <a:spLocks noChangeArrowheads="1"/>
          </p:cNvSpPr>
          <p:nvPr/>
        </p:nvSpPr>
        <p:spPr bwMode="auto">
          <a:xfrm>
            <a:off x="1560513" y="4903788"/>
            <a:ext cx="644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sp>
        <p:nvSpPr>
          <p:cNvPr id="28700" name="TextBox 37"/>
          <p:cNvSpPr txBox="1">
            <a:spLocks noChangeArrowheads="1"/>
          </p:cNvSpPr>
          <p:nvPr/>
        </p:nvSpPr>
        <p:spPr bwMode="auto">
          <a:xfrm>
            <a:off x="4222750" y="5246688"/>
            <a:ext cx="711200" cy="7191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8701" name="TextBox 20"/>
          <p:cNvSpPr txBox="1">
            <a:spLocks noChangeArrowheads="1"/>
          </p:cNvSpPr>
          <p:nvPr/>
        </p:nvSpPr>
        <p:spPr bwMode="auto">
          <a:xfrm>
            <a:off x="204788" y="539115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pivot = 44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204073" y="1269534"/>
            <a:ext cx="9701928" cy="15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Once all items  were re-arranged, partition process has finished</a:t>
            </a:r>
          </a:p>
          <a:p>
            <a:pPr>
              <a:defRPr/>
            </a:pPr>
            <a:r>
              <a:rPr lang="en-IE" sz="2000" dirty="0" smtClean="0"/>
              <a:t>Next step is to call recursively quick sort  procedure on each of the two sub-arrays and sort them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8703" name="TextBox 20"/>
          <p:cNvSpPr txBox="1">
            <a:spLocks noChangeArrowheads="1"/>
          </p:cNvSpPr>
          <p:nvPr/>
        </p:nvSpPr>
        <p:spPr bwMode="auto">
          <a:xfrm>
            <a:off x="7021513" y="4935538"/>
            <a:ext cx="64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sp>
        <p:nvSpPr>
          <p:cNvPr id="28704" name="AutoShape 22"/>
          <p:cNvSpPr>
            <a:spLocks/>
          </p:cNvSpPr>
          <p:nvPr/>
        </p:nvSpPr>
        <p:spPr bwMode="auto">
          <a:xfrm rot="-5400000">
            <a:off x="2739232" y="4806156"/>
            <a:ext cx="304800" cy="2662237"/>
          </a:xfrm>
          <a:prstGeom prst="leftBrace">
            <a:avLst>
              <a:gd name="adj1" fmla="val 3336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sub_array1</a:t>
            </a:r>
          </a:p>
        </p:txBody>
      </p:sp>
      <p:sp>
        <p:nvSpPr>
          <p:cNvPr id="28705" name="AutoShape 22"/>
          <p:cNvSpPr>
            <a:spLocks/>
          </p:cNvSpPr>
          <p:nvPr/>
        </p:nvSpPr>
        <p:spPr bwMode="auto">
          <a:xfrm rot="-5400000">
            <a:off x="6131719" y="4771231"/>
            <a:ext cx="304800" cy="2662238"/>
          </a:xfrm>
          <a:prstGeom prst="leftBrace">
            <a:avLst>
              <a:gd name="adj1" fmla="val 3336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sub_array2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59500"/>
            <a:ext cx="2311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F71329-9883-46D9-841A-8A129DE7F5A6}" type="slidenum">
              <a:rPr lang="en-US" altLang="en-US" smtClean="0">
                <a:latin typeface="Arial Black" pitchFamily="34" charset="0"/>
              </a:rPr>
              <a:pPr/>
              <a:t>27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partition?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524000" y="4384675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3" name="TextBox 20"/>
          <p:cNvSpPr txBox="1">
            <a:spLocks noChangeArrowheads="1"/>
          </p:cNvSpPr>
          <p:nvPr/>
        </p:nvSpPr>
        <p:spPr bwMode="auto">
          <a:xfrm>
            <a:off x="1560513" y="3933825"/>
            <a:ext cx="6445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start</a:t>
            </a:r>
          </a:p>
        </p:txBody>
      </p:sp>
      <p:sp>
        <p:nvSpPr>
          <p:cNvPr id="29724" name="TextBox 37"/>
          <p:cNvSpPr txBox="1">
            <a:spLocks noChangeArrowheads="1"/>
          </p:cNvSpPr>
          <p:nvPr/>
        </p:nvSpPr>
        <p:spPr bwMode="auto">
          <a:xfrm>
            <a:off x="4222750" y="427672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204073" y="1485558"/>
            <a:ext cx="9701928" cy="15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Exercise: Continue the quick sort algorithm on the two sub-arrays and sort them until you get fully sorted the original array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9726" name="TextBox 20"/>
          <p:cNvSpPr txBox="1">
            <a:spLocks noChangeArrowheads="1"/>
          </p:cNvSpPr>
          <p:nvPr/>
        </p:nvSpPr>
        <p:spPr bwMode="auto">
          <a:xfrm>
            <a:off x="7021513" y="3965575"/>
            <a:ext cx="6429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 b="1"/>
              <a:t>end</a:t>
            </a: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1281113" y="5373688"/>
          <a:ext cx="2709863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5338763" y="5373688"/>
          <a:ext cx="2709862" cy="533400"/>
        </p:xfrm>
        <a:graphic>
          <a:graphicData uri="http://schemas.openxmlformats.org/drawingml/2006/table">
            <a:tbl>
              <a:tblPr/>
              <a:tblGrid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29"/>
          <p:cNvGraphicFramePr>
            <a:graphicFrameLocks noGrp="1"/>
          </p:cNvGraphicFramePr>
          <p:nvPr/>
        </p:nvGraphicFramePr>
        <p:xfrm>
          <a:off x="4222750" y="5373688"/>
          <a:ext cx="676275" cy="533400"/>
        </p:xfrm>
        <a:graphic>
          <a:graphicData uri="http://schemas.openxmlformats.org/drawingml/2006/table">
            <a:tbl>
              <a:tblPr/>
              <a:tblGrid>
                <a:gridCol w="6762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57" name="TextBox 37"/>
          <p:cNvSpPr txBox="1">
            <a:spLocks noChangeArrowheads="1"/>
          </p:cNvSpPr>
          <p:nvPr/>
        </p:nvSpPr>
        <p:spPr bwMode="auto">
          <a:xfrm>
            <a:off x="1208088" y="5302250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29758" name="TextBox 37"/>
          <p:cNvSpPr txBox="1">
            <a:spLocks noChangeArrowheads="1"/>
          </p:cNvSpPr>
          <p:nvPr/>
        </p:nvSpPr>
        <p:spPr bwMode="auto">
          <a:xfrm>
            <a:off x="5321300" y="5229225"/>
            <a:ext cx="711200" cy="71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aphicFrame>
        <p:nvGraphicFramePr>
          <p:cNvPr id="24" name="Group 29"/>
          <p:cNvGraphicFramePr>
            <a:graphicFrameLocks noGrp="1"/>
          </p:cNvGraphicFramePr>
          <p:nvPr/>
        </p:nvGraphicFramePr>
        <p:xfrm>
          <a:off x="1524000" y="3327400"/>
          <a:ext cx="6096000" cy="5334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547688"/>
            <a:ext cx="8915400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7.3 Quick Sort – Pseudo-code</a:t>
            </a:r>
            <a:br>
              <a:rPr lang="en-US" altLang="en-US" smtClean="0"/>
            </a:br>
            <a:endParaRPr lang="en-US" altLang="en-US" sz="2800" b="1" smtClean="0"/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204073" y="1269534"/>
            <a:ext cx="9701928" cy="79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IE" sz="2000" dirty="0" smtClean="0"/>
              <a:t>Input collection: array[start… end]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 lvl="6">
              <a:defRPr/>
            </a:pP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-15875" y="1916113"/>
            <a:ext cx="99218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quickSort ( array, start, end)      </a:t>
            </a:r>
            <a:r>
              <a:rPr lang="en-US" altLang="en-US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//</a:t>
            </a:r>
            <a:r>
              <a:rPr lang="en-US" altLang="en-US">
                <a:solidFill>
                  <a:srgbClr val="0000CC"/>
                </a:solidFill>
                <a:latin typeface="Arial Narrow" pitchFamily="34" charset="0"/>
              </a:rPr>
              <a:t>  sort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</a:rPr>
              <a:t>array </a:t>
            </a:r>
            <a:r>
              <a:rPr lang="en-US" altLang="en-US">
                <a:solidFill>
                  <a:srgbClr val="0000CC"/>
                </a:solidFill>
                <a:latin typeface="Arial Narrow" pitchFamily="34" charset="0"/>
              </a:rPr>
              <a:t>[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</a:rPr>
              <a:t>start … end</a:t>
            </a:r>
            <a:r>
              <a:rPr lang="en-US" altLang="en-US">
                <a:solidFill>
                  <a:srgbClr val="0000CC"/>
                </a:solidFill>
                <a:latin typeface="Arial Narrow" pitchFamily="34" charset="0"/>
              </a:rPr>
              <a:t>] by divide &amp; conquer</a:t>
            </a:r>
            <a:endParaRPr lang="en-US" altLang="en-US">
              <a:solidFill>
                <a:srgbClr val="0000CC"/>
              </a:solidFill>
              <a:latin typeface="Arial Narrow" pitchFamily="34" charset="0"/>
              <a:cs typeface="Courier New" pitchFamily="49" charset="0"/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if start &lt; end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{</a:t>
            </a:r>
          </a:p>
          <a:p>
            <a:pPr lvl="1"/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>	pivot_index=partition (array, start, end);   </a:t>
            </a:r>
            <a:r>
              <a:rPr lang="en-IE" altLang="en-US">
                <a:solidFill>
                  <a:srgbClr val="0000CC"/>
                </a:solidFill>
                <a:latin typeface="Arial Narrow" pitchFamily="34" charset="0"/>
              </a:rPr>
              <a:t>// select pivot and re-arrange elements in two partitions such as</a:t>
            </a:r>
          </a:p>
          <a:p>
            <a:pPr lvl="1"/>
            <a:r>
              <a:rPr lang="en-IE" altLang="en-US">
                <a:solidFill>
                  <a:srgbClr val="0000CC"/>
                </a:solidFill>
                <a:latin typeface="Arial Narrow" pitchFamily="34" charset="0"/>
              </a:rPr>
              <a:t>                                                                         //all array[start … p-1] are less than pivot = array [p] and </a:t>
            </a:r>
          </a:p>
          <a:p>
            <a:pPr lvl="1"/>
            <a:r>
              <a:rPr lang="en-IE" altLang="en-US">
                <a:solidFill>
                  <a:srgbClr val="0000CC"/>
                </a:solidFill>
                <a:latin typeface="Arial Narrow" pitchFamily="34" charset="0"/>
              </a:rPr>
              <a:t>                                                                         // all array[p+1 … end] are &gt;= pivot</a:t>
            </a:r>
            <a:r>
              <a:rPr lang="en-IE" altLang="en-US" b="1">
                <a:latin typeface="Arial Narrow" pitchFamily="34" charset="0"/>
              </a:rPr>
              <a:t/>
            </a:r>
            <a:br>
              <a:rPr lang="en-IE" altLang="en-US" b="1">
                <a:latin typeface="Arial Narrow" pitchFamily="34" charset="0"/>
              </a:rPr>
            </a:br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>	quickSort (array, start, pivot_index -1);  </a:t>
            </a:r>
            <a:r>
              <a:rPr lang="en-IE" altLang="en-US">
                <a:solidFill>
                  <a:srgbClr val="0000CC"/>
                </a:solidFill>
                <a:latin typeface="Arial Narrow" pitchFamily="34" charset="0"/>
              </a:rPr>
              <a:t>// sort first partition of the array (from </a:t>
            </a:r>
            <a:r>
              <a:rPr lang="en-IE" altLang="en-US" i="1">
                <a:solidFill>
                  <a:srgbClr val="0000CC"/>
                </a:solidFill>
                <a:latin typeface="Arial Narrow" pitchFamily="34" charset="0"/>
              </a:rPr>
              <a:t>start</a:t>
            </a:r>
            <a:r>
              <a:rPr lang="en-IE" altLang="en-US">
                <a:solidFill>
                  <a:srgbClr val="0000CC"/>
                </a:solidFill>
                <a:latin typeface="Arial Narrow" pitchFamily="34" charset="0"/>
              </a:rPr>
              <a:t> to </a:t>
            </a:r>
            <a:r>
              <a:rPr lang="en-IE" altLang="en-US" i="1">
                <a:solidFill>
                  <a:srgbClr val="0000CC"/>
                </a:solidFill>
                <a:latin typeface="Arial Narrow" pitchFamily="34" charset="0"/>
              </a:rPr>
              <a:t>pivot_index-1</a:t>
            </a:r>
            <a:r>
              <a:rPr lang="en-IE" altLang="en-US">
                <a:solidFill>
                  <a:srgbClr val="0000CC"/>
                </a:solidFill>
                <a:latin typeface="Arial Narrow" pitchFamily="34" charset="0"/>
              </a:rPr>
              <a:t>)</a:t>
            </a:r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/>
            </a:r>
            <a:b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</a:br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>	quickSort (array, pivot_index +1, end);   </a:t>
            </a:r>
            <a:r>
              <a:rPr lang="en-IE" altLang="en-US">
                <a:solidFill>
                  <a:srgbClr val="0000CC"/>
                </a:solidFill>
                <a:latin typeface="Arial Narrow" pitchFamily="34" charset="0"/>
              </a:rPr>
              <a:t>//sort second partition of the array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>   }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>  else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>     return                   </a:t>
            </a:r>
            <a:r>
              <a:rPr lang="en-IE" altLang="en-US">
                <a:solidFill>
                  <a:srgbClr val="0000CC"/>
                </a:solidFill>
                <a:latin typeface="Arial Narrow" pitchFamily="34" charset="0"/>
              </a:rPr>
              <a:t>// do nothing, the array has one element, so it is sorted</a:t>
            </a:r>
            <a:r>
              <a:rPr lang="en-IE" altLang="en-US">
                <a:solidFill>
                  <a:srgbClr val="0000CC"/>
                </a:solidFill>
              </a:rPr>
              <a:t/>
            </a:r>
            <a:br>
              <a:rPr lang="en-IE" altLang="en-US">
                <a:solidFill>
                  <a:srgbClr val="0000CC"/>
                </a:solidFill>
              </a:rPr>
            </a:br>
            <a:r>
              <a:rPr lang="en-IE" altLang="en-US" b="1">
                <a:solidFill>
                  <a:srgbClr val="0000CC"/>
                </a:solidFill>
              </a:rPr>
              <a:t>}</a:t>
            </a:r>
            <a:br>
              <a:rPr lang="en-IE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547688"/>
            <a:ext cx="8915400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7.3 Quick Sort – Pseudo-code</a:t>
            </a:r>
            <a:br>
              <a:rPr lang="en-US" altLang="en-US" smtClean="0"/>
            </a:br>
            <a:endParaRPr lang="en-US" altLang="en-US" sz="2800" b="1" smtClean="0"/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0" y="1268413"/>
            <a:ext cx="9993313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partition ( array, start, end)</a:t>
            </a:r>
            <a:endParaRPr lang="en-US" altLang="en-US">
              <a:solidFill>
                <a:srgbClr val="0000CC"/>
              </a:solidFill>
              <a:latin typeface="Arial Narrow" pitchFamily="34" charset="0"/>
              <a:cs typeface="Courier New" pitchFamily="49" charset="0"/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pivot = array[start]                        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 / select first element as pivot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 up = start;  down = end               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//set the UP and DOWN indexes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 while (up &lt; down) {                      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// as long as UP and DOWN indexes did not pass each other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     while( up&lt; end &amp;&amp; array[up] &lt; pivot)  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// increment UP index till found first element higher than pivot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	up = up +1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     while ( down &gt; start &amp;&amp; array [down] &gt;= pivot)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// decrement DOWN till found first element smaller than  pivot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	down = down - 1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       if ( up &lt; down)                                           </a:t>
            </a:r>
            <a:r>
              <a:rPr lang="en-US" altLang="en-US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// if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UP and DOWN indexes did not pass each other</a:t>
            </a:r>
            <a:endParaRPr lang="en-US" altLang="en-US" b="1">
              <a:solidFill>
                <a:srgbClr val="0000CC"/>
              </a:solidFill>
              <a:latin typeface="Arial Narrow" pitchFamily="34" charset="0"/>
              <a:cs typeface="Courier New" pitchFamily="49" charset="0"/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	swap array[up] and array[down]     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//swap the two found elements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array[start] = array [ down]                             //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UP and DOWN indexes have passed each other, so swap pivot</a:t>
            </a:r>
            <a:endParaRPr lang="en-US" altLang="en-US" b="1">
              <a:solidFill>
                <a:srgbClr val="0000CC"/>
              </a:solidFill>
              <a:latin typeface="Arial Narrow" pitchFamily="34" charset="0"/>
              <a:cs typeface="Courier New" pitchFamily="49" charset="0"/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array[down] = pivot                                          </a:t>
            </a:r>
            <a:r>
              <a:rPr lang="en-US" altLang="en-US" i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// with the element on DOWN position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IE" altLang="en-US" b="1">
                <a:solidFill>
                  <a:srgbClr val="0000CC"/>
                </a:solidFill>
                <a:latin typeface="Arial Narrow" pitchFamily="34" charset="0"/>
              </a:rPr>
              <a:t>  </a:t>
            </a:r>
            <a:endParaRPr lang="en-US" altLang="en-US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02AFC-6FB1-4F21-A864-DA83F6B3F5F3}" type="slidenum">
              <a:rPr lang="en-US" altLang="en-US" smtClean="0">
                <a:latin typeface="Arial Black" pitchFamily="34" charset="0"/>
              </a:rPr>
              <a:pPr/>
              <a:t>3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89154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7.1 </a:t>
            </a:r>
            <a:r>
              <a:rPr lang="en-US" altLang="en-US" sz="3200" b="1" smtClean="0"/>
              <a:t>Introduction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68413"/>
            <a:ext cx="9777412" cy="3303587"/>
          </a:xfrm>
        </p:spPr>
        <p:txBody>
          <a:bodyPr/>
          <a:lstStyle/>
          <a:p>
            <a:pPr>
              <a:defRPr/>
            </a:pPr>
            <a:r>
              <a:rPr lang="en-IE" dirty="0" smtClean="0"/>
              <a:t>Partitioning phase of the array [start… end]</a:t>
            </a:r>
          </a:p>
          <a:p>
            <a:pPr lvl="1">
              <a:defRPr/>
            </a:pPr>
            <a:r>
              <a:rPr lang="en-IE" sz="1800" dirty="0" smtClean="0"/>
              <a:t>choose a </a:t>
            </a:r>
            <a:r>
              <a:rPr lang="en-IE" sz="1800" b="1" i="1" dirty="0" smtClean="0">
                <a:solidFill>
                  <a:srgbClr val="FF0000"/>
                </a:solidFill>
              </a:rPr>
              <a:t>pivot</a:t>
            </a:r>
            <a:r>
              <a:rPr lang="en-IE" sz="1800" dirty="0" smtClean="0">
                <a:solidFill>
                  <a:srgbClr val="FF0000"/>
                </a:solidFill>
              </a:rPr>
              <a:t> </a:t>
            </a:r>
            <a:r>
              <a:rPr lang="en-IE" sz="1800" dirty="0" smtClean="0"/>
              <a:t>element ( array[p] ) and arrange that all the items in the lower part are less than the pivot and all those in the upper part greater than it.</a:t>
            </a:r>
          </a:p>
          <a:p>
            <a:pPr lvl="2">
              <a:defRPr/>
            </a:pPr>
            <a:r>
              <a:rPr lang="en-US" dirty="0" smtClean="0"/>
              <a:t>all elements array[start...p-1] are less than array[p], and</a:t>
            </a:r>
          </a:p>
          <a:p>
            <a:pPr lvl="1">
              <a:buFontTx/>
              <a:buNone/>
              <a:defRPr/>
            </a:pPr>
            <a:r>
              <a:rPr lang="en-US" sz="1800" dirty="0" smtClean="0"/>
              <a:t>           all elements array[p+1...end] are &gt;= array[p]</a:t>
            </a:r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IE" sz="2000" dirty="0" smtClean="0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631825" y="3279775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1038225" y="3883025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1898650" y="4054475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2257425" y="3711575"/>
            <a:ext cx="228600" cy="628650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CN">
              <a:solidFill>
                <a:schemeClr val="bg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2663825" y="3368675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3070225" y="3997325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2" name="Rectangle 13"/>
          <p:cNvSpPr>
            <a:spLocks noChangeArrowheads="1"/>
          </p:cNvSpPr>
          <p:nvPr/>
        </p:nvSpPr>
        <p:spPr bwMode="auto">
          <a:xfrm>
            <a:off x="1444625" y="3540125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3" name="AutoShape 31"/>
          <p:cNvSpPr>
            <a:spLocks/>
          </p:cNvSpPr>
          <p:nvPr/>
        </p:nvSpPr>
        <p:spPr bwMode="auto">
          <a:xfrm rot="-5400000">
            <a:off x="1812925" y="3387725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array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899400" y="337185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8737600" y="346075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8318500" y="363220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7" name="Group 17"/>
          <p:cNvGrpSpPr>
            <a:grpSpLocks/>
          </p:cNvGrpSpPr>
          <p:nvPr/>
        </p:nvGrpSpPr>
        <p:grpSpPr bwMode="auto">
          <a:xfrm>
            <a:off x="5467350" y="3981450"/>
            <a:ext cx="1054100" cy="457200"/>
            <a:chOff x="3320" y="2304"/>
            <a:chExt cx="664" cy="384"/>
          </a:xfrm>
        </p:grpSpPr>
        <p:sp>
          <p:nvSpPr>
            <p:cNvPr id="5148" name="Rectangle 18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9" name="Rectangle 19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50" name="Rectangle 20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</p:grp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7099300" y="3810000"/>
            <a:ext cx="228600" cy="628650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CN">
              <a:solidFill>
                <a:schemeClr val="bg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139" name="AutoShape 22"/>
          <p:cNvSpPr>
            <a:spLocks/>
          </p:cNvSpPr>
          <p:nvPr/>
        </p:nvSpPr>
        <p:spPr bwMode="auto">
          <a:xfrm rot="-5400000">
            <a:off x="5842000" y="39624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sub_array1</a:t>
            </a:r>
          </a:p>
        </p:txBody>
      </p:sp>
      <p:sp>
        <p:nvSpPr>
          <p:cNvPr id="5140" name="AutoShape 23"/>
          <p:cNvSpPr>
            <a:spLocks/>
          </p:cNvSpPr>
          <p:nvPr/>
        </p:nvSpPr>
        <p:spPr bwMode="auto">
          <a:xfrm rot="-5400000">
            <a:off x="8280400" y="39624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sub_array2</a:t>
            </a:r>
          </a:p>
        </p:txBody>
      </p:sp>
      <p:sp>
        <p:nvSpPr>
          <p:cNvPr id="5141" name="Down Arrow 1"/>
          <p:cNvSpPr>
            <a:spLocks noChangeArrowheads="1"/>
          </p:cNvSpPr>
          <p:nvPr/>
        </p:nvSpPr>
        <p:spPr bwMode="auto">
          <a:xfrm rot="-5400000">
            <a:off x="4167187" y="3789363"/>
            <a:ext cx="550863" cy="852488"/>
          </a:xfrm>
          <a:prstGeom prst="downArrow">
            <a:avLst>
              <a:gd name="adj1" fmla="val 50000"/>
              <a:gd name="adj2" fmla="val 50088"/>
            </a:avLst>
          </a:prstGeom>
          <a:solidFill>
            <a:srgbClr val="C0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42" name="TextBox 2"/>
          <p:cNvSpPr txBox="1">
            <a:spLocks noChangeArrowheads="1"/>
          </p:cNvSpPr>
          <p:nvPr/>
        </p:nvSpPr>
        <p:spPr bwMode="auto">
          <a:xfrm>
            <a:off x="6986588" y="3355975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/>
              <a:t>p</a:t>
            </a:r>
          </a:p>
        </p:txBody>
      </p:sp>
      <p:sp>
        <p:nvSpPr>
          <p:cNvPr id="5143" name="TextBox 93"/>
          <p:cNvSpPr txBox="1">
            <a:spLocks noChangeArrowheads="1"/>
          </p:cNvSpPr>
          <p:nvPr/>
        </p:nvSpPr>
        <p:spPr bwMode="auto">
          <a:xfrm>
            <a:off x="2266950" y="326390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600"/>
              <a:t>p</a:t>
            </a:r>
          </a:p>
        </p:txBody>
      </p:sp>
      <p:sp>
        <p:nvSpPr>
          <p:cNvPr id="5144" name="TextBox 94"/>
          <p:cNvSpPr txBox="1">
            <a:spLocks noChangeArrowheads="1"/>
          </p:cNvSpPr>
          <p:nvPr/>
        </p:nvSpPr>
        <p:spPr bwMode="auto">
          <a:xfrm>
            <a:off x="404813" y="2927350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/>
              <a:t>start</a:t>
            </a:r>
          </a:p>
        </p:txBody>
      </p:sp>
      <p:sp>
        <p:nvSpPr>
          <p:cNvPr id="5145" name="TextBox 95"/>
          <p:cNvSpPr txBox="1">
            <a:spLocks noChangeArrowheads="1"/>
          </p:cNvSpPr>
          <p:nvPr/>
        </p:nvSpPr>
        <p:spPr bwMode="auto">
          <a:xfrm>
            <a:off x="3070225" y="3625850"/>
            <a:ext cx="514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/>
              <a:t>end</a:t>
            </a:r>
          </a:p>
        </p:txBody>
      </p:sp>
      <p:sp>
        <p:nvSpPr>
          <p:cNvPr id="5146" name="TextBox 96"/>
          <p:cNvSpPr txBox="1">
            <a:spLocks noChangeArrowheads="1"/>
          </p:cNvSpPr>
          <p:nvPr/>
        </p:nvSpPr>
        <p:spPr bwMode="auto">
          <a:xfrm>
            <a:off x="8601075" y="3048000"/>
            <a:ext cx="514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/>
              <a:t>end</a:t>
            </a:r>
          </a:p>
        </p:txBody>
      </p:sp>
      <p:sp>
        <p:nvSpPr>
          <p:cNvPr id="5147" name="TextBox 97"/>
          <p:cNvSpPr txBox="1">
            <a:spLocks noChangeArrowheads="1"/>
          </p:cNvSpPr>
          <p:nvPr/>
        </p:nvSpPr>
        <p:spPr bwMode="auto">
          <a:xfrm>
            <a:off x="5211763" y="3549650"/>
            <a:ext cx="749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1AD9C6-01EC-45A0-8DAF-555CB0023130}" type="slidenum">
              <a:rPr lang="en-US" altLang="en-US" smtClean="0">
                <a:latin typeface="Arial Black" pitchFamily="34" charset="0"/>
              </a:rPr>
              <a:pPr/>
              <a:t>30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620713"/>
            <a:ext cx="9288463" cy="811212"/>
          </a:xfrm>
        </p:spPr>
        <p:txBody>
          <a:bodyPr/>
          <a:lstStyle/>
          <a:p>
            <a:pPr eaLnBrk="1" hangingPunct="1"/>
            <a:r>
              <a:rPr lang="en-US" altLang="en-US" smtClean="0"/>
              <a:t>7.4 Complexity of the Quick Sort Algorithm</a:t>
            </a:r>
            <a:r>
              <a:rPr lang="en-IE" altLang="en-US" smtClean="0"/>
              <a:t>			</a:t>
            </a:r>
            <a:endParaRPr lang="en-US" altLang="en-US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5063" y="3068638"/>
            <a:ext cx="7085012" cy="3384550"/>
          </a:xfrm>
        </p:spPr>
        <p:txBody>
          <a:bodyPr/>
          <a:lstStyle/>
          <a:p>
            <a:r>
              <a:rPr lang="en-US" altLang="zh-CN" sz="2000" smtClean="0">
                <a:ea typeface="SimSun" pitchFamily="2" charset="-122"/>
              </a:rPr>
              <a:t>Partitioning phase:  O(1) + O(N) = O(N)</a:t>
            </a:r>
          </a:p>
          <a:p>
            <a:pPr lvl="1"/>
            <a:r>
              <a:rPr lang="en-US" altLang="zh-CN" sz="1800" smtClean="0">
                <a:ea typeface="SimSun" pitchFamily="2" charset="-122"/>
              </a:rPr>
              <a:t>pivot selection: constant time -  O(1)</a:t>
            </a:r>
          </a:p>
          <a:p>
            <a:pPr lvl="2"/>
            <a:r>
              <a:rPr lang="en-US" altLang="zh-CN" sz="1600" smtClean="0">
                <a:ea typeface="SimSun" pitchFamily="2" charset="-122"/>
              </a:rPr>
              <a:t>Assume first element or random element  solution is used</a:t>
            </a:r>
          </a:p>
          <a:p>
            <a:pPr lvl="2"/>
            <a:r>
              <a:rPr lang="en-US" altLang="zh-CN" sz="1600" smtClean="0">
                <a:ea typeface="SimSun" pitchFamily="2" charset="-122"/>
              </a:rPr>
              <a:t>median value have higher complexity</a:t>
            </a:r>
          </a:p>
          <a:p>
            <a:pPr lvl="1"/>
            <a:r>
              <a:rPr lang="en-US" altLang="zh-CN" sz="1800" smtClean="0">
                <a:ea typeface="SimSun" pitchFamily="2" charset="-122"/>
              </a:rPr>
              <a:t>Creating the two partitions: linear time - O(N)</a:t>
            </a:r>
          </a:p>
          <a:p>
            <a:r>
              <a:rPr lang="en-US" altLang="zh-CN" sz="2000" smtClean="0">
                <a:ea typeface="SimSun" pitchFamily="2" charset="-122"/>
              </a:rPr>
              <a:t>Sorting the two partitions</a:t>
            </a:r>
          </a:p>
          <a:p>
            <a:pPr lvl="1"/>
            <a:r>
              <a:rPr lang="en-US" altLang="zh-CN" sz="1800" smtClean="0">
                <a:ea typeface="SimSun" pitchFamily="2" charset="-122"/>
              </a:rPr>
              <a:t>running time of the two recursive calls</a:t>
            </a:r>
          </a:p>
          <a:p>
            <a:pPr lvl="1"/>
            <a:r>
              <a:rPr lang="en-US" altLang="zh-CN" sz="1600" smtClean="0">
                <a:ea typeface="SimSun" pitchFamily="2" charset="-122"/>
              </a:rPr>
              <a:t>T(i) and T(N-i-1)      i: number of elements in the first partition</a:t>
            </a:r>
            <a:endParaRPr lang="en-US" altLang="zh-CN" sz="1800" smtClean="0">
              <a:ea typeface="SimSun" pitchFamily="2" charset="-122"/>
            </a:endParaRPr>
          </a:p>
          <a:p>
            <a:endParaRPr lang="en-US" altLang="zh-CN" sz="2000" smtClean="0">
              <a:ea typeface="SimSun" pitchFamily="2" charset="-122"/>
            </a:endParaRPr>
          </a:p>
          <a:p>
            <a:r>
              <a:rPr lang="en-US" altLang="zh-CN" sz="2000" smtClean="0">
                <a:ea typeface="SimSun" pitchFamily="2" charset="-122"/>
              </a:rPr>
              <a:t>Complexity is: T(i)+T(N-i-1)+O(N)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57150" y="1039813"/>
            <a:ext cx="914558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quickSort</a:t>
            </a:r>
            <a:r>
              <a:rPr lang="en-US" altLang="en-US" sz="1600" b="1" dirty="0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( array, start, end) {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if start &lt; end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CC"/>
                </a:solidFill>
                <a:latin typeface="Arial Narrow" pitchFamily="34" charset="0"/>
                <a:cs typeface="Courier New" pitchFamily="49" charset="0"/>
              </a:rPr>
              <a:t>    {</a:t>
            </a:r>
          </a:p>
          <a:p>
            <a:pPr lvl="1"/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	</a:t>
            </a:r>
            <a:r>
              <a:rPr lang="en-IE" altLang="en-US" sz="1600" b="1" dirty="0" err="1">
                <a:solidFill>
                  <a:srgbClr val="0000CC"/>
                </a:solidFill>
                <a:latin typeface="Arial Narrow" pitchFamily="34" charset="0"/>
              </a:rPr>
              <a:t>pivot_index</a:t>
            </a: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=partition (array, start, end); 	</a:t>
            </a:r>
          </a:p>
          <a:p>
            <a:pPr lvl="1"/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      </a:t>
            </a:r>
            <a:r>
              <a:rPr lang="en-IE" altLang="en-US" sz="1600" b="1" dirty="0" err="1">
                <a:solidFill>
                  <a:srgbClr val="0000CC"/>
                </a:solidFill>
                <a:latin typeface="Arial Narrow" pitchFamily="34" charset="0"/>
              </a:rPr>
              <a:t>quickSort</a:t>
            </a: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 (array, start, </a:t>
            </a:r>
            <a:r>
              <a:rPr lang="en-IE" altLang="en-US" sz="1600" b="1" dirty="0" err="1">
                <a:solidFill>
                  <a:srgbClr val="0000CC"/>
                </a:solidFill>
                <a:latin typeface="Arial Narrow" pitchFamily="34" charset="0"/>
              </a:rPr>
              <a:t>pivot_index</a:t>
            </a: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 -1);  </a:t>
            </a:r>
            <a:endParaRPr lang="en-IE" altLang="en-US" sz="1600" dirty="0">
              <a:solidFill>
                <a:srgbClr val="0000CC"/>
              </a:solidFill>
              <a:latin typeface="Arial Narrow" pitchFamily="34" charset="0"/>
            </a:endParaRPr>
          </a:p>
          <a:p>
            <a:pPr lvl="1"/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	</a:t>
            </a:r>
            <a:r>
              <a:rPr lang="en-IE" altLang="en-US" sz="1600" b="1" dirty="0" err="1">
                <a:solidFill>
                  <a:srgbClr val="0000CC"/>
                </a:solidFill>
                <a:latin typeface="Arial Narrow" pitchFamily="34" charset="0"/>
              </a:rPr>
              <a:t>quickSort</a:t>
            </a: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 (array, </a:t>
            </a:r>
            <a:r>
              <a:rPr lang="en-IE" altLang="en-US" sz="1600" b="1" dirty="0" err="1">
                <a:solidFill>
                  <a:srgbClr val="0000CC"/>
                </a:solidFill>
                <a:latin typeface="Arial Narrow" pitchFamily="34" charset="0"/>
              </a:rPr>
              <a:t>pivot_index</a:t>
            </a: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 </a:t>
            </a:r>
            <a:r>
              <a:rPr lang="en-IE" altLang="en-US" sz="1600" b="1" dirty="0" smtClean="0">
                <a:solidFill>
                  <a:srgbClr val="0000CC"/>
                </a:solidFill>
                <a:latin typeface="Arial Narrow" pitchFamily="34" charset="0"/>
              </a:rPr>
              <a:t>+</a:t>
            </a:r>
            <a:r>
              <a:rPr lang="en-IE" altLang="en-US" sz="1600" b="1" dirty="0" smtClean="0">
                <a:solidFill>
                  <a:srgbClr val="0000CC"/>
                </a:solidFill>
                <a:latin typeface="Arial Narrow" pitchFamily="34" charset="0"/>
              </a:rPr>
              <a:t>1</a:t>
            </a: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, end);                  </a:t>
            </a:r>
            <a:endParaRPr lang="en-IE" altLang="en-US" sz="1600" dirty="0">
              <a:solidFill>
                <a:srgbClr val="0000CC"/>
              </a:solidFill>
              <a:latin typeface="Arial Narrow" pitchFamily="34" charset="0"/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   }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  else</a:t>
            </a: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IE" altLang="en-US" sz="1600" b="1" dirty="0">
                <a:solidFill>
                  <a:srgbClr val="0000CC"/>
                </a:solidFill>
                <a:latin typeface="Arial Narrow" pitchFamily="34" charset="0"/>
              </a:rPr>
              <a:t>     return</a:t>
            </a:r>
            <a:r>
              <a:rPr lang="en-IE" altLang="en-US" sz="1600" dirty="0">
                <a:solidFill>
                  <a:srgbClr val="0000CC"/>
                </a:solidFill>
              </a:rPr>
              <a:t/>
            </a:r>
            <a:br>
              <a:rPr lang="en-IE" altLang="en-US" sz="1600" dirty="0">
                <a:solidFill>
                  <a:srgbClr val="0000CC"/>
                </a:solidFill>
              </a:rPr>
            </a:br>
            <a:r>
              <a:rPr lang="en-IE" altLang="en-US" sz="1600" b="1" dirty="0">
                <a:solidFill>
                  <a:srgbClr val="0000CC"/>
                </a:solidFill>
              </a:rPr>
              <a:t>}</a:t>
            </a:r>
            <a:endParaRPr lang="en-US" alt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964C94-EA7C-4C2C-A807-D62B03B6A021}" type="slidenum">
              <a:rPr lang="en-US" altLang="en-US" smtClean="0">
                <a:latin typeface="Arial Black" pitchFamily="34" charset="0"/>
              </a:rPr>
              <a:pPr/>
              <a:t>31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620713"/>
            <a:ext cx="9288463" cy="811212"/>
          </a:xfrm>
        </p:spPr>
        <p:txBody>
          <a:bodyPr/>
          <a:lstStyle/>
          <a:p>
            <a:pPr eaLnBrk="1" hangingPunct="1"/>
            <a:r>
              <a:rPr lang="en-US" altLang="en-US" smtClean="0"/>
              <a:t>7.4 Complexity of the Quick Sort Algorithm</a:t>
            </a:r>
            <a:r>
              <a:rPr lang="en-IE" altLang="en-US" smtClean="0"/>
              <a:t>			</a:t>
            </a:r>
            <a:endParaRPr lang="en-US" alt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341438"/>
            <a:ext cx="9432925" cy="460851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S</a:t>
            </a:r>
            <a:r>
              <a:rPr lang="en-US" sz="2000" dirty="0" smtClean="0"/>
              <a:t>uppose each partition operation divides the array almost exactly in half</a:t>
            </a:r>
          </a:p>
          <a:p>
            <a:pPr lvl="1">
              <a:defRPr/>
            </a:pPr>
            <a:r>
              <a:rPr lang="en-US" sz="1800" dirty="0" smtClean="0"/>
              <a:t>We cut the array size in half each time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smtClean="0"/>
              <a:t>Then the depth of the recursion in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</a:rPr>
              <a:t>log</a:t>
            </a:r>
            <a:r>
              <a:rPr lang="en-US" sz="2000" baseline="-25000" dirty="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N</a:t>
            </a:r>
            <a:endParaRPr lang="en-US" sz="2000" dirty="0" smtClean="0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defRPr/>
            </a:pPr>
            <a:r>
              <a:rPr lang="en-US" sz="1800" dirty="0" smtClean="0"/>
              <a:t>That is how many </a:t>
            </a:r>
            <a:r>
              <a:rPr lang="en-US" dirty="0" smtClean="0"/>
              <a:t>times we can halve n elements</a:t>
            </a:r>
          </a:p>
          <a:p>
            <a:pPr>
              <a:defRPr/>
            </a:pPr>
            <a:r>
              <a:rPr lang="en-US" dirty="0" smtClean="0"/>
              <a:t>At each level of the recursion, all the partitions at that level do work that is linear time - O(N)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Verdana" pitchFamily="34" charset="0"/>
              </a:rPr>
              <a:t>=</a:t>
            </a:r>
            <a:r>
              <a:rPr lang="en-US" dirty="0" smtClean="0">
                <a:solidFill>
                  <a:srgbClr val="C00000"/>
                </a:solidFill>
                <a:latin typeface="Verdana" pitchFamily="34" charset="0"/>
              </a:rPr>
              <a:t>&gt; O(log</a:t>
            </a:r>
            <a:r>
              <a:rPr lang="en-US" baseline="-25000" dirty="0" smtClean="0">
                <a:solidFill>
                  <a:srgbClr val="C00000"/>
                </a:solidFill>
                <a:latin typeface="Verdana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Verdana" pitchFamily="34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Verdana" pitchFamily="34" charset="0"/>
              </a:rPr>
              <a:t>) * O(N) = O(N log</a:t>
            </a:r>
            <a:r>
              <a:rPr lang="en-US" baseline="-25000" dirty="0" smtClean="0">
                <a:solidFill>
                  <a:srgbClr val="C00000"/>
                </a:solidFill>
                <a:latin typeface="Verdana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Verdana" pitchFamily="34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Verdana" pitchFamily="34" charset="0"/>
              </a:rPr>
              <a:t>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>
              <a:buFontTx/>
              <a:buNone/>
              <a:defRPr/>
            </a:pPr>
            <a:endParaRPr lang="en-US" dirty="0" smtClean="0">
              <a:solidFill>
                <a:srgbClr val="FFFF99"/>
              </a:solidFill>
              <a:latin typeface="Verdana" pitchFamily="34" charset="0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</p:txBody>
      </p:sp>
      <p:grpSp>
        <p:nvGrpSpPr>
          <p:cNvPr id="33798" name="Group 1"/>
          <p:cNvGrpSpPr>
            <a:grpSpLocks/>
          </p:cNvGrpSpPr>
          <p:nvPr/>
        </p:nvGrpSpPr>
        <p:grpSpPr bwMode="auto">
          <a:xfrm>
            <a:off x="1028700" y="2120900"/>
            <a:ext cx="7848600" cy="1668463"/>
            <a:chOff x="1028700" y="1562100"/>
            <a:chExt cx="7848600" cy="1667644"/>
          </a:xfrm>
        </p:grpSpPr>
        <p:grpSp>
          <p:nvGrpSpPr>
            <p:cNvPr id="33799" name="Group 6"/>
            <p:cNvGrpSpPr>
              <a:grpSpLocks/>
            </p:cNvGrpSpPr>
            <p:nvPr/>
          </p:nvGrpSpPr>
          <p:grpSpPr bwMode="auto">
            <a:xfrm>
              <a:off x="1333500" y="1562100"/>
              <a:ext cx="7315200" cy="304800"/>
              <a:chOff x="528" y="1296"/>
              <a:chExt cx="4608" cy="192"/>
            </a:xfrm>
          </p:grpSpPr>
          <p:sp>
            <p:nvSpPr>
              <p:cNvPr id="33875" name="Rectangle 82"/>
              <p:cNvSpPr>
                <a:spLocks noChangeArrowheads="1"/>
              </p:cNvSpPr>
              <p:nvPr/>
            </p:nvSpPr>
            <p:spPr bwMode="auto">
              <a:xfrm>
                <a:off x="52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6" name="Rectangle 83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7" name="Rectangle 8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8" name="Rectangle 85"/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9" name="Rectangle 86"/>
              <p:cNvSpPr>
                <a:spLocks noChangeArrowheads="1"/>
              </p:cNvSpPr>
              <p:nvPr/>
            </p:nvSpPr>
            <p:spPr bwMode="auto">
              <a:xfrm>
                <a:off x="129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0" name="Rectangle 87"/>
              <p:cNvSpPr>
                <a:spLocks noChangeArrowheads="1"/>
              </p:cNvSpPr>
              <p:nvPr/>
            </p:nvSpPr>
            <p:spPr bwMode="auto">
              <a:xfrm>
                <a:off x="148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1" name="Rectangle 88"/>
              <p:cNvSpPr>
                <a:spLocks noChangeArrowheads="1"/>
              </p:cNvSpPr>
              <p:nvPr/>
            </p:nvSpPr>
            <p:spPr bwMode="auto">
              <a:xfrm>
                <a:off x="168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2" name="Rectangle 89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3" name="Rectangle 90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3884" name="Rectangle 91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5" name="Rectangle 92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6" name="Rectangle 93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7" name="Rectangle 94"/>
              <p:cNvSpPr>
                <a:spLocks noChangeArrowheads="1"/>
              </p:cNvSpPr>
              <p:nvPr/>
            </p:nvSpPr>
            <p:spPr bwMode="auto">
              <a:xfrm>
                <a:off x="283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8" name="Rectangle 95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89" name="Rectangle 96"/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0" name="Rectangle 97"/>
              <p:cNvSpPr>
                <a:spLocks noChangeArrowheads="1"/>
              </p:cNvSpPr>
              <p:nvPr/>
            </p:nvSpPr>
            <p:spPr bwMode="auto">
              <a:xfrm>
                <a:off x="340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1" name="Rectangle 98"/>
              <p:cNvSpPr>
                <a:spLocks noChangeArrowheads="1"/>
              </p:cNvSpPr>
              <p:nvPr/>
            </p:nvSpPr>
            <p:spPr bwMode="auto">
              <a:xfrm>
                <a:off x="360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2" name="Rectangle 99"/>
              <p:cNvSpPr>
                <a:spLocks noChangeArrowheads="1"/>
              </p:cNvSpPr>
              <p:nvPr/>
            </p:nvSpPr>
            <p:spPr bwMode="auto">
              <a:xfrm>
                <a:off x="379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3" name="Rectangle 100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4" name="Rectangle 101"/>
              <p:cNvSpPr>
                <a:spLocks noChangeArrowheads="1"/>
              </p:cNvSpPr>
              <p:nvPr/>
            </p:nvSpPr>
            <p:spPr bwMode="auto">
              <a:xfrm>
                <a:off x="417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5" name="Rectangle 102"/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6" name="Rectangle 103"/>
              <p:cNvSpPr>
                <a:spLocks noChangeArrowheads="1"/>
              </p:cNvSpPr>
              <p:nvPr/>
            </p:nvSpPr>
            <p:spPr bwMode="auto">
              <a:xfrm>
                <a:off x="456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7" name="Rectangle 104"/>
              <p:cNvSpPr>
                <a:spLocks noChangeArrowheads="1"/>
              </p:cNvSpPr>
              <p:nvPr/>
            </p:nvSpPr>
            <p:spPr bwMode="auto">
              <a:xfrm>
                <a:off x="475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98" name="Rectangle 105"/>
              <p:cNvSpPr>
                <a:spLocks noChangeArrowheads="1"/>
              </p:cNvSpPr>
              <p:nvPr/>
            </p:nvSpPr>
            <p:spPr bwMode="auto">
              <a:xfrm>
                <a:off x="494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</p:grpSp>
        <p:grpSp>
          <p:nvGrpSpPr>
            <p:cNvPr id="33800" name="Group 7"/>
            <p:cNvGrpSpPr>
              <a:grpSpLocks/>
            </p:cNvGrpSpPr>
            <p:nvPr/>
          </p:nvGrpSpPr>
          <p:grpSpPr bwMode="auto">
            <a:xfrm>
              <a:off x="1257300" y="2060848"/>
              <a:ext cx="7391400" cy="304800"/>
              <a:chOff x="480" y="2064"/>
              <a:chExt cx="4656" cy="192"/>
            </a:xfrm>
          </p:grpSpPr>
          <p:sp>
            <p:nvSpPr>
              <p:cNvPr id="33851" name="Rectangle 58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2" name="Rectangle 59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3" name="Rectangle 60"/>
              <p:cNvSpPr>
                <a:spLocks noChangeArrowheads="1"/>
              </p:cNvSpPr>
              <p:nvPr/>
            </p:nvSpPr>
            <p:spPr bwMode="auto">
              <a:xfrm>
                <a:off x="321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4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5" name="Rectangle 62"/>
              <p:cNvSpPr>
                <a:spLocks noChangeArrowheads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6" name="Rectangle 63"/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7" name="Rectangle 64"/>
              <p:cNvSpPr>
                <a:spLocks noChangeArrowheads="1"/>
              </p:cNvSpPr>
              <p:nvPr/>
            </p:nvSpPr>
            <p:spPr bwMode="auto">
              <a:xfrm>
                <a:off x="398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8" name="Rectangle 6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9" name="Rectangle 66"/>
              <p:cNvSpPr>
                <a:spLocks noChangeArrowheads="1"/>
              </p:cNvSpPr>
              <p:nvPr/>
            </p:nvSpPr>
            <p:spPr bwMode="auto">
              <a:xfrm>
                <a:off x="436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0" name="Rectangle 67"/>
              <p:cNvSpPr>
                <a:spLocks noChangeArrowheads="1"/>
              </p:cNvSpPr>
              <p:nvPr/>
            </p:nvSpPr>
            <p:spPr bwMode="auto">
              <a:xfrm>
                <a:off x="456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1" name="Rectangle 68"/>
              <p:cNvSpPr>
                <a:spLocks noChangeArrowheads="1"/>
              </p:cNvSpPr>
              <p:nvPr/>
            </p:nvSpPr>
            <p:spPr bwMode="auto">
              <a:xfrm>
                <a:off x="475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2" name="Rectangle 69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3" name="Rectangle 70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4" name="Rectangle 71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5" name="Rectangle 72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6" name="Rectangle 73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7" name="Rectangle 74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8" name="Rectangle 75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69" name="Rectangle 76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0" name="Rectangle 7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1" name="Rectangle 78"/>
              <p:cNvSpPr>
                <a:spLocks noChangeArrowheads="1"/>
              </p:cNvSpPr>
              <p:nvPr/>
            </p:nvSpPr>
            <p:spPr bwMode="auto">
              <a:xfrm>
                <a:off x="201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2" name="Rectangle 79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3" name="Rectangle 80"/>
              <p:cNvSpPr>
                <a:spLocks noChangeArrowheads="1"/>
              </p:cNvSpPr>
              <p:nvPr/>
            </p:nvSpPr>
            <p:spPr bwMode="auto">
              <a:xfrm>
                <a:off x="240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74" name="Rectangle 81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</p:grpSp>
        <p:grpSp>
          <p:nvGrpSpPr>
            <p:cNvPr id="33801" name="Group 8"/>
            <p:cNvGrpSpPr>
              <a:grpSpLocks/>
            </p:cNvGrpSpPr>
            <p:nvPr/>
          </p:nvGrpSpPr>
          <p:grpSpPr bwMode="auto">
            <a:xfrm>
              <a:off x="1181100" y="2492896"/>
              <a:ext cx="7543800" cy="304800"/>
              <a:chOff x="432" y="2784"/>
              <a:chExt cx="4752" cy="192"/>
            </a:xfrm>
          </p:grpSpPr>
          <p:sp>
            <p:nvSpPr>
              <p:cNvPr id="33827" name="Rectangle 34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8" name="Rectangle 3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9" name="Rectangle 36"/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0" name="Rectangle 37"/>
              <p:cNvSpPr>
                <a:spLocks noChangeArrowheads="1"/>
              </p:cNvSpPr>
              <p:nvPr/>
            </p:nvSpPr>
            <p:spPr bwMode="auto">
              <a:xfrm>
                <a:off x="10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1" name="Rectangle 38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2" name="Rectangle 39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3" name="Rectangle 4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4" name="Rectangle 41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5" name="Rectangle 42"/>
              <p:cNvSpPr>
                <a:spLocks noChangeArrowheads="1"/>
              </p:cNvSpPr>
              <p:nvPr/>
            </p:nvSpPr>
            <p:spPr bwMode="auto">
              <a:xfrm>
                <a:off x="20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6" name="Rectangle 43"/>
              <p:cNvSpPr>
                <a:spLocks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7" name="Rectangle 4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8" name="Rectangle 45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39" name="Rectangle 46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0" name="Rectangle 47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1" name="Rectangle 48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2" name="Rectangle 49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3" name="Rectangle 50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4" name="Rectangle 51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5" name="Rectangle 52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6" name="Rectangle 53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7" name="Rectangle 54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8" name="Rectangle 55"/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49" name="Rectangle 56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50" name="Rectangle 57"/>
              <p:cNvSpPr>
                <a:spLocks noChangeArrowheads="1"/>
              </p:cNvSpPr>
              <p:nvPr/>
            </p:nvSpPr>
            <p:spPr bwMode="auto">
              <a:xfrm>
                <a:off x="49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</p:grpSp>
        <p:grpSp>
          <p:nvGrpSpPr>
            <p:cNvPr id="33802" name="Group 9"/>
            <p:cNvGrpSpPr>
              <a:grpSpLocks/>
            </p:cNvGrpSpPr>
            <p:nvPr/>
          </p:nvGrpSpPr>
          <p:grpSpPr bwMode="auto">
            <a:xfrm>
              <a:off x="1028700" y="2924944"/>
              <a:ext cx="7848600" cy="304800"/>
              <a:chOff x="336" y="3456"/>
              <a:chExt cx="4944" cy="192"/>
            </a:xfrm>
          </p:grpSpPr>
          <p:sp>
            <p:nvSpPr>
              <p:cNvPr id="33803" name="Rectangle 10"/>
              <p:cNvSpPr>
                <a:spLocks noChangeArrowheads="1"/>
              </p:cNvSpPr>
              <p:nvPr/>
            </p:nvSpPr>
            <p:spPr bwMode="auto">
              <a:xfrm>
                <a:off x="33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04" name="Rectangle 11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05" name="Rectangle 12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06" name="Rectangle 13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07" name="Rectangle 14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08" name="Rectangle 15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09" name="Rectangle 16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0" name="Rectangle 17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1" name="Rectangle 18"/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2" name="Rectangle 19"/>
              <p:cNvSpPr>
                <a:spLocks noChangeArrowheads="1"/>
              </p:cNvSpPr>
              <p:nvPr/>
            </p:nvSpPr>
            <p:spPr bwMode="auto">
              <a:xfrm>
                <a:off x="220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3" name="Rectangle 20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4" name="Rectangle 21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5" name="Rectangle 22"/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6" name="Rectangle 23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7" name="Rectangle 24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8" name="Rectangle 25"/>
              <p:cNvSpPr>
                <a:spLocks noChangeArrowheads="1"/>
              </p:cNvSpPr>
              <p:nvPr/>
            </p:nvSpPr>
            <p:spPr bwMode="auto">
              <a:xfrm>
                <a:off x="345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364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70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489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3826" name="Rectangle 33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5FAB20-7144-41B8-B197-0179554EA27E}" type="slidenum">
              <a:rPr lang="en-US" altLang="en-US" smtClean="0">
                <a:latin typeface="Arial Black" pitchFamily="34" charset="0"/>
              </a:rPr>
              <a:pPr/>
              <a:t>32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620713"/>
            <a:ext cx="9288463" cy="811212"/>
          </a:xfrm>
        </p:spPr>
        <p:txBody>
          <a:bodyPr/>
          <a:lstStyle/>
          <a:p>
            <a:pPr eaLnBrk="1" hangingPunct="1"/>
            <a:r>
              <a:rPr lang="en-US" altLang="en-US" smtClean="0"/>
              <a:t>7.4 Complexity of the Quick Sort Algorithm</a:t>
            </a:r>
            <a:r>
              <a:rPr lang="en-IE" altLang="en-US" smtClean="0"/>
              <a:t>			</a:t>
            </a:r>
            <a:endParaRPr lang="en-US" altLang="en-US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052513"/>
            <a:ext cx="9432925" cy="5616575"/>
          </a:xfrm>
        </p:spPr>
        <p:txBody>
          <a:bodyPr/>
          <a:lstStyle/>
          <a:p>
            <a:r>
              <a:rPr lang="en-US" altLang="en-US" sz="2000" smtClean="0"/>
              <a:t>Exceptional cases: </a:t>
            </a:r>
          </a:p>
          <a:p>
            <a:pPr lvl="1"/>
            <a:r>
              <a:rPr lang="en-US" altLang="en-US" sz="1800" smtClean="0"/>
              <a:t>the array is already/ almost sorted  or the array is </a:t>
            </a:r>
            <a:r>
              <a:rPr lang="en-US" altLang="en-US" sz="1800" i="1" smtClean="0"/>
              <a:t>inversely</a:t>
            </a:r>
            <a:r>
              <a:rPr lang="en-US" altLang="en-US" sz="1800" smtClean="0"/>
              <a:t> sorted </a:t>
            </a:r>
          </a:p>
          <a:p>
            <a:pPr lvl="1"/>
            <a:r>
              <a:rPr lang="en-US" altLang="en-US" sz="1800" smtClean="0"/>
              <a:t>The chosen pivot is always the smallest or the highest element</a:t>
            </a:r>
          </a:p>
          <a:p>
            <a:r>
              <a:rPr lang="en-US" altLang="en-US" sz="2000" smtClean="0"/>
              <a:t>Partitioning always divides the size n array into these parts:</a:t>
            </a:r>
          </a:p>
          <a:p>
            <a:pPr lvl="1"/>
            <a:r>
              <a:rPr lang="en-US" altLang="en-US" sz="1800" smtClean="0"/>
              <a:t>A length zero part, and</a:t>
            </a:r>
          </a:p>
          <a:p>
            <a:pPr lvl="1"/>
            <a:r>
              <a:rPr lang="en-US" altLang="en-US" sz="1800" smtClean="0"/>
              <a:t>A length n-1</a:t>
            </a:r>
            <a:r>
              <a:rPr lang="en-US" altLang="en-US" sz="1800" smtClean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altLang="en-US" sz="1800" smtClean="0"/>
              <a:t>part, containing all elements except pivot</a:t>
            </a:r>
          </a:p>
          <a:p>
            <a:endParaRPr lang="en-US" altLang="en-US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Recurring on the length n-1</a:t>
            </a:r>
            <a:r>
              <a:rPr lang="en-US" altLang="en-US" sz="2000" smtClean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altLang="en-US" sz="2000" smtClean="0"/>
              <a:t>part requires recurring to depth n-1</a:t>
            </a:r>
            <a:r>
              <a:rPr lang="en-US" altLang="en-US" sz="20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lvl="1"/>
            <a:r>
              <a:rPr lang="en-US" altLang="en-US" sz="1800" smtClean="0"/>
              <a:t>We don’t recur on the zero-length part</a:t>
            </a:r>
          </a:p>
          <a:p>
            <a:pPr lvl="1"/>
            <a:r>
              <a:rPr lang="en-US" altLang="en-US" sz="1800" smtClean="0"/>
              <a:t>So, recursion may be O(N) levels deep for an array of size n.</a:t>
            </a:r>
          </a:p>
          <a:p>
            <a:r>
              <a:rPr lang="en-US" altLang="en-US" sz="2000" smtClean="0"/>
              <a:t>But the partitioning work done at each level is still O(N)</a:t>
            </a:r>
          </a:p>
          <a:p>
            <a:r>
              <a:rPr lang="en-US" altLang="en-US" sz="2000" smtClean="0">
                <a:solidFill>
                  <a:srgbClr val="C00000"/>
                </a:solidFill>
                <a:latin typeface="Verdana" pitchFamily="34" charset="0"/>
              </a:rPr>
              <a:t>O(N) * O(N) = O(N</a:t>
            </a:r>
            <a:r>
              <a:rPr lang="en-US" altLang="en-US" sz="2000" baseline="30000" smtClean="0">
                <a:solidFill>
                  <a:srgbClr val="C00000"/>
                </a:solidFill>
                <a:latin typeface="Verdana" pitchFamily="34" charset="0"/>
              </a:rPr>
              <a:t>2</a:t>
            </a:r>
            <a:r>
              <a:rPr lang="en-US" altLang="en-US" sz="2000" smtClean="0">
                <a:solidFill>
                  <a:srgbClr val="C00000"/>
                </a:solidFill>
                <a:latin typeface="Verdana" pitchFamily="34" charset="0"/>
              </a:rPr>
              <a:t>)</a:t>
            </a:r>
            <a:endParaRPr lang="en-US" altLang="en-US" smtClean="0">
              <a:solidFill>
                <a:srgbClr val="FFFF99"/>
              </a:solidFill>
              <a:latin typeface="Verdana" pitchFamily="34" charset="0"/>
            </a:endParaRPr>
          </a:p>
          <a:p>
            <a:endParaRPr lang="en-US" altLang="zh-CN" smtClean="0">
              <a:ea typeface="SimSun" pitchFamily="2" charset="-122"/>
            </a:endParaRPr>
          </a:p>
        </p:txBody>
      </p:sp>
      <p:grpSp>
        <p:nvGrpSpPr>
          <p:cNvPr id="34822" name="Group 3"/>
          <p:cNvGrpSpPr>
            <a:grpSpLocks/>
          </p:cNvGrpSpPr>
          <p:nvPr/>
        </p:nvGrpSpPr>
        <p:grpSpPr bwMode="auto">
          <a:xfrm>
            <a:off x="1065213" y="3141663"/>
            <a:ext cx="7686675" cy="1785937"/>
            <a:chOff x="1369640" y="4019128"/>
            <a:chExt cx="7687816" cy="1786136"/>
          </a:xfrm>
        </p:grpSpPr>
        <p:grpSp>
          <p:nvGrpSpPr>
            <p:cNvPr id="34823" name="Group 106"/>
            <p:cNvGrpSpPr>
              <a:grpSpLocks/>
            </p:cNvGrpSpPr>
            <p:nvPr/>
          </p:nvGrpSpPr>
          <p:grpSpPr bwMode="auto">
            <a:xfrm>
              <a:off x="1409700" y="4019128"/>
              <a:ext cx="7315200" cy="304800"/>
              <a:chOff x="624" y="1296"/>
              <a:chExt cx="4608" cy="192"/>
            </a:xfrm>
          </p:grpSpPr>
          <p:sp>
            <p:nvSpPr>
              <p:cNvPr id="34902" name="Rectangle 182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3" name="Rectangle 183"/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4" name="Rectangle 184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5" name="Rectangle 185"/>
              <p:cNvSpPr>
                <a:spLocks noChangeArrowheads="1"/>
              </p:cNvSpPr>
              <p:nvPr/>
            </p:nvSpPr>
            <p:spPr bwMode="auto">
              <a:xfrm>
                <a:off x="120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6" name="Rectangle 186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7" name="Rectangle 187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8" name="Rectangle 188"/>
              <p:cNvSpPr>
                <a:spLocks noChangeArrowheads="1"/>
              </p:cNvSpPr>
              <p:nvPr/>
            </p:nvSpPr>
            <p:spPr bwMode="auto">
              <a:xfrm>
                <a:off x="177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9" name="Rectangle 18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0" name="Rectangle 190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4911" name="Rectangle 191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2" name="Rectangle 192"/>
              <p:cNvSpPr>
                <a:spLocks noChangeArrowheads="1"/>
              </p:cNvSpPr>
              <p:nvPr/>
            </p:nvSpPr>
            <p:spPr bwMode="auto">
              <a:xfrm>
                <a:off x="254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3" name="Rectangle 193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4" name="Rectangle 194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5" name="Rectangle 195"/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6" name="Rectangle 196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7" name="Rectangle 197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8" name="Rectangle 198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19" name="Rectangle 199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20" name="Rectangle 200"/>
              <p:cNvSpPr>
                <a:spLocks noChangeArrowheads="1"/>
              </p:cNvSpPr>
              <p:nvPr/>
            </p:nvSpPr>
            <p:spPr bwMode="auto">
              <a:xfrm>
                <a:off x="408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21" name="Rectangle 201"/>
              <p:cNvSpPr>
                <a:spLocks noChangeArrowheads="1"/>
              </p:cNvSpPr>
              <p:nvPr/>
            </p:nvSpPr>
            <p:spPr bwMode="auto">
              <a:xfrm>
                <a:off x="427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22" name="Rectangle 202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23" name="Rectangle 203"/>
              <p:cNvSpPr>
                <a:spLocks noChangeArrowheads="1"/>
              </p:cNvSpPr>
              <p:nvPr/>
            </p:nvSpPr>
            <p:spPr bwMode="auto">
              <a:xfrm>
                <a:off x="465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24" name="Rectangle 204"/>
              <p:cNvSpPr>
                <a:spLocks noChangeArrowheads="1"/>
              </p:cNvSpPr>
              <p:nvPr/>
            </p:nvSpPr>
            <p:spPr bwMode="auto">
              <a:xfrm>
                <a:off x="484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25" name="Rectangle 205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</p:grpSp>
        <p:grpSp>
          <p:nvGrpSpPr>
            <p:cNvPr id="34824" name="Group 107"/>
            <p:cNvGrpSpPr>
              <a:grpSpLocks/>
            </p:cNvGrpSpPr>
            <p:nvPr/>
          </p:nvGrpSpPr>
          <p:grpSpPr bwMode="auto">
            <a:xfrm>
              <a:off x="1371600" y="4509120"/>
              <a:ext cx="7391400" cy="304800"/>
              <a:chOff x="576" y="1776"/>
              <a:chExt cx="4656" cy="192"/>
            </a:xfrm>
          </p:grpSpPr>
          <p:sp>
            <p:nvSpPr>
              <p:cNvPr id="34878" name="Rectangle 158"/>
              <p:cNvSpPr>
                <a:spLocks noChangeArrowheads="1"/>
              </p:cNvSpPr>
              <p:nvPr/>
            </p:nvSpPr>
            <p:spPr bwMode="auto">
              <a:xfrm>
                <a:off x="576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9" name="Rectangle 159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0" name="Rectangle 160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1" name="Rectangle 161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2" name="Rectangle 162"/>
              <p:cNvSpPr>
                <a:spLocks noChangeArrowheads="1"/>
              </p:cNvSpPr>
              <p:nvPr/>
            </p:nvSpPr>
            <p:spPr bwMode="auto">
              <a:xfrm>
                <a:off x="1392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3" name="Rectangle 163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4" name="Rectangle 164"/>
              <p:cNvSpPr>
                <a:spLocks noChangeArrowheads="1"/>
              </p:cNvSpPr>
              <p:nvPr/>
            </p:nvSpPr>
            <p:spPr bwMode="auto">
              <a:xfrm>
                <a:off x="1776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5" name="Rectangle 165"/>
              <p:cNvSpPr>
                <a:spLocks noChangeArrowheads="1"/>
              </p:cNvSpPr>
              <p:nvPr/>
            </p:nvSpPr>
            <p:spPr bwMode="auto">
              <a:xfrm>
                <a:off x="1968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6" name="Rectangle 16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4887" name="Rectangle 167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8" name="Rectangle 168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89" name="Rectangle 169"/>
              <p:cNvSpPr>
                <a:spLocks noChangeArrowheads="1"/>
              </p:cNvSpPr>
              <p:nvPr/>
            </p:nvSpPr>
            <p:spPr bwMode="auto">
              <a:xfrm>
                <a:off x="2736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0" name="Rectangle 170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1" name="Rectangle 171"/>
              <p:cNvSpPr>
                <a:spLocks noChangeArrowheads="1"/>
              </p:cNvSpPr>
              <p:nvPr/>
            </p:nvSpPr>
            <p:spPr bwMode="auto">
              <a:xfrm>
                <a:off x="3120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2" name="Rectangle 172"/>
              <p:cNvSpPr>
                <a:spLocks noChangeArrowheads="1"/>
              </p:cNvSpPr>
              <p:nvPr/>
            </p:nvSpPr>
            <p:spPr bwMode="auto">
              <a:xfrm>
                <a:off x="3312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3" name="Rectangle 173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4" name="Rectangle 174"/>
              <p:cNvSpPr>
                <a:spLocks noChangeArrowheads="1"/>
              </p:cNvSpPr>
              <p:nvPr/>
            </p:nvSpPr>
            <p:spPr bwMode="auto">
              <a:xfrm>
                <a:off x="3696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5" name="Rectangle 175"/>
              <p:cNvSpPr>
                <a:spLocks noChangeArrowheads="1"/>
              </p:cNvSpPr>
              <p:nvPr/>
            </p:nvSpPr>
            <p:spPr bwMode="auto">
              <a:xfrm>
                <a:off x="3888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6" name="Rectangle 176"/>
              <p:cNvSpPr>
                <a:spLocks noChangeArrowheads="1"/>
              </p:cNvSpPr>
              <p:nvPr/>
            </p:nvSpPr>
            <p:spPr bwMode="auto">
              <a:xfrm>
                <a:off x="4080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7" name="Rectangle 177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8" name="Rectangle 178"/>
              <p:cNvSpPr>
                <a:spLocks noChangeArrowheads="1"/>
              </p:cNvSpPr>
              <p:nvPr/>
            </p:nvSpPr>
            <p:spPr bwMode="auto">
              <a:xfrm>
                <a:off x="4464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99" name="Rectangle 179"/>
              <p:cNvSpPr>
                <a:spLocks noChangeArrowheads="1"/>
              </p:cNvSpPr>
              <p:nvPr/>
            </p:nvSpPr>
            <p:spPr bwMode="auto">
              <a:xfrm>
                <a:off x="4656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0" name="Rectangle 180"/>
              <p:cNvSpPr>
                <a:spLocks noChangeArrowheads="1"/>
              </p:cNvSpPr>
              <p:nvPr/>
            </p:nvSpPr>
            <p:spPr bwMode="auto">
              <a:xfrm>
                <a:off x="4848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901" name="Rectangle 181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</p:grpSp>
        <p:grpSp>
          <p:nvGrpSpPr>
            <p:cNvPr id="34825" name="Group 108"/>
            <p:cNvGrpSpPr>
              <a:grpSpLocks/>
            </p:cNvGrpSpPr>
            <p:nvPr/>
          </p:nvGrpSpPr>
          <p:grpSpPr bwMode="auto">
            <a:xfrm>
              <a:off x="1373832" y="4941168"/>
              <a:ext cx="7467600" cy="304800"/>
              <a:chOff x="528" y="2256"/>
              <a:chExt cx="4704" cy="192"/>
            </a:xfrm>
          </p:grpSpPr>
          <p:sp>
            <p:nvSpPr>
              <p:cNvPr id="34854" name="Rectangle 134"/>
              <p:cNvSpPr>
                <a:spLocks noChangeArrowheads="1"/>
              </p:cNvSpPr>
              <p:nvPr/>
            </p:nvSpPr>
            <p:spPr bwMode="auto">
              <a:xfrm>
                <a:off x="528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5" name="Rectangle 135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6" name="Rectangle 136"/>
              <p:cNvSpPr>
                <a:spLocks noChangeArrowheads="1"/>
              </p:cNvSpPr>
              <p:nvPr/>
            </p:nvSpPr>
            <p:spPr bwMode="auto">
              <a:xfrm>
                <a:off x="1008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7" name="Rectangle 137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8" name="Rectangle 138"/>
              <p:cNvSpPr>
                <a:spLocks noChangeArrowheads="1"/>
              </p:cNvSpPr>
              <p:nvPr/>
            </p:nvSpPr>
            <p:spPr bwMode="auto">
              <a:xfrm>
                <a:off x="1392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9" name="Rectangle 139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0" name="Rectangle 140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1" name="Rectangle 141"/>
              <p:cNvSpPr>
                <a:spLocks noChangeArrowheads="1"/>
              </p:cNvSpPr>
              <p:nvPr/>
            </p:nvSpPr>
            <p:spPr bwMode="auto">
              <a:xfrm>
                <a:off x="1968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2" name="Rectangle 142"/>
              <p:cNvSpPr>
                <a:spLocks noChangeArrowheads="1"/>
              </p:cNvSpPr>
              <p:nvPr/>
            </p:nvSpPr>
            <p:spPr bwMode="auto">
              <a:xfrm>
                <a:off x="2160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4863" name="Rectangle 143"/>
              <p:cNvSpPr>
                <a:spLocks noChangeArrowheads="1"/>
              </p:cNvSpPr>
              <p:nvPr/>
            </p:nvSpPr>
            <p:spPr bwMode="auto">
              <a:xfrm>
                <a:off x="2352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4" name="Rectangle 144"/>
              <p:cNvSpPr>
                <a:spLocks noChangeArrowheads="1"/>
              </p:cNvSpPr>
              <p:nvPr/>
            </p:nvSpPr>
            <p:spPr bwMode="auto">
              <a:xfrm>
                <a:off x="2544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5" name="Rectangle 145"/>
              <p:cNvSpPr>
                <a:spLocks noChangeArrowheads="1"/>
              </p:cNvSpPr>
              <p:nvPr/>
            </p:nvSpPr>
            <p:spPr bwMode="auto">
              <a:xfrm>
                <a:off x="2736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6" name="Rectangle 146"/>
              <p:cNvSpPr>
                <a:spLocks noChangeArrowheads="1"/>
              </p:cNvSpPr>
              <p:nvPr/>
            </p:nvSpPr>
            <p:spPr bwMode="auto">
              <a:xfrm>
                <a:off x="2928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7" name="Rectangle 147"/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8" name="Rectangle 148"/>
              <p:cNvSpPr>
                <a:spLocks noChangeArrowheads="1"/>
              </p:cNvSpPr>
              <p:nvPr/>
            </p:nvSpPr>
            <p:spPr bwMode="auto">
              <a:xfrm>
                <a:off x="3312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69" name="Rectangle 149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0" name="Rectangle 150"/>
              <p:cNvSpPr>
                <a:spLocks noChangeArrowheads="1"/>
              </p:cNvSpPr>
              <p:nvPr/>
            </p:nvSpPr>
            <p:spPr bwMode="auto">
              <a:xfrm>
                <a:off x="3696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1" name="Rectangle 151"/>
              <p:cNvSpPr>
                <a:spLocks noChangeArrowheads="1"/>
              </p:cNvSpPr>
              <p:nvPr/>
            </p:nvSpPr>
            <p:spPr bwMode="auto">
              <a:xfrm>
                <a:off x="3888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2" name="Rectangle 152"/>
              <p:cNvSpPr>
                <a:spLocks noChangeArrowheads="1"/>
              </p:cNvSpPr>
              <p:nvPr/>
            </p:nvSpPr>
            <p:spPr bwMode="auto">
              <a:xfrm>
                <a:off x="4080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3" name="Rectangle 153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4" name="Rectangle 154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5" name="Rectangle 155"/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6" name="Rectangle 156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77" name="Rectangle 157"/>
              <p:cNvSpPr>
                <a:spLocks noChangeArrowheads="1"/>
              </p:cNvSpPr>
              <p:nvPr/>
            </p:nvSpPr>
            <p:spPr bwMode="auto">
              <a:xfrm>
                <a:off x="5040" y="22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</p:grpSp>
        <p:grpSp>
          <p:nvGrpSpPr>
            <p:cNvPr id="34826" name="Group 109"/>
            <p:cNvGrpSpPr>
              <a:grpSpLocks/>
            </p:cNvGrpSpPr>
            <p:nvPr/>
          </p:nvGrpSpPr>
          <p:grpSpPr bwMode="auto">
            <a:xfrm>
              <a:off x="1369640" y="5373216"/>
              <a:ext cx="7543800" cy="304800"/>
              <a:chOff x="480" y="2736"/>
              <a:chExt cx="4752" cy="192"/>
            </a:xfrm>
          </p:grpSpPr>
          <p:sp>
            <p:nvSpPr>
              <p:cNvPr id="34830" name="Rectangle 110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31" name="Rectangle 111"/>
              <p:cNvSpPr>
                <a:spLocks noChangeArrowheads="1"/>
              </p:cNvSpPr>
              <p:nvPr/>
            </p:nvSpPr>
            <p:spPr bwMode="auto">
              <a:xfrm>
                <a:off x="720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32" name="Rectangle 112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33" name="Rectangle 113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34" name="Rectangle 11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35" name="Rectangle 115"/>
              <p:cNvSpPr>
                <a:spLocks noChangeArrowheads="1"/>
              </p:cNvSpPr>
              <p:nvPr/>
            </p:nvSpPr>
            <p:spPr bwMode="auto">
              <a:xfrm>
                <a:off x="1584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36" name="Rectangle 116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37" name="Rectangle 117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38" name="Rectangle 118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4839" name="Rectangle 119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0" name="Rectangle 120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1" name="Rectangle 121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2" name="Rectangle 122"/>
              <p:cNvSpPr>
                <a:spLocks noChangeArrowheads="1"/>
              </p:cNvSpPr>
              <p:nvPr/>
            </p:nvSpPr>
            <p:spPr bwMode="auto">
              <a:xfrm>
                <a:off x="2928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3" name="Rectangle 123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4" name="Rectangle 124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5" name="Rectangle 125"/>
              <p:cNvSpPr>
                <a:spLocks noChangeArrowheads="1"/>
              </p:cNvSpPr>
              <p:nvPr/>
            </p:nvSpPr>
            <p:spPr bwMode="auto">
              <a:xfrm>
                <a:off x="3504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6" name="Rectangle 126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7" name="Rectangle 127"/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8" name="Rectangle 128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49" name="Rectangle 129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0" name="Rectangle 130"/>
              <p:cNvSpPr>
                <a:spLocks noChangeArrowheads="1"/>
              </p:cNvSpPr>
              <p:nvPr/>
            </p:nvSpPr>
            <p:spPr bwMode="auto">
              <a:xfrm>
                <a:off x="4464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1" name="Rectangle 131"/>
              <p:cNvSpPr>
                <a:spLocks noChangeArrowheads="1"/>
              </p:cNvSpPr>
              <p:nvPr/>
            </p:nvSpPr>
            <p:spPr bwMode="auto">
              <a:xfrm>
                <a:off x="4656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2" name="Rectangle 132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  <p:sp>
            <p:nvSpPr>
              <p:cNvPr id="34853" name="Rectangle 133"/>
              <p:cNvSpPr>
                <a:spLocks noChangeArrowheads="1"/>
              </p:cNvSpPr>
              <p:nvPr/>
            </p:nvSpPr>
            <p:spPr bwMode="auto">
              <a:xfrm>
                <a:off x="5040" y="273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IE" altLang="en-US" sz="3600">
                  <a:latin typeface="Times New Roman" pitchFamily="18" charset="0"/>
                </a:endParaRPr>
              </a:p>
            </p:txBody>
          </p:sp>
        </p:grpSp>
        <p:sp>
          <p:nvSpPr>
            <p:cNvPr id="34827" name="Rectangle 2"/>
            <p:cNvSpPr>
              <a:spLocks noChangeArrowheads="1"/>
            </p:cNvSpPr>
            <p:nvPr/>
          </p:nvSpPr>
          <p:spPr bwMode="auto">
            <a:xfrm>
              <a:off x="1750640" y="4437112"/>
              <a:ext cx="7162800" cy="432048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34828" name="Rectangle 207"/>
            <p:cNvSpPr>
              <a:spLocks noChangeArrowheads="1"/>
            </p:cNvSpPr>
            <p:nvPr/>
          </p:nvSpPr>
          <p:spPr bwMode="auto">
            <a:xfrm>
              <a:off x="2110680" y="4869160"/>
              <a:ext cx="6802760" cy="432048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34829" name="Rectangle 208"/>
            <p:cNvSpPr>
              <a:spLocks noChangeArrowheads="1"/>
            </p:cNvSpPr>
            <p:nvPr/>
          </p:nvSpPr>
          <p:spPr bwMode="auto">
            <a:xfrm>
              <a:off x="2470720" y="5373216"/>
              <a:ext cx="6586736" cy="432048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029A00-AC5D-47A9-BA14-625F49ECD0B8}" type="slidenum">
              <a:rPr lang="en-US" altLang="en-US" smtClean="0">
                <a:latin typeface="Arial Black" pitchFamily="34" charset="0"/>
              </a:rPr>
              <a:pPr/>
              <a:t>33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620713"/>
            <a:ext cx="9288463" cy="811212"/>
          </a:xfrm>
        </p:spPr>
        <p:txBody>
          <a:bodyPr/>
          <a:lstStyle/>
          <a:p>
            <a:pPr eaLnBrk="1" hangingPunct="1"/>
            <a:r>
              <a:rPr lang="en-US" altLang="en-US" smtClean="0"/>
              <a:t>7.4 Complexity of the Quick Sort Algorithm</a:t>
            </a:r>
            <a:r>
              <a:rPr lang="en-IE" altLang="en-US" smtClean="0"/>
              <a:t>			</a:t>
            </a:r>
            <a:endParaRPr lang="en-US" alt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052513"/>
            <a:ext cx="9432925" cy="561657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u="sng" dirty="0" smtClean="0"/>
              <a:t>Summarizing: </a:t>
            </a:r>
          </a:p>
          <a:p>
            <a:pPr>
              <a:defRPr/>
            </a:pPr>
            <a:r>
              <a:rPr lang="en-US" dirty="0" smtClean="0"/>
              <a:t>If the array is sorted to begin with, Quick Sort is terrible: </a:t>
            </a:r>
            <a:r>
              <a:rPr lang="en-US" dirty="0" smtClean="0">
                <a:solidFill>
                  <a:srgbClr val="C00000"/>
                </a:solidFill>
                <a:latin typeface="Verdana" pitchFamily="34" charset="0"/>
              </a:rPr>
              <a:t>O(N</a:t>
            </a:r>
            <a:r>
              <a:rPr lang="en-US" baseline="30000" dirty="0" smtClean="0">
                <a:solidFill>
                  <a:srgbClr val="C00000"/>
                </a:solidFill>
                <a:latin typeface="Verdana" pitchFamily="34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Verdana" pitchFamily="34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For large arrays, it </a:t>
            </a:r>
            <a:r>
              <a:rPr lang="en-US" i="1" dirty="0" smtClean="0"/>
              <a:t>might</a:t>
            </a:r>
            <a:r>
              <a:rPr lang="en-US" dirty="0" smtClean="0"/>
              <a:t> be a good idea to check beforehand if the array is already sorted</a:t>
            </a:r>
            <a:endParaRPr lang="en-US" dirty="0" smtClean="0">
              <a:solidFill>
                <a:srgbClr val="C00000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dirty="0" smtClean="0"/>
              <a:t>However, Quick Sort is </a:t>
            </a:r>
            <a:r>
              <a:rPr lang="en-US" i="1" dirty="0" smtClean="0"/>
              <a:t>usually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latin typeface="Verdana" pitchFamily="34" charset="0"/>
              </a:rPr>
              <a:t>O(N log</a:t>
            </a:r>
            <a:r>
              <a:rPr lang="en-US" baseline="-25000" dirty="0" smtClean="0">
                <a:solidFill>
                  <a:srgbClr val="C00000"/>
                </a:solidFill>
                <a:latin typeface="Verdana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Verdana" pitchFamily="34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Verdana" pitchFamily="34" charset="0"/>
              </a:rPr>
              <a:t>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We could do an </a:t>
            </a:r>
            <a:r>
              <a:rPr lang="en-US" i="1" dirty="0" smtClean="0"/>
              <a:t>optimal</a:t>
            </a:r>
            <a:r>
              <a:rPr lang="en-US" dirty="0" smtClean="0"/>
              <a:t> quicksort (guaranteed </a:t>
            </a:r>
            <a:r>
              <a:rPr lang="en-US" dirty="0" smtClean="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O(N log N)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dirty="0" smtClean="0"/>
              <a:t>if we always picked a pivot value ( e.g. median value, median of 3) that cuts the array in half</a:t>
            </a:r>
          </a:p>
          <a:p>
            <a:pPr lvl="1">
              <a:defRPr/>
            </a:pPr>
            <a:r>
              <a:rPr lang="en-US" dirty="0" smtClean="0"/>
              <a:t>“Median of 3” is a good technique for choosing the pivot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solidFill>
                <a:srgbClr val="C00000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dirty="0" smtClean="0"/>
              <a:t>Most real-world sorting is done by Quick Sort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670A8C-96DE-45F0-A08E-A3A7537DF074}" type="slidenum">
              <a:rPr lang="en-US" altLang="en-US" smtClean="0">
                <a:latin typeface="Arial Black" pitchFamily="34" charset="0"/>
              </a:rPr>
              <a:pPr/>
              <a:t>34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620713"/>
            <a:ext cx="9288463" cy="811212"/>
          </a:xfrm>
        </p:spPr>
        <p:txBody>
          <a:bodyPr/>
          <a:lstStyle/>
          <a:p>
            <a:pPr eaLnBrk="1" hangingPunct="1"/>
            <a:r>
              <a:rPr lang="en-US" altLang="en-US" smtClean="0"/>
              <a:t>7.5 Advantages and Disadvantages</a:t>
            </a:r>
            <a:r>
              <a:rPr lang="en-IE" altLang="en-US" smtClean="0"/>
              <a:t>			</a:t>
            </a:r>
            <a:endParaRPr lang="en-US" alt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268413"/>
            <a:ext cx="9432925" cy="5400675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Advantages</a:t>
            </a:r>
            <a:r>
              <a:rPr lang="en-US" sz="2000" dirty="0" smtClean="0">
                <a:solidFill>
                  <a:schemeClr val="hlink"/>
                </a:solidFill>
              </a:rPr>
              <a:t>:</a:t>
            </a:r>
          </a:p>
          <a:p>
            <a:pPr lvl="1"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One of the fastest algorithms on average</a:t>
            </a:r>
          </a:p>
          <a:p>
            <a:pPr lvl="1"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Does not need additional memory (the sorting takes place in the array)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Disadvantages:</a:t>
            </a:r>
          </a:p>
          <a:p>
            <a:pPr lvl="1"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Exceptional situations that have complexity </a:t>
            </a:r>
            <a:r>
              <a:rPr 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O(N</a:t>
            </a:r>
            <a:r>
              <a:rPr lang="en-US" sz="1800" b="1" baseline="30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above advantages compensate for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rare occasions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when it runs with O(N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defRPr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NOTE: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speed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Quick Sort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is not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guaranteed </a:t>
            </a:r>
          </a:p>
          <a:p>
            <a:pPr lvl="1">
              <a:defRPr/>
            </a:pPr>
            <a:r>
              <a:rPr lang="en-US" sz="1800" b="1" dirty="0" smtClean="0"/>
              <a:t>Never</a:t>
            </a:r>
            <a:r>
              <a:rPr lang="en-US" sz="1800" dirty="0" smtClean="0"/>
              <a:t> </a:t>
            </a:r>
            <a:r>
              <a:rPr lang="en-US" sz="1800" dirty="0"/>
              <a:t>use in applications which require a</a:t>
            </a:r>
            <a:r>
              <a:rPr lang="en-US" sz="1800" dirty="0" smtClean="0"/>
              <a:t> </a:t>
            </a:r>
            <a:r>
              <a:rPr lang="en-US" sz="1800" dirty="0"/>
              <a:t>guarantee of response </a:t>
            </a:r>
            <a:r>
              <a:rPr lang="en-US" sz="1800" dirty="0" smtClean="0"/>
              <a:t>time:</a:t>
            </a:r>
          </a:p>
          <a:p>
            <a:pPr lvl="2">
              <a:defRPr/>
            </a:pPr>
            <a:r>
              <a:rPr lang="en-US" dirty="0" smtClean="0"/>
              <a:t>Life-critical:  medical </a:t>
            </a:r>
            <a:r>
              <a:rPr lang="en-US" dirty="0"/>
              <a:t>monitoring, </a:t>
            </a:r>
            <a:r>
              <a:rPr lang="en-US" dirty="0" smtClean="0"/>
              <a:t>life </a:t>
            </a:r>
            <a:r>
              <a:rPr lang="en-US" dirty="0"/>
              <a:t>support in </a:t>
            </a:r>
            <a:r>
              <a:rPr lang="en-US" dirty="0" smtClean="0"/>
              <a:t>aircraft</a:t>
            </a:r>
          </a:p>
          <a:p>
            <a:pPr lvl="2">
              <a:defRPr/>
            </a:pPr>
            <a:r>
              <a:rPr lang="en-US" dirty="0" smtClean="0"/>
              <a:t>Mission-critical: </a:t>
            </a:r>
            <a:r>
              <a:rPr lang="en-US" sz="2000" dirty="0" smtClean="0"/>
              <a:t>monitoring </a:t>
            </a:r>
            <a:r>
              <a:rPr lang="en-US" sz="2000" dirty="0"/>
              <a:t>and </a:t>
            </a:r>
            <a:r>
              <a:rPr lang="en-US" sz="2000" dirty="0" smtClean="0"/>
              <a:t>controlling dangerous materials, defense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6AA6DA-666F-440E-A2F4-864FDF5910B2}" type="slidenum">
              <a:rPr lang="en-US" altLang="en-US" smtClean="0">
                <a:latin typeface="Arial Black" pitchFamily="34" charset="0"/>
              </a:rPr>
              <a:pPr/>
              <a:t>35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620713"/>
            <a:ext cx="9288463" cy="647700"/>
          </a:xfrm>
        </p:spPr>
        <p:txBody>
          <a:bodyPr/>
          <a:lstStyle/>
          <a:p>
            <a:pPr eaLnBrk="1" hangingPunct="1"/>
            <a:r>
              <a:rPr lang="en-US" altLang="en-US" smtClean="0"/>
              <a:t>7.6 Merge Sort vs Quick Sort</a:t>
            </a:r>
            <a:r>
              <a:rPr lang="en-IE" altLang="en-US" smtClean="0"/>
              <a:t>			</a:t>
            </a:r>
            <a:endParaRPr lang="en-US" alt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268413"/>
            <a:ext cx="9432925" cy="5400675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Both algorithms use </a:t>
            </a:r>
            <a:r>
              <a:rPr lang="en-IE" sz="2000" dirty="0" smtClean="0"/>
              <a:t>Divide and Conquer paradigm</a:t>
            </a:r>
          </a:p>
          <a:p>
            <a:pPr>
              <a:defRPr/>
            </a:pPr>
            <a:r>
              <a:rPr lang="en-IE" sz="2000" dirty="0" smtClean="0">
                <a:solidFill>
                  <a:schemeClr val="accent1">
                    <a:lumMod val="50000"/>
                  </a:schemeClr>
                </a:solidFill>
              </a:rPr>
              <a:t>Both algorithms are faster than Insertion and Bubble sort algorithms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Merge sort </a:t>
            </a:r>
            <a:r>
              <a:rPr lang="en-US" sz="2000" u="sng" dirty="0"/>
              <a:t>guarantees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O(N*log</a:t>
            </a:r>
            <a:r>
              <a:rPr lang="en-US" sz="2000" baseline="-25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2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000" dirty="0">
                <a:solidFill>
                  <a:schemeClr val="hlink"/>
                </a:solidFill>
              </a:rPr>
              <a:t>)</a:t>
            </a:r>
            <a:r>
              <a:rPr lang="en-US" sz="2000" dirty="0"/>
              <a:t> time 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Merge sort requires additional memory with </a:t>
            </a:r>
            <a:r>
              <a:rPr lang="en-US" sz="2000" dirty="0" smtClean="0"/>
              <a:t>size N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sz="1800" dirty="0" smtClean="0"/>
              <a:t>Merging process </a:t>
            </a:r>
            <a:endParaRPr lang="en-US" sz="1800" dirty="0"/>
          </a:p>
          <a:p>
            <a:pPr>
              <a:defRPr/>
            </a:pPr>
            <a:r>
              <a:rPr lang="en-IE" dirty="0" smtClean="0"/>
              <a:t>Typically Quick Sort is significantly faster in practice than Merge Sort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652241-FCC0-49AF-AF12-67071C198344}" type="slidenum">
              <a:rPr lang="en-US" altLang="en-US" smtClean="0">
                <a:latin typeface="Arial Black" pitchFamily="34" charset="0"/>
              </a:rPr>
              <a:pPr/>
              <a:t>4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8915400" cy="865188"/>
          </a:xfrm>
        </p:spPr>
        <p:txBody>
          <a:bodyPr/>
          <a:lstStyle/>
          <a:p>
            <a:pPr eaLnBrk="1" hangingPunct="1"/>
            <a:r>
              <a:rPr lang="en-US" altLang="en-US" smtClean="0"/>
              <a:t>7.1 </a:t>
            </a:r>
            <a:r>
              <a:rPr lang="en-US" altLang="en-US" sz="3200" b="1" smtClean="0"/>
              <a:t>Introduction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908050"/>
            <a:ext cx="9777412" cy="5113338"/>
          </a:xfrm>
        </p:spPr>
        <p:txBody>
          <a:bodyPr/>
          <a:lstStyle/>
          <a:p>
            <a:pPr>
              <a:defRPr/>
            </a:pPr>
            <a:r>
              <a:rPr lang="en-IE" dirty="0" smtClean="0"/>
              <a:t>Partitioning phase of the array [start… end]</a:t>
            </a:r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r>
              <a:rPr lang="en-IE" sz="2000" dirty="0" smtClean="0"/>
              <a:t>Sorting phase</a:t>
            </a:r>
          </a:p>
          <a:p>
            <a:pPr lvl="1">
              <a:buFontTx/>
              <a:buNone/>
              <a:defRPr/>
            </a:pPr>
            <a:r>
              <a:rPr lang="en-US" sz="1800" dirty="0" smtClean="0">
                <a:latin typeface="Verdana" pitchFamily="34" charset="0"/>
              </a:rPr>
              <a:t>Quicksort array[start...p-1]      ---- sub_array1</a:t>
            </a:r>
          </a:p>
          <a:p>
            <a:pPr lvl="1">
              <a:buFontTx/>
              <a:buNone/>
              <a:defRPr/>
            </a:pPr>
            <a:r>
              <a:rPr lang="en-US" sz="1800" dirty="0" smtClean="0">
                <a:latin typeface="Verdana" pitchFamily="34" charset="0"/>
              </a:rPr>
              <a:t>Quicksort array[p+1...end]      ---- sub_array2</a:t>
            </a:r>
          </a:p>
          <a:p>
            <a:pPr>
              <a:defRPr/>
            </a:pPr>
            <a:endParaRPr lang="en-IE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IE" sz="2000" dirty="0" smtClean="0"/>
          </a:p>
          <a:p>
            <a:pPr>
              <a:defRPr/>
            </a:pPr>
            <a:r>
              <a:rPr lang="en-IE" sz="2000" dirty="0" smtClean="0"/>
              <a:t>Combine</a:t>
            </a:r>
          </a:p>
          <a:p>
            <a:pPr marL="742950" lvl="2" indent="-342900">
              <a:buSzPct val="75000"/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SimSun" pitchFamily="2" charset="-122"/>
              </a:rPr>
              <a:t>the sorted sub-array1 , followed by pivot element, followed by the sorted sub_array2</a:t>
            </a:r>
          </a:p>
          <a:p>
            <a:pPr marL="742950" lvl="2" indent="-342900">
              <a:buSzPct val="75000"/>
              <a:buFont typeface="Wingdings" pitchFamily="2" charset="2"/>
              <a:buChar char="n"/>
              <a:defRPr/>
            </a:pPr>
            <a:r>
              <a:rPr lang="en-US" altLang="zh-CN" b="1" dirty="0" smtClean="0">
                <a:ea typeface="SimSun" pitchFamily="2" charset="-122"/>
              </a:rPr>
              <a:t>nothing extra needs to be done !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631825" y="1620838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1038225" y="2224088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1898650" y="2395538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2257425" y="2052638"/>
            <a:ext cx="228600" cy="628650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CN">
              <a:solidFill>
                <a:schemeClr val="bg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2663825" y="1709738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3070225" y="2338388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1444625" y="1881188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57" name="AutoShape 31"/>
          <p:cNvSpPr>
            <a:spLocks/>
          </p:cNvSpPr>
          <p:nvPr/>
        </p:nvSpPr>
        <p:spPr bwMode="auto">
          <a:xfrm rot="-5400000">
            <a:off x="1812925" y="1728788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array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7899400" y="171450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8737600" y="180340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8318500" y="197485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5467350" y="2324100"/>
            <a:ext cx="1054100" cy="457200"/>
            <a:chOff x="3320" y="2304"/>
            <a:chExt cx="664" cy="384"/>
          </a:xfrm>
        </p:grpSpPr>
        <p:sp>
          <p:nvSpPr>
            <p:cNvPr id="6182" name="Rectangle 18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183" name="Rectangle 19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6184" name="Rectangle 20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</p:grp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7099300" y="2152650"/>
            <a:ext cx="228600" cy="628650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CN">
              <a:solidFill>
                <a:schemeClr val="bg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163" name="AutoShape 22"/>
          <p:cNvSpPr>
            <a:spLocks/>
          </p:cNvSpPr>
          <p:nvPr/>
        </p:nvSpPr>
        <p:spPr bwMode="auto">
          <a:xfrm rot="-5400000">
            <a:off x="5842000" y="23050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sub_array1</a:t>
            </a:r>
          </a:p>
        </p:txBody>
      </p:sp>
      <p:sp>
        <p:nvSpPr>
          <p:cNvPr id="6164" name="AutoShape 23"/>
          <p:cNvSpPr>
            <a:spLocks/>
          </p:cNvSpPr>
          <p:nvPr/>
        </p:nvSpPr>
        <p:spPr bwMode="auto">
          <a:xfrm rot="-5400000">
            <a:off x="8280400" y="23050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sub_array2</a:t>
            </a:r>
          </a:p>
        </p:txBody>
      </p:sp>
      <p:sp>
        <p:nvSpPr>
          <p:cNvPr id="6165" name="Down Arrow 1"/>
          <p:cNvSpPr>
            <a:spLocks noChangeArrowheads="1"/>
          </p:cNvSpPr>
          <p:nvPr/>
        </p:nvSpPr>
        <p:spPr bwMode="auto">
          <a:xfrm rot="-5400000">
            <a:off x="4167188" y="2130425"/>
            <a:ext cx="550862" cy="852488"/>
          </a:xfrm>
          <a:prstGeom prst="downArrow">
            <a:avLst>
              <a:gd name="adj1" fmla="val 50000"/>
              <a:gd name="adj2" fmla="val 50088"/>
            </a:avLst>
          </a:prstGeom>
          <a:solidFill>
            <a:srgbClr val="C0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66" name="TextBox 2"/>
          <p:cNvSpPr txBox="1">
            <a:spLocks noChangeArrowheads="1"/>
          </p:cNvSpPr>
          <p:nvPr/>
        </p:nvSpPr>
        <p:spPr bwMode="auto">
          <a:xfrm>
            <a:off x="6986588" y="1697038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/>
              <a:t>p</a:t>
            </a:r>
          </a:p>
        </p:txBody>
      </p:sp>
      <p:sp>
        <p:nvSpPr>
          <p:cNvPr id="6167" name="TextBox 93"/>
          <p:cNvSpPr txBox="1">
            <a:spLocks noChangeArrowheads="1"/>
          </p:cNvSpPr>
          <p:nvPr/>
        </p:nvSpPr>
        <p:spPr bwMode="auto">
          <a:xfrm>
            <a:off x="2266950" y="16049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600"/>
              <a:t>p</a:t>
            </a:r>
          </a:p>
        </p:txBody>
      </p:sp>
      <p:sp>
        <p:nvSpPr>
          <p:cNvPr id="6168" name="TextBox 94"/>
          <p:cNvSpPr txBox="1">
            <a:spLocks noChangeArrowheads="1"/>
          </p:cNvSpPr>
          <p:nvPr/>
        </p:nvSpPr>
        <p:spPr bwMode="auto">
          <a:xfrm>
            <a:off x="404813" y="1268413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/>
              <a:t>start</a:t>
            </a:r>
          </a:p>
        </p:txBody>
      </p:sp>
      <p:sp>
        <p:nvSpPr>
          <p:cNvPr id="6169" name="TextBox 95"/>
          <p:cNvSpPr txBox="1">
            <a:spLocks noChangeArrowheads="1"/>
          </p:cNvSpPr>
          <p:nvPr/>
        </p:nvSpPr>
        <p:spPr bwMode="auto">
          <a:xfrm>
            <a:off x="3070225" y="1966913"/>
            <a:ext cx="514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/>
              <a:t>end</a:t>
            </a:r>
          </a:p>
        </p:txBody>
      </p:sp>
      <p:sp>
        <p:nvSpPr>
          <p:cNvPr id="6170" name="TextBox 96"/>
          <p:cNvSpPr txBox="1">
            <a:spLocks noChangeArrowheads="1"/>
          </p:cNvSpPr>
          <p:nvPr/>
        </p:nvSpPr>
        <p:spPr bwMode="auto">
          <a:xfrm>
            <a:off x="8601075" y="1389063"/>
            <a:ext cx="514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/>
              <a:t>end</a:t>
            </a:r>
          </a:p>
        </p:txBody>
      </p:sp>
      <p:sp>
        <p:nvSpPr>
          <p:cNvPr id="6171" name="TextBox 97"/>
          <p:cNvSpPr txBox="1">
            <a:spLocks noChangeArrowheads="1"/>
          </p:cNvSpPr>
          <p:nvPr/>
        </p:nvSpPr>
        <p:spPr bwMode="auto">
          <a:xfrm>
            <a:off x="5211763" y="1890713"/>
            <a:ext cx="749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sz="1400"/>
              <a:t>start</a:t>
            </a:r>
          </a:p>
        </p:txBody>
      </p:sp>
      <p:sp>
        <p:nvSpPr>
          <p:cNvPr id="6172" name="Rectangle 14"/>
          <p:cNvSpPr>
            <a:spLocks noChangeArrowheads="1"/>
          </p:cNvSpPr>
          <p:nvPr/>
        </p:nvSpPr>
        <p:spPr bwMode="auto">
          <a:xfrm>
            <a:off x="8861425" y="4194175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73" name="Rectangle 15"/>
          <p:cNvSpPr>
            <a:spLocks noChangeArrowheads="1"/>
          </p:cNvSpPr>
          <p:nvPr/>
        </p:nvSpPr>
        <p:spPr bwMode="auto">
          <a:xfrm>
            <a:off x="8467725" y="4310063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74" name="Rectangle 16"/>
          <p:cNvSpPr>
            <a:spLocks noChangeArrowheads="1"/>
          </p:cNvSpPr>
          <p:nvPr/>
        </p:nvSpPr>
        <p:spPr bwMode="auto">
          <a:xfrm>
            <a:off x="8048625" y="4481513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75" name="Rectangle 18"/>
          <p:cNvSpPr>
            <a:spLocks noChangeArrowheads="1"/>
          </p:cNvSpPr>
          <p:nvPr/>
        </p:nvSpPr>
        <p:spPr bwMode="auto">
          <a:xfrm>
            <a:off x="6453188" y="4840288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76" name="Rectangle 19"/>
          <p:cNvSpPr>
            <a:spLocks noChangeArrowheads="1"/>
          </p:cNvSpPr>
          <p:nvPr/>
        </p:nvSpPr>
        <p:spPr bwMode="auto">
          <a:xfrm>
            <a:off x="5673725" y="5011738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77" name="Rectangle 20"/>
          <p:cNvSpPr>
            <a:spLocks noChangeArrowheads="1"/>
          </p:cNvSpPr>
          <p:nvPr/>
        </p:nvSpPr>
        <p:spPr bwMode="auto">
          <a:xfrm>
            <a:off x="6032500" y="4954588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6178" name="Rectangle 21"/>
          <p:cNvSpPr>
            <a:spLocks noChangeArrowheads="1"/>
          </p:cNvSpPr>
          <p:nvPr/>
        </p:nvSpPr>
        <p:spPr bwMode="auto">
          <a:xfrm>
            <a:off x="7251700" y="4659313"/>
            <a:ext cx="228600" cy="628650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CN">
              <a:solidFill>
                <a:schemeClr val="bg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179" name="AutoShape 22"/>
          <p:cNvSpPr>
            <a:spLocks/>
          </p:cNvSpPr>
          <p:nvPr/>
        </p:nvSpPr>
        <p:spPr bwMode="auto">
          <a:xfrm rot="-5400000">
            <a:off x="5994400" y="4811713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sub_array1</a:t>
            </a:r>
          </a:p>
        </p:txBody>
      </p:sp>
      <p:sp>
        <p:nvSpPr>
          <p:cNvPr id="6180" name="AutoShape 23"/>
          <p:cNvSpPr>
            <a:spLocks/>
          </p:cNvSpPr>
          <p:nvPr/>
        </p:nvSpPr>
        <p:spPr bwMode="auto">
          <a:xfrm rot="-5400000">
            <a:off x="8432800" y="4811713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sub_array2</a:t>
            </a:r>
          </a:p>
        </p:txBody>
      </p:sp>
      <p:sp>
        <p:nvSpPr>
          <p:cNvPr id="6181" name="TextBox 40"/>
          <p:cNvSpPr txBox="1">
            <a:spLocks noChangeArrowheads="1"/>
          </p:cNvSpPr>
          <p:nvPr/>
        </p:nvSpPr>
        <p:spPr bwMode="auto">
          <a:xfrm>
            <a:off x="7138988" y="429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99300" y="5949950"/>
            <a:ext cx="2311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3E277F-C9A8-4CCB-B96B-D797075C404B}" type="slidenum">
              <a:rPr lang="en-US" altLang="en-US" smtClean="0">
                <a:latin typeface="Arial Black" pitchFamily="34" charset="0"/>
              </a:rPr>
              <a:pPr/>
              <a:t>5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89154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7.1 </a:t>
            </a:r>
            <a:r>
              <a:rPr lang="en-US" altLang="en-US" sz="3200" b="1" smtClean="0"/>
              <a:t>Introduction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341438"/>
            <a:ext cx="9428162" cy="3267075"/>
          </a:xfrm>
        </p:spPr>
        <p:txBody>
          <a:bodyPr/>
          <a:lstStyle/>
          <a:p>
            <a:r>
              <a:rPr lang="en-US" altLang="en-US" smtClean="0"/>
              <a:t>Quick Sort </a:t>
            </a:r>
            <a:r>
              <a:rPr lang="en-US" altLang="en-US" u="sng" smtClean="0"/>
              <a:t>is also </a:t>
            </a:r>
            <a:r>
              <a:rPr lang="en-IE" altLang="en-US" u="sng" smtClean="0"/>
              <a:t>a much more efficient sorting technique </a:t>
            </a:r>
            <a:r>
              <a:rPr lang="en-IE" altLang="en-US" smtClean="0"/>
              <a:t>than Bubble Sort and Insertion Sort</a:t>
            </a:r>
          </a:p>
          <a:p>
            <a:pPr lvl="1"/>
            <a:r>
              <a:rPr lang="en-IE" altLang="en-US" smtClean="0"/>
              <a:t>Insertion Sort  - O(N</a:t>
            </a:r>
            <a:r>
              <a:rPr lang="en-IE" altLang="en-US" baseline="30000" smtClean="0"/>
              <a:t>2</a:t>
            </a:r>
            <a:r>
              <a:rPr lang="en-IE" altLang="en-US" smtClean="0"/>
              <a:t>)</a:t>
            </a:r>
          </a:p>
          <a:p>
            <a:pPr lvl="1"/>
            <a:r>
              <a:rPr lang="en-IE" altLang="en-US" smtClean="0"/>
              <a:t>Bubble sort – O(N</a:t>
            </a:r>
            <a:r>
              <a:rPr lang="en-IE" altLang="en-US" baseline="30000" smtClean="0"/>
              <a:t>2</a:t>
            </a:r>
            <a:r>
              <a:rPr lang="en-IE" altLang="en-US" smtClean="0"/>
              <a:t>)</a:t>
            </a:r>
          </a:p>
          <a:p>
            <a:pPr lvl="1"/>
            <a:r>
              <a:rPr lang="en-IE" altLang="en-US" smtClean="0"/>
              <a:t>Merge Sort – O(N*log N)</a:t>
            </a:r>
          </a:p>
          <a:p>
            <a:pPr lvl="1"/>
            <a:r>
              <a:rPr lang="en-IE" altLang="en-US" smtClean="0"/>
              <a:t>Quick Sort – O(N*log N)  </a:t>
            </a:r>
            <a:r>
              <a:rPr lang="en-IE" altLang="en-US" sz="1600" smtClean="0"/>
              <a:t>(expected in most of the situations)</a:t>
            </a:r>
          </a:p>
          <a:p>
            <a:endParaRPr lang="en-US" altLang="en-US" sz="2400" smtClean="0">
              <a:solidFill>
                <a:srgbClr val="FF0000"/>
              </a:solidFill>
            </a:endParaRPr>
          </a:p>
        </p:txBody>
      </p:sp>
      <p:sp>
        <p:nvSpPr>
          <p:cNvPr id="7174" name="Rectangle 4"/>
          <p:cNvSpPr txBox="1">
            <a:spLocks noChangeArrowheads="1"/>
          </p:cNvSpPr>
          <p:nvPr/>
        </p:nvSpPr>
        <p:spPr bwMode="auto">
          <a:xfrm>
            <a:off x="8266113" y="3295650"/>
            <a:ext cx="15113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O(1)	</a:t>
            </a:r>
          </a:p>
          <a:p>
            <a:pPr eaLnBrk="1" hangingPunct="1">
              <a:spcBef>
                <a:spcPct val="3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O(log N</a:t>
            </a:r>
          </a:p>
          <a:p>
            <a:pPr eaLnBrk="1" hangingPunct="1">
              <a:spcBef>
                <a:spcPct val="3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O(N)	</a:t>
            </a:r>
          </a:p>
          <a:p>
            <a:pPr eaLnBrk="1" hangingPunct="1">
              <a:spcBef>
                <a:spcPct val="3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O(N log N)</a:t>
            </a:r>
          </a:p>
          <a:p>
            <a:pPr eaLnBrk="1" hangingPunct="1">
              <a:spcBef>
                <a:spcPct val="3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O(N</a:t>
            </a:r>
            <a:r>
              <a:rPr lang="en-US" altLang="en-US" sz="2000" b="1" baseline="30000">
                <a:solidFill>
                  <a:srgbClr val="0000CC"/>
                </a:solidFill>
              </a:rPr>
              <a:t>2</a:t>
            </a:r>
            <a:r>
              <a:rPr lang="en-US" altLang="en-US" sz="2000" b="1">
                <a:solidFill>
                  <a:srgbClr val="0000CC"/>
                </a:solidFill>
              </a:rPr>
              <a:t>)	</a:t>
            </a:r>
          </a:p>
          <a:p>
            <a:pPr eaLnBrk="1" hangingPunct="1">
              <a:spcBef>
                <a:spcPct val="3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O(N</a:t>
            </a:r>
            <a:r>
              <a:rPr lang="en-US" altLang="en-US" sz="2000" b="1" baseline="30000">
                <a:solidFill>
                  <a:srgbClr val="0000CC"/>
                </a:solidFill>
              </a:rPr>
              <a:t>3</a:t>
            </a:r>
            <a:r>
              <a:rPr lang="en-US" altLang="en-US" sz="2000" b="1">
                <a:solidFill>
                  <a:srgbClr val="0000CC"/>
                </a:solidFill>
              </a:rPr>
              <a:t>)	</a:t>
            </a:r>
          </a:p>
          <a:p>
            <a:pPr eaLnBrk="1" hangingPunct="1">
              <a:spcBef>
                <a:spcPct val="3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O(2</a:t>
            </a:r>
            <a:r>
              <a:rPr lang="en-US" altLang="en-US" sz="2000" b="1" baseline="30000">
                <a:solidFill>
                  <a:srgbClr val="0000CC"/>
                </a:solidFill>
              </a:rPr>
              <a:t>N</a:t>
            </a:r>
            <a:r>
              <a:rPr lang="en-US" altLang="en-US" sz="2000" b="1">
                <a:solidFill>
                  <a:srgbClr val="0000CC"/>
                </a:solidFill>
              </a:rPr>
              <a:t>)	</a:t>
            </a:r>
            <a:r>
              <a:rPr lang="en-US" altLang="en-US" sz="2200" b="1">
                <a:solidFill>
                  <a:srgbClr val="0000CC"/>
                </a:solidFill>
              </a:rPr>
              <a:t>		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7075488" y="3141663"/>
            <a:ext cx="1981200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BETTER</a:t>
            </a:r>
            <a:endParaRPr lang="en-US" altLang="en-US" sz="20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WORSE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7176" name="Line 6"/>
          <p:cNvSpPr>
            <a:spLocks noChangeShapeType="1"/>
          </p:cNvSpPr>
          <p:nvPr/>
        </p:nvSpPr>
        <p:spPr bwMode="auto">
          <a:xfrm>
            <a:off x="7761288" y="3467100"/>
            <a:ext cx="0" cy="276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FD7261-0CE8-4705-ACD1-CA001E3303FA}" type="slidenum">
              <a:rPr lang="en-US" altLang="en-US" smtClean="0">
                <a:latin typeface="Arial Black" pitchFamily="34" charset="0"/>
              </a:rPr>
              <a:pPr/>
              <a:t>6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 </a:t>
            </a:r>
            <a:br>
              <a:rPr lang="en-US" altLang="en-US" smtClean="0"/>
            </a:br>
            <a:endParaRPr lang="en-US" altLang="en-US" sz="2800" b="1" smtClean="0"/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3050" y="1557338"/>
            <a:ext cx="9428163" cy="4967287"/>
          </a:xfrm>
        </p:spPr>
        <p:txBody>
          <a:bodyPr/>
          <a:lstStyle/>
          <a:p>
            <a:pPr>
              <a:defRPr/>
            </a:pPr>
            <a:r>
              <a:rPr lang="en-IE" sz="2000" dirty="0"/>
              <a:t>Partitioning is the most complex part of </a:t>
            </a:r>
            <a:r>
              <a:rPr lang="en-IE" sz="2000" dirty="0" smtClean="0"/>
              <a:t>Quick Sort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IE" sz="2000" dirty="0" smtClean="0"/>
          </a:p>
          <a:p>
            <a:pPr>
              <a:defRPr/>
            </a:pPr>
            <a:r>
              <a:rPr lang="en-IE" sz="2000" dirty="0" smtClean="0"/>
              <a:t>The partitioning phase involves selecting the pivot element and re-arranging the elements in the two partitions</a:t>
            </a:r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r>
              <a:rPr lang="en-IE" sz="2000" dirty="0" smtClean="0"/>
              <a:t>How to pick a pivot?</a:t>
            </a:r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r>
              <a:rPr lang="en-IE" sz="2000" dirty="0" smtClean="0"/>
              <a:t>How to partition?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5F5BD-33B5-4B70-93A1-FE1C085AAB72}" type="slidenum">
              <a:rPr lang="en-US" altLang="en-US" smtClean="0">
                <a:latin typeface="Arial Black" pitchFamily="34" charset="0"/>
              </a:rPr>
              <a:pPr/>
              <a:t>7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pick the pivot 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3050" y="1844675"/>
            <a:ext cx="9428163" cy="4679950"/>
          </a:xfrm>
        </p:spPr>
        <p:txBody>
          <a:bodyPr/>
          <a:lstStyle/>
          <a:p>
            <a:r>
              <a:rPr lang="en-IE" altLang="en-US" sz="2000" smtClean="0"/>
              <a:t>The Quick Sort algorithm is fastest when the median value of the array is chosen as the pivot element. </a:t>
            </a:r>
          </a:p>
          <a:p>
            <a:pPr lvl="1"/>
            <a:r>
              <a:rPr lang="en-IE" altLang="en-US" sz="1800" smtClean="0"/>
              <a:t>That is because the resulting partitions are of very similar size. Each partition splits itself in two and thus the base case is reached very quickly.</a:t>
            </a:r>
            <a:endParaRPr lang="en-US" altLang="en-US" sz="1800" smtClean="0"/>
          </a:p>
          <a:p>
            <a:r>
              <a:rPr lang="en-IE" altLang="en-US" sz="2000" smtClean="0"/>
              <a:t>HOWEVER, Quick Sort algorithm becomes very slow when the array is already or close to being sorted.</a:t>
            </a:r>
          </a:p>
          <a:p>
            <a:pPr lvl="1"/>
            <a:r>
              <a:rPr lang="en-IE" altLang="en-US" sz="1800" smtClean="0"/>
              <a:t>There is no efficient way for the computer to find the median element to use as the pivot.</a:t>
            </a:r>
          </a:p>
          <a:p>
            <a:r>
              <a:rPr lang="en-IE" altLang="en-US" sz="2000" smtClean="0"/>
              <a:t>So, the more random the arrangement of the array, the faster the Quick Sort algorithm finishes</a:t>
            </a:r>
          </a:p>
          <a:p>
            <a:endParaRPr lang="en-IE" altLang="en-US" sz="2000" smtClean="0"/>
          </a:p>
          <a:p>
            <a:r>
              <a:rPr lang="en-IE" altLang="en-US" sz="2000" smtClean="0"/>
              <a:t>The runtime of Quick Sort ranges from </a:t>
            </a:r>
            <a:r>
              <a:rPr lang="en-IE" altLang="en-US" sz="2000" i="1" smtClean="0"/>
              <a:t>O(N </a:t>
            </a:r>
            <a:r>
              <a:rPr lang="en-IE" altLang="en-US" sz="2000" smtClean="0"/>
              <a:t>log</a:t>
            </a:r>
            <a:r>
              <a:rPr lang="en-IE" altLang="en-US" sz="2000" i="1" smtClean="0"/>
              <a:t> N)</a:t>
            </a:r>
            <a:r>
              <a:rPr lang="en-IE" altLang="en-US" sz="2000" smtClean="0"/>
              <a:t> with the best pivots, to </a:t>
            </a:r>
            <a:r>
              <a:rPr lang="en-IE" altLang="en-US" sz="2000" i="1" smtClean="0"/>
              <a:t>O(N</a:t>
            </a:r>
            <a:r>
              <a:rPr lang="en-IE" altLang="en-US" sz="2000" i="1" baseline="30000" smtClean="0"/>
              <a:t>2</a:t>
            </a:r>
            <a:r>
              <a:rPr lang="en-IE" altLang="en-US" sz="2000" i="1" smtClean="0"/>
              <a:t>)</a:t>
            </a:r>
            <a:r>
              <a:rPr lang="en-IE" altLang="en-US" sz="2000" smtClean="0"/>
              <a:t> with the worst pivots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C61C37-08B0-4470-B499-2BD3548B7352}" type="slidenum">
              <a:rPr lang="en-US" altLang="en-US" smtClean="0">
                <a:latin typeface="Arial Black" pitchFamily="34" charset="0"/>
              </a:rPr>
              <a:pPr/>
              <a:t>8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pick the pivot 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906000" cy="5327650"/>
          </a:xfrm>
        </p:spPr>
        <p:txBody>
          <a:bodyPr/>
          <a:lstStyle/>
          <a:p>
            <a:r>
              <a:rPr lang="en-US" altLang="zh-CN" sz="2000" smtClean="0">
                <a:ea typeface="SimSun" pitchFamily="2" charset="-122"/>
              </a:rPr>
              <a:t>Solution 1: Choose the pivot as the median value (ideal way)</a:t>
            </a:r>
          </a:p>
          <a:p>
            <a:pPr lvl="1"/>
            <a:r>
              <a:rPr lang="en-IE" altLang="en-US" sz="1800" smtClean="0"/>
              <a:t>How efficiently can we compute the median of an array of numbers? </a:t>
            </a:r>
          </a:p>
          <a:p>
            <a:pPr lvl="1"/>
            <a:r>
              <a:rPr lang="en-IE" altLang="en-US" sz="1800" smtClean="0"/>
              <a:t>There is no obvious way to do this quickly =&gt; it requires you to </a:t>
            </a:r>
            <a:r>
              <a:rPr lang="en-IE" altLang="en-US" sz="1800" i="1" u="sng" smtClean="0"/>
              <a:t>sort</a:t>
            </a:r>
            <a:r>
              <a:rPr lang="en-IE" altLang="en-US" sz="1800" smtClean="0"/>
              <a:t> the array!  NOT OK!!</a:t>
            </a:r>
          </a:p>
          <a:p>
            <a:pPr lvl="2"/>
            <a:r>
              <a:rPr lang="en-IE" altLang="en-US" sz="1600" smtClean="0"/>
              <a:t>we are trying to use the median to do the sorting, so we can't sort the list in order to compute the median!</a:t>
            </a:r>
          </a:p>
          <a:p>
            <a:pPr lvl="1"/>
            <a:r>
              <a:rPr lang="en-IE" altLang="zh-CN" smtClean="0">
                <a:ea typeface="SimSun" pitchFamily="2" charset="-122"/>
              </a:rPr>
              <a:t>E.g. { </a:t>
            </a:r>
            <a:r>
              <a:rPr lang="en-IE" altLang="en-US" smtClean="0"/>
              <a:t>56,29,35,42,15,41,75,21}  =&gt; {15,21,29, </a:t>
            </a:r>
            <a:r>
              <a:rPr lang="en-IE" altLang="en-US" smtClean="0">
                <a:solidFill>
                  <a:srgbClr val="FF0000"/>
                </a:solidFill>
              </a:rPr>
              <a:t>35</a:t>
            </a:r>
            <a:r>
              <a:rPr lang="en-IE" altLang="en-US" smtClean="0"/>
              <a:t> ,41,42,56,75}</a:t>
            </a:r>
          </a:p>
          <a:p>
            <a:pPr lvl="1"/>
            <a:r>
              <a:rPr lang="en-IE" altLang="zh-CN" smtClean="0">
                <a:ea typeface="SimSun" pitchFamily="2" charset="-122"/>
              </a:rPr>
              <a:t>35 is the median value</a:t>
            </a:r>
          </a:p>
          <a:p>
            <a:pPr lvl="1"/>
            <a:r>
              <a:rPr lang="en-IE" altLang="zh-CN" smtClean="0">
                <a:ea typeface="SimSun" pitchFamily="2" charset="-122"/>
              </a:rPr>
              <a:t>So, it is difficult to determine the median value!</a:t>
            </a:r>
            <a:endParaRPr lang="en-US" altLang="zh-CN" smtClean="0">
              <a:ea typeface="SimSun" pitchFamily="2" charset="-122"/>
            </a:endParaRPr>
          </a:p>
          <a:p>
            <a:endParaRPr lang="en-US" altLang="zh-CN" sz="900" smtClean="0">
              <a:ea typeface="SimSun" pitchFamily="2" charset="-122"/>
            </a:endParaRPr>
          </a:p>
          <a:p>
            <a:r>
              <a:rPr lang="en-US" altLang="zh-CN" sz="2000" smtClean="0">
                <a:ea typeface="SimSun" pitchFamily="2" charset="-122"/>
              </a:rPr>
              <a:t>Solution 2: The </a:t>
            </a:r>
            <a:r>
              <a:rPr lang="en-US" altLang="zh-CN" sz="2000" u="sng" smtClean="0">
                <a:ea typeface="SimSun" pitchFamily="2" charset="-122"/>
              </a:rPr>
              <a:t>simplest</a:t>
            </a:r>
            <a:r>
              <a:rPr lang="en-US" altLang="zh-CN" sz="2000" smtClean="0">
                <a:ea typeface="SimSun" pitchFamily="2" charset="-122"/>
              </a:rPr>
              <a:t> thing is to use the first element as pivot</a:t>
            </a:r>
          </a:p>
          <a:p>
            <a:pPr lvl="1"/>
            <a:r>
              <a:rPr lang="en-US" altLang="zh-CN" sz="1800" smtClean="0">
                <a:ea typeface="SimSun" pitchFamily="2" charset="-122"/>
              </a:rPr>
              <a:t>if the input array is random, ok</a:t>
            </a:r>
          </a:p>
          <a:p>
            <a:pPr lvl="1"/>
            <a:r>
              <a:rPr lang="en-US" altLang="zh-CN" sz="1800" smtClean="0">
                <a:ea typeface="SimSun" pitchFamily="2" charset="-122"/>
              </a:rPr>
              <a:t>if the input array is presorted (or in reverse order)</a:t>
            </a:r>
          </a:p>
          <a:p>
            <a:pPr lvl="2"/>
            <a:r>
              <a:rPr lang="en-US" altLang="zh-CN" sz="1600" smtClean="0">
                <a:ea typeface="SimSun" pitchFamily="2" charset="-122"/>
              </a:rPr>
              <a:t>The pivot is the smallest element</a:t>
            </a:r>
          </a:p>
          <a:p>
            <a:pPr lvl="2"/>
            <a:r>
              <a:rPr lang="en-US" altLang="zh-CN" sz="1600" smtClean="0">
                <a:ea typeface="SimSun" pitchFamily="2" charset="-122"/>
              </a:rPr>
              <a:t>all the elements go into Sub_array2  or Sub_array1. There is no element smaller than the pivot to be placed in the other Sub_array</a:t>
            </a:r>
          </a:p>
          <a:p>
            <a:pPr lvl="2"/>
            <a:r>
              <a:rPr lang="en-US" altLang="zh-CN" sz="1600" smtClean="0">
                <a:ea typeface="SimSun" pitchFamily="2" charset="-122"/>
              </a:rPr>
              <a:t>this happens consistently throughout the recursive calls</a:t>
            </a:r>
          </a:p>
          <a:p>
            <a:pPr lvl="2"/>
            <a:r>
              <a:rPr lang="en-US" altLang="zh-CN" sz="1600" smtClean="0">
                <a:ea typeface="SimSun" pitchFamily="2" charset="-122"/>
              </a:rPr>
              <a:t>Results in O(N</a:t>
            </a:r>
            <a:r>
              <a:rPr lang="en-US" altLang="zh-CN" sz="1600" baseline="30000" smtClean="0">
                <a:ea typeface="SimSun" pitchFamily="2" charset="-122"/>
              </a:rPr>
              <a:t>2</a:t>
            </a:r>
            <a:r>
              <a:rPr lang="en-US" altLang="zh-CN" sz="1600" smtClean="0">
                <a:ea typeface="SimSun" pitchFamily="2" charset="-122"/>
              </a:rPr>
              <a:t>) behavior –&gt; worst situation</a:t>
            </a:r>
          </a:p>
          <a:p>
            <a:endParaRPr lang="en-US" altLang="zh-CN" sz="20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68675" y="6288088"/>
            <a:ext cx="31369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969696"/>
                </a:solidFill>
              </a:rPr>
              <a:t>Dr. Cristina Muntean (NCI)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24A959-7742-42DF-A118-E7A44D1745DC}" type="slidenum">
              <a:rPr lang="en-US" altLang="en-US" smtClean="0">
                <a:latin typeface="Arial Black" pitchFamily="34" charset="0"/>
              </a:rPr>
              <a:pPr/>
              <a:t>9</a:t>
            </a:fld>
            <a:endParaRPr lang="en-US" altLang="en-US" smtClean="0">
              <a:latin typeface="Arial Black" pitchFamily="34" charset="0"/>
            </a:endParaRP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88950" y="404813"/>
            <a:ext cx="8915400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7.2 Partitioning Mechanism </a:t>
            </a:r>
            <a:br>
              <a:rPr lang="en-US" altLang="en-US" smtClean="0"/>
            </a:br>
            <a:r>
              <a:rPr lang="en-US" altLang="en-US" sz="2800" b="1" smtClean="0"/>
              <a:t>How to pick the pivot ?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800" b="1" smtClean="0"/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3050" y="1557338"/>
            <a:ext cx="9428163" cy="46799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ea typeface="SimSun" pitchFamily="2" charset="-122"/>
              </a:rPr>
              <a:t>Solution 3: Median of 3</a:t>
            </a:r>
          </a:p>
          <a:p>
            <a:pPr lvl="1">
              <a:defRPr/>
            </a:pPr>
            <a:r>
              <a:rPr lang="en-IE" sz="1800" dirty="0" smtClean="0"/>
              <a:t>take a sample of three elements from the array, then use the median of the three as pivot element</a:t>
            </a:r>
          </a:p>
          <a:p>
            <a:pPr lvl="2">
              <a:defRPr/>
            </a:pPr>
            <a:r>
              <a:rPr lang="en-IE" altLang="zh-CN" sz="1600" dirty="0" smtClean="0">
                <a:ea typeface="SimSun" pitchFamily="2" charset="-122"/>
              </a:rPr>
              <a:t>Quickest way: take the first, middle and last elements </a:t>
            </a:r>
          </a:p>
          <a:p>
            <a:pPr lvl="2">
              <a:defRPr/>
            </a:pPr>
            <a:r>
              <a:rPr lang="en-IE" altLang="zh-CN" sz="1600" dirty="0" smtClean="0">
                <a:ea typeface="SimSun" pitchFamily="2" charset="-122"/>
              </a:rPr>
              <a:t>Selecting the median involves sorting only 3 numbers</a:t>
            </a:r>
          </a:p>
          <a:p>
            <a:pPr lvl="2">
              <a:defRPr/>
            </a:pPr>
            <a:r>
              <a:rPr lang="en-US" sz="1600" dirty="0" smtClean="0"/>
              <a:t>Re-arrange (sort) these three numbers so that the smallest is in the first position, the highest in the last position, and the other in the middle</a:t>
            </a:r>
          </a:p>
          <a:p>
            <a:pPr lvl="1">
              <a:defRPr/>
            </a:pPr>
            <a:r>
              <a:rPr lang="en-IE" altLang="zh-CN" sz="1800" dirty="0" smtClean="0">
                <a:ea typeface="SimSun" pitchFamily="2" charset="-122"/>
              </a:rPr>
              <a:t>Benefits:</a:t>
            </a:r>
          </a:p>
          <a:p>
            <a:pPr lvl="2">
              <a:defRPr/>
            </a:pPr>
            <a:r>
              <a:rPr lang="en-IE" sz="1600" dirty="0" smtClean="0"/>
              <a:t>it makes the worst case (pivot =smallest/highest number) much more unlikely to occur in any actual sort</a:t>
            </a:r>
          </a:p>
          <a:p>
            <a:pPr lvl="2">
              <a:defRPr/>
            </a:pPr>
            <a:r>
              <a:rPr lang="en-US" sz="1600" dirty="0"/>
              <a:t>S</a:t>
            </a:r>
            <a:r>
              <a:rPr lang="en-US" sz="1600" dirty="0" smtClean="0"/>
              <a:t>peeds up the partition loop</a:t>
            </a:r>
            <a:endParaRPr lang="en-IE" altLang="zh-CN" sz="1600" dirty="0" smtClean="0">
              <a:ea typeface="SimSun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defRPr/>
            </a:pPr>
            <a:r>
              <a:rPr lang="en-US" altLang="zh-CN" sz="2000" dirty="0" smtClean="0">
                <a:ea typeface="SimSun" pitchFamily="2" charset="-122"/>
              </a:rPr>
              <a:t>Solution 4: Choose the pivot randomly</a:t>
            </a:r>
          </a:p>
          <a:p>
            <a:pPr lvl="1">
              <a:defRPr/>
            </a:pPr>
            <a:r>
              <a:rPr lang="en-US" altLang="zh-CN" sz="1800" dirty="0">
                <a:ea typeface="SimSun" pitchFamily="2" charset="-122"/>
              </a:rPr>
              <a:t>generally safe</a:t>
            </a:r>
          </a:p>
          <a:p>
            <a:pPr lvl="1">
              <a:defRPr/>
            </a:pPr>
            <a:r>
              <a:rPr lang="en-US" altLang="zh-CN" sz="1800" dirty="0" smtClean="0">
                <a:ea typeface="SimSun" pitchFamily="2" charset="-122"/>
              </a:rPr>
              <a:t>But random </a:t>
            </a:r>
            <a:r>
              <a:rPr lang="en-US" altLang="zh-CN" sz="1800" dirty="0">
                <a:ea typeface="SimSun" pitchFamily="2" charset="-122"/>
              </a:rPr>
              <a:t>number generation can be </a:t>
            </a:r>
            <a:r>
              <a:rPr lang="en-US" altLang="zh-CN" sz="1800" dirty="0" smtClean="0">
                <a:ea typeface="SimSun" pitchFamily="2" charset="-122"/>
              </a:rPr>
              <a:t>expensive (in terms of speed)</a:t>
            </a:r>
            <a:endParaRPr lang="en-US" altLang="zh-CN" sz="18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12174</TotalTime>
  <Words>3622</Words>
  <Application>Microsoft Office PowerPoint</Application>
  <PresentationFormat>A4 Paper (210x297 mm)</PresentationFormat>
  <Paragraphs>847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SimSun</vt:lpstr>
      <vt:lpstr>Arial</vt:lpstr>
      <vt:lpstr>Arial Black</vt:lpstr>
      <vt:lpstr>Arial Narrow</vt:lpstr>
      <vt:lpstr>Courier New</vt:lpstr>
      <vt:lpstr>Tahoma</vt:lpstr>
      <vt:lpstr>Times New Roman</vt:lpstr>
      <vt:lpstr>Trebuchet MS</vt:lpstr>
      <vt:lpstr>Verdana</vt:lpstr>
      <vt:lpstr>Wingdings</vt:lpstr>
      <vt:lpstr>1_Pixel</vt:lpstr>
      <vt:lpstr>7. Sorting Algorithms: Quick Sort  </vt:lpstr>
      <vt:lpstr>7.1 Introduction</vt:lpstr>
      <vt:lpstr>7.1 Introduction</vt:lpstr>
      <vt:lpstr>7.1 Introduction</vt:lpstr>
      <vt:lpstr>7.1 Introduction</vt:lpstr>
      <vt:lpstr>7.2 Partitioning Mechanism   </vt:lpstr>
      <vt:lpstr>7.2 Partitioning Mechanism  How to pick the pivot ?  </vt:lpstr>
      <vt:lpstr>7.2 Partitioning Mechanism  How to pick the pivot ?  </vt:lpstr>
      <vt:lpstr>7.2 Partitioning Mechanism  How to pick the pivot 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7.2 Partitioning Mechanism  How to partition?  </vt:lpstr>
      <vt:lpstr>7.3 Quick Sort – Pseudo-code </vt:lpstr>
      <vt:lpstr>7.3 Quick Sort – Pseudo-code </vt:lpstr>
      <vt:lpstr>7.4 Complexity of the Quick Sort Algorithm   </vt:lpstr>
      <vt:lpstr>7.4 Complexity of the Quick Sort Algorithm   </vt:lpstr>
      <vt:lpstr>7.4 Complexity of the Quick Sort Algorithm   </vt:lpstr>
      <vt:lpstr>7.4 Complexity of the Quick Sort Algorithm   </vt:lpstr>
      <vt:lpstr>7.5 Advantages and Disadvantages   </vt:lpstr>
      <vt:lpstr>7.6 Merge Sort vs Quick Sort   </vt:lpstr>
    </vt:vector>
  </TitlesOfParts>
  <Company>NCI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Lejla</dc:creator>
  <cp:lastModifiedBy>room303</cp:lastModifiedBy>
  <cp:revision>362</cp:revision>
  <dcterms:created xsi:type="dcterms:W3CDTF">2002-01-20T21:26:00Z</dcterms:created>
  <dcterms:modified xsi:type="dcterms:W3CDTF">2015-11-06T11:59:07Z</dcterms:modified>
</cp:coreProperties>
</file>