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1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D617B-B6FA-44F7-8EEC-FB97FA6D3852}" type="datetimeFigureOut">
              <a:rPr lang="en-IE" smtClean="0"/>
              <a:t>17/09/2016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F4FA6-04C5-445D-9EFF-32E9161638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252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4FA6-04C5-445D-9EFF-32E916163800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969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4FA6-04C5-445D-9EFF-32E916163800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468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4FA6-04C5-445D-9EFF-32E916163800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468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4FA6-04C5-445D-9EFF-32E916163800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4689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4FA6-04C5-445D-9EFF-32E916163800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468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4FA6-04C5-445D-9EFF-32E91616380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468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4FA6-04C5-445D-9EFF-32E91616380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4689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4FA6-04C5-445D-9EFF-32E91616380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468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4FA6-04C5-445D-9EFF-32E916163800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4689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4FA6-04C5-445D-9EFF-32E916163800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468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September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September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September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Clr>
                <a:schemeClr val="tx2"/>
              </a:buClr>
              <a:buSzPct val="100000"/>
              <a:defRPr/>
            </a:lvl1pPr>
            <a:lvl2pPr marL="533400" indent="-182563"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September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September 17,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September 17,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September 17,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September 17,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September 17,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September 17,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September 17,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September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E" cap="none" dirty="0" smtClean="0">
                <a:latin typeface="Times New Roman" pitchFamily="18" charset="0"/>
                <a:cs typeface="Times New Roman" pitchFamily="18" charset="0"/>
              </a:rPr>
              <a:t>Wireless Networking</a:t>
            </a:r>
            <a:endParaRPr lang="en-IE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6056" y="3861048"/>
            <a:ext cx="3240360" cy="1752600"/>
          </a:xfrm>
        </p:spPr>
        <p:txBody>
          <a:bodyPr>
            <a:normAutofit/>
          </a:bodyPr>
          <a:lstStyle/>
          <a:p>
            <a:endParaRPr lang="en-IE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E" dirty="0" err="1" smtClean="0"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 Paul Hayes</a:t>
            </a:r>
          </a:p>
          <a:p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phayes@ncirl.ie</a:t>
            </a:r>
            <a:endParaRPr lang="en-IE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2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Module Assessment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76800"/>
          </a:xfrm>
        </p:spPr>
        <p:txBody>
          <a:bodyPr>
            <a:normAutofit/>
          </a:bodyPr>
          <a:lstStyle/>
          <a:p>
            <a:endParaRPr lang="en-IE" dirty="0" smtClean="0"/>
          </a:p>
          <a:p>
            <a:r>
              <a:rPr lang="en-AU" sz="2800" b="1" dirty="0" smtClean="0"/>
              <a:t>Assessment Breakdown</a:t>
            </a:r>
            <a:endParaRPr lang="en-AU" sz="2800" b="1" dirty="0"/>
          </a:p>
          <a:p>
            <a:pPr lvl="1"/>
            <a:r>
              <a:rPr lang="en-AU" sz="2400" dirty="0"/>
              <a:t>Continuous </a:t>
            </a:r>
            <a:r>
              <a:rPr lang="en-AU" sz="2400" dirty="0" smtClean="0"/>
              <a:t>Assessment	40</a:t>
            </a:r>
            <a:r>
              <a:rPr lang="en-AU" sz="2400" dirty="0"/>
              <a:t>%</a:t>
            </a:r>
          </a:p>
          <a:p>
            <a:pPr lvl="1"/>
            <a:r>
              <a:rPr lang="en-AU" sz="2400" dirty="0"/>
              <a:t>Final </a:t>
            </a:r>
            <a:r>
              <a:rPr lang="en-AU" sz="2400" dirty="0" smtClean="0"/>
              <a:t>Examination		60</a:t>
            </a:r>
            <a:r>
              <a:rPr lang="en-AU" sz="2400" dirty="0"/>
              <a:t>%</a:t>
            </a:r>
          </a:p>
          <a:p>
            <a:pPr lvl="1"/>
            <a:endParaRPr lang="en-AU" dirty="0"/>
          </a:p>
          <a:p>
            <a:r>
              <a:rPr lang="en-AU" sz="2800" b="1" dirty="0"/>
              <a:t>Continuous </a:t>
            </a:r>
            <a:r>
              <a:rPr lang="en-AU" sz="2800" b="1" dirty="0" smtClean="0"/>
              <a:t>Assessment</a:t>
            </a:r>
            <a:endParaRPr lang="en-AU" sz="2800" dirty="0"/>
          </a:p>
          <a:p>
            <a:pPr lvl="1"/>
            <a:r>
              <a:rPr lang="en-IE" sz="2400" dirty="0"/>
              <a:t>In-Class Test Week 6 	</a:t>
            </a:r>
            <a:r>
              <a:rPr lang="en-IE" sz="2400" dirty="0" smtClean="0"/>
              <a:t>	</a:t>
            </a:r>
            <a:r>
              <a:rPr lang="ga-IE" sz="2400" dirty="0" smtClean="0"/>
              <a:t>20</a:t>
            </a:r>
            <a:r>
              <a:rPr lang="en-IE" sz="2400" dirty="0" smtClean="0"/>
              <a:t>%</a:t>
            </a:r>
            <a:endParaRPr lang="en-IE" sz="2400" dirty="0"/>
          </a:p>
          <a:p>
            <a:pPr lvl="1"/>
            <a:r>
              <a:rPr lang="en-IE" sz="2400" dirty="0"/>
              <a:t>In-Class Test Week </a:t>
            </a:r>
            <a:r>
              <a:rPr lang="en-IE" sz="2400" dirty="0" smtClean="0"/>
              <a:t>11</a:t>
            </a:r>
            <a:r>
              <a:rPr lang="en-IE" sz="2400" dirty="0"/>
              <a:t>	</a:t>
            </a:r>
            <a:r>
              <a:rPr lang="en-IE" sz="2400" dirty="0" smtClean="0"/>
              <a:t>	</a:t>
            </a:r>
            <a:r>
              <a:rPr lang="ga-IE" sz="2400" dirty="0" smtClean="0"/>
              <a:t>20</a:t>
            </a:r>
            <a:r>
              <a:rPr lang="en-IE" sz="2400" smtClean="0"/>
              <a:t>%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410967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Aim of the Module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354013" indent="-354013">
              <a:buClr>
                <a:schemeClr val="tx2"/>
              </a:buClr>
              <a:buSzPct val="100000"/>
            </a:pPr>
            <a:r>
              <a:rPr lang="en-GB" sz="2800" dirty="0" smtClean="0"/>
              <a:t>The </a:t>
            </a:r>
            <a:r>
              <a:rPr lang="en-GB" sz="2800" dirty="0"/>
              <a:t>aim of this module is to make students familiar with the basic concepts of modern wireless and mobile communication networks 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405714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Learning Outcomes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sz="2600" dirty="0"/>
              <a:t>On successful completion of this module, students will be able to</a:t>
            </a:r>
            <a:r>
              <a:rPr lang="en-GB" sz="2600" dirty="0" smtClean="0"/>
              <a:t>:</a:t>
            </a:r>
          </a:p>
          <a:p>
            <a:endParaRPr lang="en-IE" sz="2600" dirty="0"/>
          </a:p>
          <a:p>
            <a:r>
              <a:rPr lang="en-GB" sz="2600" dirty="0"/>
              <a:t>Discuss the fundamental theory, concepts and principles behind wireless and mobile network </a:t>
            </a:r>
            <a:r>
              <a:rPr lang="en-GB" sz="2600" dirty="0" smtClean="0"/>
              <a:t>technologies</a:t>
            </a:r>
          </a:p>
          <a:p>
            <a:endParaRPr lang="en-IE" sz="2600" dirty="0"/>
          </a:p>
          <a:p>
            <a:r>
              <a:rPr lang="en-GB" sz="2600" dirty="0"/>
              <a:t>Compare and contrast the different communication technologies used in wireless and mobile </a:t>
            </a:r>
            <a:r>
              <a:rPr lang="en-GB" sz="2600" dirty="0" smtClean="0"/>
              <a:t>networks</a:t>
            </a: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36258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Learning Outcomes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pPr lvl="0"/>
            <a:r>
              <a:rPr lang="en-GB" sz="3000" dirty="0"/>
              <a:t>Define and describe technology issues and terms used in wireless and mobile </a:t>
            </a:r>
            <a:r>
              <a:rPr lang="en-GB" sz="3000" dirty="0" smtClean="0"/>
              <a:t>networking</a:t>
            </a:r>
          </a:p>
          <a:p>
            <a:pPr lvl="0"/>
            <a:endParaRPr lang="en-IE" sz="3000" dirty="0"/>
          </a:p>
          <a:p>
            <a:pPr lvl="0"/>
            <a:r>
              <a:rPr lang="en-GB" sz="3000" dirty="0"/>
              <a:t>Transfer and apply knowledge to a range of contexts and problems in the ‘real world’, including Location-Based </a:t>
            </a:r>
            <a:r>
              <a:rPr lang="en-GB" sz="3000" dirty="0" smtClean="0"/>
              <a:t>Services</a:t>
            </a:r>
          </a:p>
          <a:p>
            <a:pPr lvl="0"/>
            <a:endParaRPr lang="en-IE" sz="3000" dirty="0"/>
          </a:p>
          <a:p>
            <a:pPr lvl="0"/>
            <a:r>
              <a:rPr lang="en-GB" sz="3000" dirty="0"/>
              <a:t>Recognise security issues in wireless and mobile </a:t>
            </a:r>
            <a:r>
              <a:rPr lang="en-GB" sz="3000" dirty="0" smtClean="0"/>
              <a:t>networks</a:t>
            </a:r>
          </a:p>
          <a:p>
            <a:pPr lvl="0"/>
            <a:endParaRPr lang="en-IE" sz="3000" dirty="0"/>
          </a:p>
          <a:p>
            <a:r>
              <a:rPr lang="en-GB" sz="3000" dirty="0"/>
              <a:t>Identify current and future trends in wireless and mobile networking</a:t>
            </a: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427619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Required Reading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r>
              <a:rPr lang="en-IE" dirty="0"/>
              <a:t>William Stallings 2013, </a:t>
            </a:r>
            <a:r>
              <a:rPr lang="en-IE" i="1" dirty="0"/>
              <a:t>Wireless Communications and Networks</a:t>
            </a:r>
            <a:r>
              <a:rPr lang="en-IE" dirty="0"/>
              <a:t>, 2nd Edition Ed., Pearson </a:t>
            </a:r>
            <a:r>
              <a:rPr lang="en-IE" dirty="0" smtClean="0"/>
              <a:t>Education</a:t>
            </a:r>
          </a:p>
          <a:p>
            <a:endParaRPr lang="en-IE" dirty="0"/>
          </a:p>
          <a:p>
            <a:r>
              <a:rPr lang="en-IE" dirty="0"/>
              <a:t>Grier, Jim 2015, </a:t>
            </a:r>
            <a:r>
              <a:rPr lang="en-IE" i="1" dirty="0"/>
              <a:t>Designing and Deploying 802.11 Wireless Networks: A Practical Guide to Implementing 802.11n and 802.11ac</a:t>
            </a:r>
          </a:p>
          <a:p>
            <a:endParaRPr lang="en-IE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8551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Supplementary Reading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Clint Smith and Daniel Collin 2014, </a:t>
            </a:r>
            <a:r>
              <a:rPr lang="en-IE" i="1" dirty="0"/>
              <a:t>Wireless Networks</a:t>
            </a:r>
            <a:r>
              <a:rPr lang="en-IE" dirty="0"/>
              <a:t>, 3rd Ed., </a:t>
            </a:r>
            <a:r>
              <a:rPr lang="en-IE" dirty="0" smtClean="0"/>
              <a:t>McGraw-Hill</a:t>
            </a:r>
          </a:p>
          <a:p>
            <a:endParaRPr lang="en-IE" dirty="0"/>
          </a:p>
          <a:p>
            <a:r>
              <a:rPr lang="en-IE" dirty="0"/>
              <a:t>Jack L. Burbank et al 2013, </a:t>
            </a:r>
            <a:r>
              <a:rPr lang="en-IE" i="1" dirty="0"/>
              <a:t>Wireless Networking: Understanding Internetworking Challenges</a:t>
            </a:r>
            <a:r>
              <a:rPr lang="en-IE" dirty="0"/>
              <a:t>, </a:t>
            </a:r>
            <a:r>
              <a:rPr lang="en-IE" dirty="0" smtClean="0"/>
              <a:t>Wiley-Blackwell</a:t>
            </a:r>
          </a:p>
          <a:p>
            <a:endParaRPr lang="en-IE" dirty="0"/>
          </a:p>
          <a:p>
            <a:r>
              <a:rPr lang="en-IE" dirty="0"/>
              <a:t>Mark Grayson, Kevin </a:t>
            </a:r>
            <a:r>
              <a:rPr lang="en-IE" dirty="0" err="1"/>
              <a:t>Shatzkamer</a:t>
            </a:r>
            <a:r>
              <a:rPr lang="en-IE" dirty="0"/>
              <a:t>, </a:t>
            </a:r>
            <a:r>
              <a:rPr lang="en-IE" dirty="0" err="1"/>
              <a:t>Klaas</a:t>
            </a:r>
            <a:r>
              <a:rPr lang="en-IE" dirty="0"/>
              <a:t> </a:t>
            </a:r>
            <a:r>
              <a:rPr lang="en-IE" dirty="0" err="1"/>
              <a:t>Wierenga</a:t>
            </a:r>
            <a:r>
              <a:rPr lang="en-IE" dirty="0"/>
              <a:t> 2011, </a:t>
            </a:r>
            <a:r>
              <a:rPr lang="en-IE" i="1" dirty="0"/>
              <a:t>Building the Mobile Internet</a:t>
            </a:r>
            <a:r>
              <a:rPr lang="en-IE" dirty="0"/>
              <a:t>, Cisco Press [ISBN: 1587142430</a:t>
            </a:r>
            <a:r>
              <a:rPr lang="en-IE" dirty="0" smtClean="0"/>
              <a:t>]</a:t>
            </a:r>
          </a:p>
          <a:p>
            <a:endParaRPr lang="en-IE" dirty="0"/>
          </a:p>
          <a:p>
            <a:r>
              <a:rPr lang="en-GB" dirty="0" smtClean="0"/>
              <a:t>Ron Price 2006, </a:t>
            </a:r>
            <a:r>
              <a:rPr lang="en-GB" i="1" dirty="0"/>
              <a:t>Fundamentals of Wireless Networking</a:t>
            </a:r>
            <a:r>
              <a:rPr lang="en-GB" dirty="0"/>
              <a:t>, McGraw-Hill Higher Education</a:t>
            </a:r>
          </a:p>
          <a:p>
            <a:endParaRPr lang="en-GB" dirty="0"/>
          </a:p>
          <a:p>
            <a:r>
              <a:rPr lang="en-GB" dirty="0" err="1" smtClean="0"/>
              <a:t>Jochen</a:t>
            </a:r>
            <a:r>
              <a:rPr lang="en-GB" dirty="0" smtClean="0"/>
              <a:t> Schiller 2003, </a:t>
            </a:r>
            <a:r>
              <a:rPr lang="en-GB" i="1" dirty="0"/>
              <a:t>Mobile Communications, Second Edition,</a:t>
            </a:r>
            <a:r>
              <a:rPr lang="en-GB" dirty="0"/>
              <a:t> Addison-Wesley</a:t>
            </a:r>
          </a:p>
          <a:p>
            <a:endParaRPr lang="en-IE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43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Module 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76800"/>
          </a:xfrm>
        </p:spPr>
        <p:txBody>
          <a:bodyPr>
            <a:normAutofit/>
          </a:bodyPr>
          <a:lstStyle/>
          <a:p>
            <a:r>
              <a:rPr lang="en-IE" sz="2800" dirty="0" smtClean="0"/>
              <a:t>Introduction to Wireless </a:t>
            </a:r>
            <a:r>
              <a:rPr lang="en-IE" sz="2800" dirty="0" smtClean="0"/>
              <a:t>Networking</a:t>
            </a:r>
          </a:p>
          <a:p>
            <a:endParaRPr lang="en-IE" sz="2800" dirty="0"/>
          </a:p>
          <a:p>
            <a:r>
              <a:rPr lang="en-IE" sz="2800" dirty="0" smtClean="0"/>
              <a:t>Introduction to Internet of Things</a:t>
            </a:r>
            <a:endParaRPr lang="en-IE" sz="2800" dirty="0" smtClean="0"/>
          </a:p>
          <a:p>
            <a:endParaRPr lang="en-IE" sz="2800" dirty="0"/>
          </a:p>
          <a:p>
            <a:r>
              <a:rPr lang="en-IE" sz="2800" dirty="0"/>
              <a:t>Wireless Transmission and Media </a:t>
            </a:r>
            <a:r>
              <a:rPr lang="en-IE" sz="2800" dirty="0" smtClean="0"/>
              <a:t>Access</a:t>
            </a:r>
          </a:p>
          <a:p>
            <a:endParaRPr lang="en-IE" sz="2800" dirty="0"/>
          </a:p>
          <a:p>
            <a:r>
              <a:rPr lang="en-GB" sz="2800" dirty="0"/>
              <a:t>Wireless LAN Technologies and </a:t>
            </a:r>
            <a:r>
              <a:rPr lang="en-GB" sz="2800" dirty="0" smtClean="0"/>
              <a:t>Devices</a:t>
            </a:r>
          </a:p>
          <a:p>
            <a:endParaRPr lang="en-GB" sz="2800" dirty="0"/>
          </a:p>
          <a:p>
            <a:r>
              <a:rPr lang="en-GB" sz="2800" dirty="0"/>
              <a:t>Wireless LAN </a:t>
            </a:r>
            <a:r>
              <a:rPr lang="en-GB" sz="2800" dirty="0" smtClean="0"/>
              <a:t>Standards</a:t>
            </a:r>
          </a:p>
          <a:p>
            <a:endParaRPr lang="en-GB" sz="2800" dirty="0"/>
          </a:p>
          <a:p>
            <a:endParaRPr lang="en-IE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4685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Module Overview (Contd.)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76800"/>
          </a:xfrm>
        </p:spPr>
        <p:txBody>
          <a:bodyPr>
            <a:normAutofit/>
          </a:bodyPr>
          <a:lstStyle/>
          <a:p>
            <a:r>
              <a:rPr lang="en-IE" sz="2800" dirty="0" smtClean="0"/>
              <a:t>Wireless </a:t>
            </a:r>
            <a:r>
              <a:rPr lang="en-IE" sz="2800" dirty="0"/>
              <a:t>Network </a:t>
            </a:r>
            <a:r>
              <a:rPr lang="en-IE" sz="2800" dirty="0" smtClean="0"/>
              <a:t>Layer</a:t>
            </a:r>
          </a:p>
          <a:p>
            <a:pPr marL="0" indent="0">
              <a:buNone/>
            </a:pPr>
            <a:endParaRPr lang="en-IE" sz="2800" dirty="0"/>
          </a:p>
          <a:p>
            <a:r>
              <a:rPr lang="en-IE" sz="2800" dirty="0"/>
              <a:t>Wireless PAN </a:t>
            </a:r>
            <a:r>
              <a:rPr lang="en-IE" sz="2800" dirty="0" smtClean="0"/>
              <a:t>Technologies (Infrared, Bluetooth etc.)</a:t>
            </a:r>
          </a:p>
          <a:p>
            <a:endParaRPr lang="en-IE" sz="2800" dirty="0"/>
          </a:p>
          <a:p>
            <a:r>
              <a:rPr lang="en-IE" sz="2800" dirty="0"/>
              <a:t>Second Generation Mobile </a:t>
            </a:r>
            <a:r>
              <a:rPr lang="en-IE" sz="2800" dirty="0" smtClean="0"/>
              <a:t>Systems</a:t>
            </a:r>
          </a:p>
          <a:p>
            <a:endParaRPr lang="en-IE" sz="2800" dirty="0" smtClean="0"/>
          </a:p>
          <a:p>
            <a:r>
              <a:rPr lang="en-IE" sz="2800" dirty="0" smtClean="0"/>
              <a:t>Third </a:t>
            </a:r>
            <a:r>
              <a:rPr lang="en-IE" sz="2800" dirty="0"/>
              <a:t>Generation Mobile Systems</a:t>
            </a:r>
            <a:endParaRPr lang="en-IE" sz="2800" dirty="0" smtClean="0"/>
          </a:p>
          <a:p>
            <a:endParaRPr lang="en-IE" dirty="0"/>
          </a:p>
          <a:p>
            <a:endParaRPr lang="en-IE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3522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Module Overview (Contd.)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76800"/>
          </a:xfrm>
        </p:spPr>
        <p:txBody>
          <a:bodyPr>
            <a:normAutofit lnSpcReduction="10000"/>
          </a:bodyPr>
          <a:lstStyle/>
          <a:p>
            <a:endParaRPr lang="en-IE" dirty="0" smtClean="0"/>
          </a:p>
          <a:p>
            <a:r>
              <a:rPr lang="en-IE" sz="2800" dirty="0" smtClean="0"/>
              <a:t>Fourth Generation Mobile Systems</a:t>
            </a:r>
          </a:p>
          <a:p>
            <a:endParaRPr lang="en-IE" sz="2800" dirty="0" smtClean="0"/>
          </a:p>
          <a:p>
            <a:r>
              <a:rPr lang="en-IE" sz="2800" dirty="0" smtClean="0"/>
              <a:t>Mobile Technologies and Applications</a:t>
            </a:r>
          </a:p>
          <a:p>
            <a:endParaRPr lang="en-IE" sz="2800" dirty="0"/>
          </a:p>
          <a:p>
            <a:r>
              <a:rPr lang="en-IE" sz="2800" dirty="0"/>
              <a:t>Wireless WAN </a:t>
            </a:r>
            <a:r>
              <a:rPr lang="en-IE" sz="2800" dirty="0" smtClean="0"/>
              <a:t>Technologies</a:t>
            </a:r>
          </a:p>
          <a:p>
            <a:endParaRPr lang="en-IE" sz="2800" dirty="0"/>
          </a:p>
          <a:p>
            <a:r>
              <a:rPr lang="en-IE" sz="2800" dirty="0" smtClean="0"/>
              <a:t>Wireless Security Issues</a:t>
            </a:r>
          </a:p>
          <a:p>
            <a:endParaRPr lang="en-IE" sz="2800" dirty="0"/>
          </a:p>
          <a:p>
            <a:r>
              <a:rPr lang="en-IE" sz="2800" dirty="0" smtClean="0"/>
              <a:t>Future of Wireless and Mobile</a:t>
            </a:r>
            <a:endParaRPr lang="en-IE" sz="2800" dirty="0"/>
          </a:p>
          <a:p>
            <a:endParaRPr lang="en-IE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23380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</TotalTime>
  <Words>330</Words>
  <Application>Microsoft Office PowerPoint</Application>
  <PresentationFormat>On-screen Show (4:3)</PresentationFormat>
  <Paragraphs>89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Wireless Networking</vt:lpstr>
      <vt:lpstr>Aim of the Module</vt:lpstr>
      <vt:lpstr>Learning Outcomes</vt:lpstr>
      <vt:lpstr>Learning Outcomes</vt:lpstr>
      <vt:lpstr>Required Reading</vt:lpstr>
      <vt:lpstr>Supplementary Reading</vt:lpstr>
      <vt:lpstr>Module Overview</vt:lpstr>
      <vt:lpstr>Module Overview (Contd.)</vt:lpstr>
      <vt:lpstr>Module Overview (Contd.)</vt:lpstr>
      <vt:lpstr>Module Assessment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Paulh</cp:lastModifiedBy>
  <cp:revision>17</cp:revision>
  <dcterms:created xsi:type="dcterms:W3CDTF">2011-09-08T17:51:30Z</dcterms:created>
  <dcterms:modified xsi:type="dcterms:W3CDTF">2016-09-17T18:31:42Z</dcterms:modified>
</cp:coreProperties>
</file>