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y="5143500" cx="9144000"/>
  <p:notesSz cx="6858000" cy="9144000"/>
  <p:embeddedFontLst>
    <p:embeddedFont>
      <p:font typeface="Roboto ExtraBold"/>
      <p:bold r:id="rId37"/>
      <p:boldItalic r:id="rId38"/>
    </p:embeddedFont>
    <p:embeddedFont>
      <p:font typeface="Anton"/>
      <p:regular r:id="rId39"/>
    </p:embeddedFont>
    <p:embeddedFont>
      <p:font typeface="Roboto Black"/>
      <p:bold r:id="rId40"/>
      <p:boldItalic r:id="rId41"/>
    </p:embeddedFont>
    <p:embeddedFont>
      <p:font typeface="Roboto Thin"/>
      <p:regular r:id="rId42"/>
      <p:bold r:id="rId43"/>
      <p:italic r:id="rId44"/>
      <p:boldItalic r:id="rId45"/>
    </p:embeddedFont>
    <p:embeddedFont>
      <p:font typeface="Roboto Medium"/>
      <p:regular r:id="rId46"/>
      <p:bold r:id="rId47"/>
      <p:italic r:id="rId48"/>
      <p:boldItalic r:id="rId49"/>
    </p:embeddedFont>
    <p:embeddedFont>
      <p:font typeface="Roboto Light"/>
      <p:regular r:id="rId50"/>
      <p:bold r:id="rId51"/>
      <p:italic r:id="rId52"/>
      <p:boldItalic r:id="rId53"/>
    </p:embeddedFont>
    <p:embeddedFont>
      <p:font typeface="Archivo"/>
      <p:regular r:id="rId54"/>
      <p:bold r:id="rId55"/>
      <p:italic r:id="rId56"/>
      <p:boldItalic r:id="rId57"/>
    </p:embeddedFont>
    <p:embeddedFont>
      <p:font typeface="Barlow Semi Condensed ExtraBold"/>
      <p:bold r:id="rId58"/>
      <p:boldItalic r:id="rId59"/>
    </p:embeddedFont>
    <p:embeddedFont>
      <p:font typeface="Roboto"/>
      <p:regular r:id="rId60"/>
      <p:bold r:id="rId61"/>
      <p:italic r:id="rId62"/>
      <p:boldItalic r:id="rId63"/>
    </p:embeddedFont>
    <p:embeddedFont>
      <p:font typeface="Montserrat"/>
      <p:regular r:id="rId64"/>
      <p:bold r:id="rId65"/>
      <p:italic r:id="rId66"/>
      <p:boldItalic r:id="rId67"/>
    </p:embeddedFont>
    <p:embeddedFont>
      <p:font typeface="Barlow Semi Condensed"/>
      <p:regular r:id="rId68"/>
      <p:bold r:id="rId69"/>
      <p:italic r:id="rId70"/>
      <p:boldItalic r:id="rId7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William Dol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33DB657-18D5-4FAB-9943-F9F473FBBCC6}">
  <a:tblStyle styleId="{433DB657-18D5-4FAB-9943-F9F473FBBCC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RobotoThin-regular.fntdata"/><Relationship Id="rId41" Type="http://schemas.openxmlformats.org/officeDocument/2006/relationships/font" Target="fonts/RobotoBlack-boldItalic.fntdata"/><Relationship Id="rId44" Type="http://schemas.openxmlformats.org/officeDocument/2006/relationships/font" Target="fonts/RobotoThin-italic.fntdata"/><Relationship Id="rId43" Type="http://schemas.openxmlformats.org/officeDocument/2006/relationships/font" Target="fonts/RobotoThin-bold.fntdata"/><Relationship Id="rId46" Type="http://schemas.openxmlformats.org/officeDocument/2006/relationships/font" Target="fonts/RobotoMedium-regular.fntdata"/><Relationship Id="rId45" Type="http://schemas.openxmlformats.org/officeDocument/2006/relationships/font" Target="fonts/RobotoThin-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commentAuthors" Target="commentAuthors.xml"/><Relationship Id="rId6" Type="http://schemas.openxmlformats.org/officeDocument/2006/relationships/slideMaster" Target="slideMasters/slideMaster1.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schemas.openxmlformats.org/officeDocument/2006/relationships/font" Target="fonts/BarlowSemiCondensed-boldItalic.fntdata"/><Relationship Id="rId70" Type="http://schemas.openxmlformats.org/officeDocument/2006/relationships/font" Target="fonts/BarlowSemiCondensed-italic.fntdata"/><Relationship Id="rId37" Type="http://schemas.openxmlformats.org/officeDocument/2006/relationships/font" Target="fonts/RobotoExtraBold-bold.fntdata"/><Relationship Id="rId36" Type="http://schemas.openxmlformats.org/officeDocument/2006/relationships/slide" Target="slides/slide29.xml"/><Relationship Id="rId39" Type="http://schemas.openxmlformats.org/officeDocument/2006/relationships/font" Target="fonts/Anton-regular.fntdata"/><Relationship Id="rId38" Type="http://schemas.openxmlformats.org/officeDocument/2006/relationships/font" Target="fonts/RobotoExtraBold-boldItalic.fntdata"/><Relationship Id="rId62" Type="http://schemas.openxmlformats.org/officeDocument/2006/relationships/font" Target="fonts/Roboto-italic.fntdata"/><Relationship Id="rId61" Type="http://schemas.openxmlformats.org/officeDocument/2006/relationships/font" Target="fonts/Roboto-bold.fntdata"/><Relationship Id="rId20" Type="http://schemas.openxmlformats.org/officeDocument/2006/relationships/slide" Target="slides/slide13.xml"/><Relationship Id="rId64" Type="http://schemas.openxmlformats.org/officeDocument/2006/relationships/font" Target="fonts/Montserrat-regular.fntdata"/><Relationship Id="rId63" Type="http://schemas.openxmlformats.org/officeDocument/2006/relationships/font" Target="fonts/Roboto-boldItalic.fntdata"/><Relationship Id="rId22" Type="http://schemas.openxmlformats.org/officeDocument/2006/relationships/slide" Target="slides/slide15.xml"/><Relationship Id="rId66" Type="http://schemas.openxmlformats.org/officeDocument/2006/relationships/font" Target="fonts/Montserrat-italic.fntdata"/><Relationship Id="rId21" Type="http://schemas.openxmlformats.org/officeDocument/2006/relationships/slide" Target="slides/slide14.xml"/><Relationship Id="rId65" Type="http://schemas.openxmlformats.org/officeDocument/2006/relationships/font" Target="fonts/Montserrat-bold.fntdata"/><Relationship Id="rId24" Type="http://schemas.openxmlformats.org/officeDocument/2006/relationships/slide" Target="slides/slide17.xml"/><Relationship Id="rId68" Type="http://schemas.openxmlformats.org/officeDocument/2006/relationships/font" Target="fonts/BarlowSemiCondensed-regular.fntdata"/><Relationship Id="rId23" Type="http://schemas.openxmlformats.org/officeDocument/2006/relationships/slide" Target="slides/slide16.xml"/><Relationship Id="rId67" Type="http://schemas.openxmlformats.org/officeDocument/2006/relationships/font" Target="fonts/Montserrat-boldItalic.fntdata"/><Relationship Id="rId60" Type="http://schemas.openxmlformats.org/officeDocument/2006/relationships/font" Target="fonts/Roboto-regular.fntdata"/><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BarlowSemiCondensed-bold.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Light-bold.fntdata"/><Relationship Id="rId50" Type="http://schemas.openxmlformats.org/officeDocument/2006/relationships/font" Target="fonts/RobotoLight-regular.fntdata"/><Relationship Id="rId53" Type="http://schemas.openxmlformats.org/officeDocument/2006/relationships/font" Target="fonts/RobotoLight-boldItalic.fntdata"/><Relationship Id="rId52" Type="http://schemas.openxmlformats.org/officeDocument/2006/relationships/font" Target="fonts/RobotoLight-italic.fntdata"/><Relationship Id="rId11" Type="http://schemas.openxmlformats.org/officeDocument/2006/relationships/slide" Target="slides/slide4.xml"/><Relationship Id="rId55" Type="http://schemas.openxmlformats.org/officeDocument/2006/relationships/font" Target="fonts/Archivo-bold.fntdata"/><Relationship Id="rId10" Type="http://schemas.openxmlformats.org/officeDocument/2006/relationships/slide" Target="slides/slide3.xml"/><Relationship Id="rId54" Type="http://schemas.openxmlformats.org/officeDocument/2006/relationships/font" Target="fonts/Archivo-regular.fntdata"/><Relationship Id="rId13" Type="http://schemas.openxmlformats.org/officeDocument/2006/relationships/slide" Target="slides/slide6.xml"/><Relationship Id="rId57" Type="http://schemas.openxmlformats.org/officeDocument/2006/relationships/font" Target="fonts/Archivo-boldItalic.fntdata"/><Relationship Id="rId12" Type="http://schemas.openxmlformats.org/officeDocument/2006/relationships/slide" Target="slides/slide5.xml"/><Relationship Id="rId56" Type="http://schemas.openxmlformats.org/officeDocument/2006/relationships/font" Target="fonts/Archivo-italic.fntdata"/><Relationship Id="rId15" Type="http://schemas.openxmlformats.org/officeDocument/2006/relationships/slide" Target="slides/slide8.xml"/><Relationship Id="rId59" Type="http://schemas.openxmlformats.org/officeDocument/2006/relationships/font" Target="fonts/BarlowSemiCondensedExtraBold-boldItalic.fntdata"/><Relationship Id="rId14" Type="http://schemas.openxmlformats.org/officeDocument/2006/relationships/slide" Target="slides/slide7.xml"/><Relationship Id="rId58" Type="http://schemas.openxmlformats.org/officeDocument/2006/relationships/font" Target="fonts/BarlowSemiCondensedExtraBold-bold.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28T19:03:47.027">
    <p:pos x="6000" y="0"/>
    <p:text>Feedback suggested some bullet points on recommendations for schools in each group</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4-28T19:29:25.012">
    <p:pos x="6000" y="0"/>
    <p:text>Updated speaker notes a tad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freep.com/story/money/business/michigan/2022/09/21/huntington-tower-in-detroit-officially-opens/69506967007/"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4ac9cfc4d8_2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4ac9cfc4d8_2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Elisabeth</a:t>
            </a:r>
            <a:endParaRPr/>
          </a:p>
          <a:p>
            <a:pPr indent="-298450" lvl="0" marL="457200" rtl="0" algn="l">
              <a:spcBef>
                <a:spcPts val="0"/>
              </a:spcBef>
              <a:spcAft>
                <a:spcPts val="0"/>
              </a:spcAft>
              <a:buSzPts val="1100"/>
              <a:buChar char="-"/>
            </a:pPr>
            <a:r>
              <a:rPr lang="en"/>
              <a:t>With the xgboost model, we were able to achieve strong values regarding accuracy with a balanced accuracy of 95.9%</a:t>
            </a:r>
            <a:endParaRPr>
              <a:solidFill>
                <a:schemeClr val="dk1"/>
              </a:solidFill>
            </a:endParaRPr>
          </a:p>
          <a:p>
            <a:pPr indent="-298450" lvl="0" marL="457200" rtl="0" algn="l">
              <a:lnSpc>
                <a:spcPct val="115000"/>
              </a:lnSpc>
              <a:spcBef>
                <a:spcPts val="0"/>
              </a:spcBef>
              <a:spcAft>
                <a:spcPts val="0"/>
              </a:spcAft>
              <a:buSzPts val="1100"/>
              <a:buChar char="-"/>
            </a:pPr>
            <a:r>
              <a:rPr lang="en">
                <a:solidFill>
                  <a:schemeClr val="dk1"/>
                </a:solidFill>
              </a:rPr>
              <a:t>We also extracted the prediction distribution, where there is heavy bias towards low predictions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What you see here is the </a:t>
            </a:r>
            <a:r>
              <a:rPr b="1" lang="en">
                <a:solidFill>
                  <a:schemeClr val="dk1"/>
                </a:solidFill>
              </a:rPr>
              <a:t>p</a:t>
            </a:r>
            <a:r>
              <a:rPr lang="en">
                <a:solidFill>
                  <a:schemeClr val="dk1"/>
                </a:solidFill>
              </a:rPr>
              <a:t>rediction distribution on the test data, displayed on a log scale.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Heavy skew toward low predictions, meaning most schools are being classified as low-risk.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also examined the top contributing variables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Scholarships provided to higher-income families, which was over three times more predictive than the fourth-ranked variable endowment value.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Total enrollment of male students, which also stood out as significantly impactful.</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0ec99cc8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0ec99cc8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lnSpc>
                <a:spcPct val="115000"/>
              </a:lnSpc>
              <a:spcBef>
                <a:spcPts val="1200"/>
              </a:spcBef>
              <a:spcAft>
                <a:spcPts val="1200"/>
              </a:spcAft>
              <a:buClr>
                <a:schemeClr val="dk1"/>
              </a:buClr>
              <a:buSzPts val="1100"/>
              <a:buFont typeface="Arial"/>
              <a:buNone/>
            </a:pPr>
            <a:r>
              <a:rPr lang="en" sz="1400">
                <a:solidFill>
                  <a:schemeClr val="dk1"/>
                </a:solidFill>
              </a:rPr>
              <a:t>Here you can see</a:t>
            </a:r>
            <a:r>
              <a:rPr lang="en" sz="1400">
                <a:solidFill>
                  <a:schemeClr val="dk1"/>
                </a:solidFill>
              </a:rPr>
              <a:t> our cut points, derived from each school's predicted probability of closure, which form the basis for our risk classification framework. Our dataset was extremely unbalanced, given the rarity of school closures, so we prioritized accuracy over equal distribution among the buckets. And one the next side you will see the distiburions for each risk class.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4ac9cfc4d8_0_9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4ac9cfc4d8_0_9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rgbClr val="072F15"/>
                </a:solidFill>
              </a:rPr>
              <a:t>Will</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This chart illustrates the relative distribution across our four risk buckets.</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The green bars represent the percentage of schools in each category that ultimately closed within our 2–4 year time horizon. Nearly 75% of institutions classified as </a:t>
            </a:r>
            <a:r>
              <a:rPr i="1" lang="en" sz="1400">
                <a:solidFill>
                  <a:schemeClr val="dk1"/>
                </a:solidFill>
              </a:rPr>
              <a:t>high risk</a:t>
            </a:r>
            <a:r>
              <a:rPr lang="en" sz="1400">
                <a:solidFill>
                  <a:schemeClr val="dk1"/>
                </a:solidFill>
              </a:rPr>
              <a:t> did, in fact, close within that period. Schools identified as </a:t>
            </a:r>
            <a:r>
              <a:rPr i="1" lang="en" sz="1400">
                <a:solidFill>
                  <a:schemeClr val="dk1"/>
                </a:solidFill>
              </a:rPr>
              <a:t>moderate risk</a:t>
            </a:r>
            <a:r>
              <a:rPr lang="en" sz="1400">
                <a:solidFill>
                  <a:schemeClr val="dk1"/>
                </a:solidFill>
              </a:rPr>
              <a:t> face a greater than 50% likelihood of closure, while the risk sharply declines in the lower categories, becoming virtually zero in the </a:t>
            </a:r>
            <a:r>
              <a:rPr i="1" lang="en" sz="1400">
                <a:solidFill>
                  <a:schemeClr val="dk1"/>
                </a:solidFill>
              </a:rPr>
              <a:t>no risk</a:t>
            </a:r>
            <a:r>
              <a:rPr lang="en" sz="1400">
                <a:solidFill>
                  <a:schemeClr val="dk1"/>
                </a:solidFill>
              </a:rPr>
              <a:t> group.</a:t>
            </a:r>
            <a:endParaRPr sz="1400">
              <a:solidFill>
                <a:schemeClr val="dk1"/>
              </a:solidFill>
            </a:endParaRPr>
          </a:p>
          <a:p>
            <a:pPr indent="0" lvl="0" marL="0" rtl="0" algn="l">
              <a:lnSpc>
                <a:spcPct val="115000"/>
              </a:lnSpc>
              <a:spcBef>
                <a:spcPts val="1200"/>
              </a:spcBef>
              <a:spcAft>
                <a:spcPts val="0"/>
              </a:spcAft>
              <a:buNone/>
            </a:pPr>
            <a:r>
              <a:rPr lang="en" sz="1400">
                <a:solidFill>
                  <a:schemeClr val="dk1"/>
                </a:solidFill>
              </a:rPr>
              <a:t>These risk classifications offer a practical tool for identifying institutions that may require proactive support, as well as those that appear to be more stable.</a:t>
            </a:r>
            <a:endParaRPr sz="1400">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sz="1200">
              <a:solidFill>
                <a:srgbClr val="072F15"/>
              </a:solidFill>
            </a:endParaRPr>
          </a:p>
          <a:p>
            <a:pPr indent="0" lvl="0" marL="0" rtl="0" algn="l">
              <a:spcBef>
                <a:spcPts val="10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4ac9cfc4d8_2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4ac9cfc4d8_2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lnSpc>
                <a:spcPct val="115000"/>
              </a:lnSpc>
              <a:spcBef>
                <a:spcPts val="1200"/>
              </a:spcBef>
              <a:spcAft>
                <a:spcPts val="0"/>
              </a:spcAft>
              <a:buClr>
                <a:schemeClr val="dk1"/>
              </a:buClr>
              <a:buSzPts val="1100"/>
              <a:buFont typeface="Arial"/>
              <a:buNone/>
            </a:pPr>
            <a:r>
              <a:rPr lang="en" sz="1200"/>
              <a:t>To increase transparency and interpretability of our model, we utilized the DALEX package to generate variable breakdown plots for individual schools. These plots help us understand </a:t>
            </a:r>
            <a:r>
              <a:rPr i="1" lang="en" sz="1200"/>
              <a:t>how</a:t>
            </a:r>
            <a:r>
              <a:rPr lang="en" sz="1200"/>
              <a:t> the model came to its prediction.</a:t>
            </a:r>
            <a:endParaRPr sz="1200"/>
          </a:p>
          <a:p>
            <a:pPr indent="0" lvl="0" marL="0" rtl="0" algn="l">
              <a:lnSpc>
                <a:spcPct val="115000"/>
              </a:lnSpc>
              <a:spcBef>
                <a:spcPts val="1200"/>
              </a:spcBef>
              <a:spcAft>
                <a:spcPts val="0"/>
              </a:spcAft>
              <a:buClr>
                <a:schemeClr val="dk1"/>
              </a:buClr>
              <a:buSzPts val="1100"/>
              <a:buFont typeface="Arial"/>
              <a:buNone/>
            </a:pPr>
            <a:r>
              <a:rPr lang="en" sz="1200"/>
              <a:t>This example focuses on California College San Diego in 2018, which our model identified as the highest-risk institution. The school ultimately closed in 2021, falling in to our 2–4 year window.</a:t>
            </a:r>
            <a:endParaRPr sz="1200"/>
          </a:p>
          <a:p>
            <a:pPr indent="0" lvl="0" marL="0" rtl="0" algn="l">
              <a:lnSpc>
                <a:spcPct val="115000"/>
              </a:lnSpc>
              <a:spcBef>
                <a:spcPts val="1200"/>
              </a:spcBef>
              <a:spcAft>
                <a:spcPts val="0"/>
              </a:spcAft>
              <a:buClr>
                <a:schemeClr val="dk1"/>
              </a:buClr>
              <a:buSzPts val="1100"/>
              <a:buFont typeface="Arial"/>
              <a:buNone/>
            </a:pPr>
            <a:r>
              <a:rPr lang="en" sz="1200"/>
              <a:t>One of the most significant predictors in this case was the number of office and administrative support staff. With only one salaried administrator reported, the model flagged this as a major concern—likely reflecting severe financial strain. This type of insight can be pivotal for identifying early warning signs and supporting Huntington’s decision-making.</a:t>
            </a:r>
            <a:endParaRPr sz="1200"/>
          </a:p>
          <a:p>
            <a:pPr indent="0" lvl="0" marL="0" rtl="0" algn="l">
              <a:spcBef>
                <a:spcPts val="12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sz="500"/>
          </a:p>
          <a:p>
            <a:pPr indent="0" lvl="0" marL="0" rtl="0" algn="l">
              <a:spcBef>
                <a:spcPts val="10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43cdc1e09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43cdc1e09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400"/>
              <a:t>Now for </a:t>
            </a:r>
            <a:r>
              <a:rPr lang="en" sz="1400"/>
              <a:t>comparison's</a:t>
            </a:r>
            <a:r>
              <a:rPr lang="en" sz="1400"/>
              <a:t> sake here is the </a:t>
            </a:r>
            <a:r>
              <a:rPr lang="en" sz="1400"/>
              <a:t>variable</a:t>
            </a:r>
            <a:r>
              <a:rPr lang="en" sz="1400"/>
              <a:t> plot for the most recent year reported by Notre Dame. Notre Dame is at no </a:t>
            </a:r>
            <a:r>
              <a:rPr lang="en" sz="1400"/>
              <a:t>risk of closing and the model accurately picked up on this mainly from the fringe benefits which include 401k, medical, and other benefits the university provides its employees and the universities endowment which is so large it had to be in sig figs.</a:t>
            </a:r>
            <a:r>
              <a:rPr lang="en" sz="1400">
                <a:solidFill>
                  <a:schemeClr val="dk1"/>
                </a:solidFill>
              </a:rPr>
              <a:t>This example reinforces our model’s ability not just to identify schools at risk, but also to recognize highly stable institutions with strong financial foundations.</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47ced0dbef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47ced0dbef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rPr lang="en" sz="1300"/>
              <a:t>To facilitate the use of our model we created two functions in R. First is our graph function. This function takes a </a:t>
            </a:r>
            <a:r>
              <a:rPr lang="en" sz="1300"/>
              <a:t>data frame</a:t>
            </a:r>
            <a:r>
              <a:rPr lang="en" sz="1300"/>
              <a:t> </a:t>
            </a:r>
            <a:r>
              <a:rPr lang="en" sz="1300"/>
              <a:t>consisting</a:t>
            </a:r>
            <a:r>
              <a:rPr lang="en" sz="1300"/>
              <a:t> of the school’s name and the 68 </a:t>
            </a:r>
            <a:r>
              <a:rPr lang="en" sz="1300"/>
              <a:t>variables</a:t>
            </a:r>
            <a:r>
              <a:rPr lang="en" sz="1300"/>
              <a:t> needed for our model and produces a DALEX variable breakdown plot that also includes the school’s </a:t>
            </a:r>
            <a:r>
              <a:rPr lang="en" sz="1300"/>
              <a:t>prediction</a:t>
            </a:r>
            <a:r>
              <a:rPr lang="en" sz="1300"/>
              <a:t> and risk bucket.T</a:t>
            </a:r>
            <a:r>
              <a:rPr lang="en" sz="1300"/>
              <a:t>he function can process multiple schools and automatically saves the plots as JPEG files to the user’s working directory.</a:t>
            </a:r>
            <a:endParaRPr sz="1300"/>
          </a:p>
          <a:p>
            <a:pPr indent="0" lvl="0" marL="0" rtl="0" algn="l">
              <a:lnSpc>
                <a:spcPct val="115000"/>
              </a:lnSpc>
              <a:spcBef>
                <a:spcPts val="1200"/>
              </a:spcBef>
              <a:spcAft>
                <a:spcPts val="1200"/>
              </a:spcAft>
              <a:buClr>
                <a:schemeClr val="dk1"/>
              </a:buClr>
              <a:buSzPts val="1100"/>
              <a:buFont typeface="Arial"/>
              <a:buNone/>
            </a:pPr>
            <a:r>
              <a:rPr lang="en" sz="1300"/>
              <a:t>These visualizations offer a clear, interpretable view of each school's situation and can play a key role in supporting data-driven decisions for Huntington.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4ee9e6ae22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4ee9e6ae22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lnSpc>
                <a:spcPct val="115000"/>
              </a:lnSpc>
              <a:spcBef>
                <a:spcPts val="1200"/>
              </a:spcBef>
              <a:spcAft>
                <a:spcPts val="0"/>
              </a:spcAft>
              <a:buClr>
                <a:schemeClr val="dk1"/>
              </a:buClr>
              <a:buSzPts val="1100"/>
              <a:buFont typeface="Arial"/>
              <a:buNone/>
            </a:pPr>
            <a:r>
              <a:rPr lang="en" sz="1300"/>
              <a:t>The second function we developed generates a prediction table. It uses the same input as the graphing function and produces a sortable table.</a:t>
            </a:r>
            <a:endParaRPr sz="1300"/>
          </a:p>
          <a:p>
            <a:pPr indent="0" lvl="0" marL="0" rtl="0" algn="l">
              <a:lnSpc>
                <a:spcPct val="115000"/>
              </a:lnSpc>
              <a:spcBef>
                <a:spcPts val="1200"/>
              </a:spcBef>
              <a:spcAft>
                <a:spcPts val="0"/>
              </a:spcAft>
              <a:buClr>
                <a:schemeClr val="dk1"/>
              </a:buClr>
              <a:buSzPts val="1100"/>
              <a:buFont typeface="Arial"/>
              <a:buNone/>
            </a:pPr>
            <a:r>
              <a:rPr lang="en" sz="1300"/>
              <a:t>The table displays each school’s predicted probability of closure along with its assigned risk bucket, and is automatically sorted in descending order based on risk.</a:t>
            </a:r>
            <a:endParaRPr sz="1300"/>
          </a:p>
          <a:p>
            <a:pPr indent="0" lvl="0" marL="0" rtl="0" algn="l">
              <a:lnSpc>
                <a:spcPct val="115000"/>
              </a:lnSpc>
              <a:spcBef>
                <a:spcPts val="1200"/>
              </a:spcBef>
              <a:spcAft>
                <a:spcPts val="0"/>
              </a:spcAft>
              <a:buClr>
                <a:schemeClr val="dk1"/>
              </a:buClr>
              <a:buSzPts val="1100"/>
              <a:buFont typeface="Arial"/>
              <a:buNone/>
            </a:pPr>
            <a:r>
              <a:rPr lang="en" sz="1300"/>
              <a:t>This function is useful for quickly scanning and identifying institutions that may require closer attention or intervention. It's a fast and efficient way to prioritize resources and monitor emerging risk in the college environment..</a:t>
            </a:r>
            <a:endParaRPr sz="1300"/>
          </a:p>
          <a:p>
            <a:pPr indent="0" lvl="0" marL="0" rtl="0" algn="l">
              <a:spcBef>
                <a:spcPts val="120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4ee9e6ae2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4ee9e6ae2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Will</a:t>
            </a:r>
            <a:endParaRPr/>
          </a:p>
          <a:p>
            <a:pPr indent="0" lvl="0" marL="0" rtl="0" algn="l">
              <a:spcBef>
                <a:spcPts val="0"/>
              </a:spcBef>
              <a:spcAft>
                <a:spcPts val="0"/>
              </a:spcAft>
              <a:buNone/>
            </a:pPr>
            <a:r>
              <a:rPr lang="en" sz="1300"/>
              <a:t>And to wrap up our main model we have our deliverables. We wanted to </a:t>
            </a:r>
            <a:r>
              <a:rPr lang="en" sz="1300">
                <a:solidFill>
                  <a:schemeClr val="dk1"/>
                </a:solidFill>
              </a:rPr>
              <a:t>prioritize delivering a package that was practical, accessible, and easy for Huntington to implement.</a:t>
            </a:r>
            <a:r>
              <a:rPr lang="en" sz="1300"/>
              <a:t> We provided Huntington with a folder that consists of all the </a:t>
            </a:r>
            <a:r>
              <a:rPr lang="en" sz="1300"/>
              <a:t>necessary</a:t>
            </a:r>
            <a:r>
              <a:rPr lang="en" sz="1300"/>
              <a:t> rds files for our functions, a sample script which facilitates the use of these functions including necessary packages and working directory set up, and finally </a:t>
            </a:r>
            <a:r>
              <a:rPr lang="en" sz="1300">
                <a:solidFill>
                  <a:schemeClr val="dk1"/>
                </a:solidFill>
              </a:rPr>
              <a:t>an Excel template pre-formatted with the required column headers.</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rPr>
              <a:t>With this setup, Huntington can simply populate the template with the relevant data for any schools they wish to evaluate, allowing them to run the model and generate outputs with minimal effort. This achieved one of our goals to create a solution that is actionable</a:t>
            </a:r>
            <a:r>
              <a:rPr lang="en" sz="1300">
                <a:solidFill>
                  <a:schemeClr val="dk1"/>
                </a:solidFill>
              </a:rPr>
              <a:t> and user-friendly.</a:t>
            </a:r>
            <a:endParaRPr sz="1300">
              <a:solidFill>
                <a:schemeClr val="dk1"/>
              </a:solidFill>
            </a:endParaRPr>
          </a:p>
          <a:p>
            <a:pPr indent="0" lvl="0" marL="0" rtl="0" algn="l">
              <a:spcBef>
                <a:spcPts val="1200"/>
              </a:spcBef>
              <a:spcAft>
                <a:spcPts val="0"/>
              </a:spcAft>
              <a:buNone/>
            </a:pPr>
            <a:r>
              <a:t/>
            </a:r>
            <a:endParaRPr sz="13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1f6e9ad8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41f6e9ad8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sz="1400"/>
              <a:t>Building off of the ideas of our first model, </a:t>
            </a:r>
            <a:r>
              <a:rPr lang="en" sz="1500">
                <a:solidFill>
                  <a:schemeClr val="dk1"/>
                </a:solidFill>
                <a:latin typeface="Times New Roman"/>
                <a:ea typeface="Times New Roman"/>
                <a:cs typeface="Times New Roman"/>
                <a:sym typeface="Times New Roman"/>
              </a:rPr>
              <a:t>Our second model is a multi-class classification model aimed at comparing whether a school </a:t>
            </a:r>
            <a:r>
              <a:rPr lang="en" sz="1500">
                <a:solidFill>
                  <a:schemeClr val="dk1"/>
                </a:solidFill>
                <a:latin typeface="Times New Roman"/>
                <a:ea typeface="Times New Roman"/>
                <a:cs typeface="Times New Roman"/>
                <a:sym typeface="Times New Roman"/>
              </a:rPr>
              <a:t>that closed did so</a:t>
            </a:r>
            <a:r>
              <a:rPr lang="en" sz="1500">
                <a:solidFill>
                  <a:schemeClr val="dk1"/>
                </a:solidFill>
                <a:latin typeface="Times New Roman"/>
                <a:ea typeface="Times New Roman"/>
                <a:cs typeface="Times New Roman"/>
                <a:sym typeface="Times New Roman"/>
              </a:rPr>
              <a:t> at the actual time it could’ve been predicted to by a model</a:t>
            </a:r>
            <a:endParaRPr sz="15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lang="en" sz="1500">
                <a:solidFill>
                  <a:schemeClr val="dk1"/>
                </a:solidFill>
                <a:latin typeface="Times New Roman"/>
                <a:ea typeface="Times New Roman"/>
                <a:cs typeface="Times New Roman"/>
                <a:sym typeface="Times New Roman"/>
              </a:rPr>
              <a:t>This </a:t>
            </a:r>
            <a:r>
              <a:rPr lang="en" sz="1500">
                <a:solidFill>
                  <a:schemeClr val="dk1"/>
                </a:solidFill>
                <a:latin typeface="Times New Roman"/>
                <a:ea typeface="Times New Roman"/>
                <a:cs typeface="Times New Roman"/>
                <a:sym typeface="Times New Roman"/>
              </a:rPr>
              <a:t>assessment</a:t>
            </a:r>
            <a:r>
              <a:rPr lang="en" sz="1500">
                <a:solidFill>
                  <a:schemeClr val="dk1"/>
                </a:solidFill>
                <a:latin typeface="Times New Roman"/>
                <a:ea typeface="Times New Roman"/>
                <a:cs typeface="Times New Roman"/>
                <a:sym typeface="Times New Roman"/>
              </a:rPr>
              <a:t> is based on its characteristics in comparison to other failing and already failed schools, as was the case in the first model</a:t>
            </a:r>
            <a:endParaRPr sz="15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lang="en" sz="1500">
                <a:solidFill>
                  <a:schemeClr val="dk1"/>
                </a:solidFill>
                <a:latin typeface="Times New Roman"/>
                <a:ea typeface="Times New Roman"/>
                <a:cs typeface="Times New Roman"/>
                <a:sym typeface="Times New Roman"/>
              </a:rPr>
              <a:t> Similarly, predicting how many years until the school will close using our ‘Y2C’ response variable.</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SzPts val="1400"/>
              <a:buChar char="-"/>
            </a:pPr>
            <a:r>
              <a:rPr lang="en" sz="1500">
                <a:solidFill>
                  <a:schemeClr val="dk1"/>
                </a:solidFill>
                <a:latin typeface="Times New Roman"/>
                <a:ea typeface="Times New Roman"/>
                <a:cs typeface="Times New Roman"/>
                <a:sym typeface="Times New Roman"/>
              </a:rPr>
              <a:t>We utilized a random forest classifier model to determine how many years from closure a school is</a:t>
            </a:r>
            <a:r>
              <a:rPr lang="en" sz="1500">
                <a:solidFill>
                  <a:schemeClr val="dk1"/>
                </a:solidFill>
                <a:latin typeface="Times New Roman"/>
                <a:ea typeface="Times New Roman"/>
                <a:cs typeface="Times New Roman"/>
                <a:sym typeface="Times New Roman"/>
              </a:rPr>
              <a:t>.  </a:t>
            </a:r>
            <a:endParaRPr sz="1500">
              <a:solidFill>
                <a:schemeClr val="dk1"/>
              </a:solidFill>
              <a:latin typeface="Times New Roman"/>
              <a:ea typeface="Times New Roman"/>
              <a:cs typeface="Times New Roman"/>
              <a:sym typeface="Times New Roman"/>
            </a:endParaRPr>
          </a:p>
          <a:p>
            <a:pPr indent="-298450" lvl="0" marL="457200" rtl="0" algn="l">
              <a:spcBef>
                <a:spcPts val="0"/>
              </a:spcBef>
              <a:spcAft>
                <a:spcPts val="0"/>
              </a:spcAft>
              <a:buSzPts val="1100"/>
              <a:buChar char="-"/>
            </a:pPr>
            <a:r>
              <a:rPr lang="en" sz="1400"/>
              <a:t>By doing this, we hope to allow Huntington to further improve their assessment of potential client schools  in need of </a:t>
            </a:r>
            <a:r>
              <a:rPr lang="en" sz="1400"/>
              <a:t>support</a:t>
            </a:r>
            <a:r>
              <a:rPr lang="en" sz="1400"/>
              <a:t>, </a:t>
            </a:r>
            <a:endParaRPr sz="1400"/>
          </a:p>
          <a:p>
            <a:pPr indent="0" lvl="0" marL="457200" rtl="0" algn="l">
              <a:spcBef>
                <a:spcPts val="0"/>
              </a:spcBef>
              <a:spcAft>
                <a:spcPts val="0"/>
              </a:spcAft>
              <a:buNone/>
            </a:pPr>
            <a:r>
              <a:rPr lang="en" sz="1400"/>
              <a:t>by allowing them to see not just how similar schools are to those that failed, but also looking at where they compare to those closed schools along that timeline</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432728972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432728972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 - The purpose of this model is to </a:t>
            </a:r>
            <a:r>
              <a:rPr lang="en"/>
              <a:t>identify</a:t>
            </a:r>
            <a:r>
              <a:rPr lang="en"/>
              <a:t> schools at risk of closing as early as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earlier we can identify schools trending towards closure the higher chance huntington’s financial support would be able to save them from closure.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Overall accuracy including open schools was 98.4% mostly proving the </a:t>
            </a:r>
            <a:r>
              <a:rPr lang="en"/>
              <a:t>models ability to recognize patterns and differences between open and closed schools, the dataset was extremely imbalance with a couple thousand open schools weighing heavily on the accuracy of the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to created metrics based on the closed schools to test the models ability to detect differences in the schools it already classified as closed to determine the risk level of the closed schools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Exact closure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3 year sliding prediction window</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ac9cfc4d8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ac9cfc4d8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So today, we are going to start off by outlining who Huntington Bank are, as well as their interest in the Higher Education sector</a:t>
            </a:r>
            <a:endParaRPr/>
          </a:p>
          <a:p>
            <a:pPr indent="-298450" lvl="0" marL="457200" rtl="0" algn="l">
              <a:spcBef>
                <a:spcPts val="0"/>
              </a:spcBef>
              <a:spcAft>
                <a:spcPts val="0"/>
              </a:spcAft>
              <a:buSzPts val="1100"/>
              <a:buChar char="-"/>
            </a:pPr>
            <a:r>
              <a:rPr lang="en"/>
              <a:t>We will </a:t>
            </a:r>
            <a:r>
              <a:rPr lang="en"/>
              <a:t>then</a:t>
            </a:r>
            <a:r>
              <a:rPr lang="en"/>
              <a:t> also outline the IPEDS </a:t>
            </a:r>
            <a:r>
              <a:rPr lang="en"/>
              <a:t>database</a:t>
            </a:r>
            <a:r>
              <a:rPr lang="en"/>
              <a:t> where we gathered our data from</a:t>
            </a:r>
            <a:endParaRPr/>
          </a:p>
          <a:p>
            <a:pPr indent="-298450" lvl="0" marL="457200" rtl="0" algn="l">
              <a:spcBef>
                <a:spcPts val="0"/>
              </a:spcBef>
              <a:spcAft>
                <a:spcPts val="0"/>
              </a:spcAft>
              <a:buSzPts val="1100"/>
              <a:buChar char="-"/>
            </a:pPr>
            <a:r>
              <a:rPr lang="en"/>
              <a:t>This will then allow us to explain our two models we used to overcome our </a:t>
            </a:r>
            <a:r>
              <a:rPr lang="en"/>
              <a:t>problem</a:t>
            </a:r>
            <a:r>
              <a:rPr lang="en"/>
              <a:t>, one </a:t>
            </a:r>
            <a:r>
              <a:rPr lang="en"/>
              <a:t>outlining</a:t>
            </a:r>
            <a:r>
              <a:rPr lang="en"/>
              <a:t> a school’s risk of closure, and the other model outlining a schools risk urgency</a:t>
            </a:r>
            <a:endParaRPr/>
          </a:p>
          <a:p>
            <a:pPr indent="-298450" lvl="0" marL="457200" rtl="0" algn="l">
              <a:spcBef>
                <a:spcPts val="0"/>
              </a:spcBef>
              <a:spcAft>
                <a:spcPts val="0"/>
              </a:spcAft>
              <a:buSzPts val="1100"/>
              <a:buChar char="-"/>
            </a:pPr>
            <a:r>
              <a:rPr lang="en"/>
              <a:t>Finally, we will also go into our exploratory data analysis a bit, identifying which factors are most consequential to a schools overall risk level</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43cdc1e09f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43cdc1e09f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 -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removed open schools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Mention groups and dotted line where the predictions line up with the </a:t>
            </a:r>
            <a:r>
              <a:rPr lang="en"/>
              <a:t>actual</a:t>
            </a:r>
            <a:r>
              <a:rPr lang="en"/>
              <a:t> years to closure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Talk about different actionable steps for each group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Red - 1 year to closure, needs most </a:t>
            </a:r>
            <a:r>
              <a:rPr lang="en"/>
              <a:t>financial support and business strategy adjustments,</a:t>
            </a:r>
            <a:endParaRPr/>
          </a:p>
          <a:p>
            <a:pPr indent="0" lvl="0" marL="0" rtl="0" algn="l">
              <a:spcBef>
                <a:spcPts val="0"/>
              </a:spcBef>
              <a:spcAft>
                <a:spcPts val="0"/>
              </a:spcAft>
              <a:buNone/>
            </a:pPr>
            <a:r>
              <a:rPr lang="en"/>
              <a:t>These schools are not Huntington’s ideal client because they are extremely difficult to get back on track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Orange - 2-4 years to closure target group of model 1 , will likely need strong financial support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Yellow / Blue - might be able to benefit and save themselves from future closure with less financing and a simple strategy adjustment</a:t>
            </a:r>
            <a:r>
              <a:rPr lang="en"/>
              <a:t> such as lowering tuition or offering more </a:t>
            </a:r>
            <a:r>
              <a:rPr lang="en"/>
              <a:t>financial</a:t>
            </a:r>
            <a:r>
              <a:rPr lang="en"/>
              <a:t> aid to </a:t>
            </a:r>
            <a:r>
              <a:rPr lang="en"/>
              <a:t>attract</a:t>
            </a:r>
            <a:r>
              <a:rPr lang="en"/>
              <a:t> more students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3520a3bd32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3520a3bd32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4ef43887ad_5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4ef43887ad_5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 - we recommend to use this model by first finding schools that are at high or medium risk of closure, then check the variable importance that led to that school being classified as closed, and if it is a variable huntington can impact, that would become a target school for </a:t>
            </a:r>
            <a:r>
              <a:rPr lang="en"/>
              <a:t>huntington</a:t>
            </a:r>
            <a:r>
              <a:rPr lang="en"/>
              <a:t> to provide support. This </a:t>
            </a:r>
            <a:r>
              <a:rPr lang="en"/>
              <a:t>strategy</a:t>
            </a:r>
            <a:r>
              <a:rPr lang="en"/>
              <a:t> would maximize the chances hutingtons support can make a  difference.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343cdc1e09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343cdc1e0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Ella</a:t>
            </a:r>
            <a:endParaRPr/>
          </a:p>
          <a:p>
            <a:pPr indent="0" lvl="0" marL="0" rtl="0" algn="l">
              <a:spcBef>
                <a:spcPts val="0"/>
              </a:spcBef>
              <a:spcAft>
                <a:spcPts val="0"/>
              </a:spcAft>
              <a:buNone/>
            </a:pPr>
            <a:r>
              <a:rPr lang="en"/>
              <a:t>We wanted to visualize our </a:t>
            </a:r>
            <a:r>
              <a:rPr lang="en"/>
              <a:t>important</a:t>
            </a:r>
            <a:r>
              <a:rPr lang="en"/>
              <a:t> variable for easy application. The gray line are the open schools and you can see they have a much high median male enrollment as opposed to this grene line that shows the closed schools with a much lower median male enrollment.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4ef43887ad_7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4ef43887ad_7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a:p>
            <a:pPr indent="-317500" lvl="0" marL="457200" rtl="0" algn="l">
              <a:spcBef>
                <a:spcPts val="0"/>
              </a:spcBef>
              <a:spcAft>
                <a:spcPts val="0"/>
              </a:spcAft>
              <a:buSzPts val="1400"/>
              <a:buChar char="-"/>
            </a:pPr>
            <a:r>
              <a:rPr lang="en" sz="1400"/>
              <a:t>And so here, the gray line represents open schools, which have a significantly higher median endowment value. </a:t>
            </a:r>
            <a:endParaRPr sz="1400"/>
          </a:p>
          <a:p>
            <a:pPr indent="-317500" lvl="0" marL="457200" rtl="0" algn="l">
              <a:spcBef>
                <a:spcPts val="0"/>
              </a:spcBef>
              <a:spcAft>
                <a:spcPts val="0"/>
              </a:spcAft>
              <a:buSzPts val="1400"/>
              <a:buChar char="-"/>
            </a:pPr>
            <a:r>
              <a:rPr lang="en" sz="1400"/>
              <a:t>In contrast, the green line shows closed schools, which tend to have much lower endowment assets.</a:t>
            </a:r>
            <a:endParaRPr sz="1400"/>
          </a:p>
          <a:p>
            <a:pPr indent="-317500" lvl="0" marL="457200" rtl="0" algn="l">
              <a:spcBef>
                <a:spcPts val="0"/>
              </a:spcBef>
              <a:spcAft>
                <a:spcPts val="0"/>
              </a:spcAft>
              <a:buSzPts val="1400"/>
              <a:buChar char="-"/>
            </a:pPr>
            <a:r>
              <a:rPr lang="en" sz="1400"/>
              <a:t>Importantly, as we can see, these closed schools were also much more vulnerable to political or social events, namely the pandemic, where you can see there was almost a 20% downturn from 2019-2020 even among this narrow group</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4ef43887ad_7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34ef43887ad_7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rPr lang="en"/>
              <a:t>. The gray line, representing open schools, shows a noticeably higher median award amount compared to the green line, which reflects lower awards at closed schools.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This was by far our models most important </a:t>
            </a:r>
            <a:r>
              <a:rPr lang="en"/>
              <a:t>variable</a:t>
            </a:r>
            <a:r>
              <a:rPr lang="en"/>
              <a:t> depicting the importance of lower costs for high income kids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schools that closed started off offering no financial aid in more recent year those schools have attempted to </a:t>
            </a:r>
            <a:r>
              <a:rPr lang="en"/>
              <a:t>pivot</a:t>
            </a:r>
            <a:r>
              <a:rPr lang="en"/>
              <a:t> </a:t>
            </a:r>
            <a:r>
              <a:rPr lang="en"/>
              <a:t>their</a:t>
            </a:r>
            <a:r>
              <a:rPr lang="en"/>
              <a:t> strategy but it was too little too late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Tie this graph back to the 4 year death spiral and idea to make business model </a:t>
            </a:r>
            <a:r>
              <a:rPr lang="en"/>
              <a:t>adjustments</a:t>
            </a:r>
            <a:r>
              <a:rPr lang="en"/>
              <a:t> before </a:t>
            </a:r>
            <a:r>
              <a:rPr lang="en"/>
              <a:t>it's</a:t>
            </a:r>
            <a:r>
              <a:rPr lang="en"/>
              <a:t> too late with moderate risk schools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34ef43887ad_7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34ef43887ad_7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Billy</a:t>
            </a:r>
            <a:endParaRPr/>
          </a:p>
          <a:p>
            <a:pPr indent="-323850" lvl="0" marL="457200" rtl="0" algn="l">
              <a:spcBef>
                <a:spcPts val="0"/>
              </a:spcBef>
              <a:spcAft>
                <a:spcPts val="0"/>
              </a:spcAft>
              <a:buSzPts val="1500"/>
              <a:buChar char="-"/>
            </a:pPr>
            <a:r>
              <a:rPr lang="en" sz="1500"/>
              <a:t>Here you can see the median pell grants awarded. </a:t>
            </a:r>
            <a:endParaRPr sz="1500"/>
          </a:p>
          <a:p>
            <a:pPr indent="-323850" lvl="0" marL="457200" rtl="0" algn="l">
              <a:spcBef>
                <a:spcPts val="0"/>
              </a:spcBef>
              <a:spcAft>
                <a:spcPts val="0"/>
              </a:spcAft>
              <a:buSzPts val="1500"/>
              <a:buChar char="-"/>
            </a:pPr>
            <a:r>
              <a:rPr lang="en" sz="1500"/>
              <a:t>And in this case schools that are on track to close have more pell grant </a:t>
            </a:r>
            <a:r>
              <a:rPr lang="en" sz="1500"/>
              <a:t>recipients</a:t>
            </a:r>
            <a:r>
              <a:rPr lang="en" sz="1500"/>
              <a:t>. Pell </a:t>
            </a:r>
            <a:r>
              <a:rPr lang="en" sz="1500"/>
              <a:t>grants</a:t>
            </a:r>
            <a:r>
              <a:rPr lang="en" sz="1500"/>
              <a:t> are designed to aid students from low-income households. </a:t>
            </a:r>
            <a:endParaRPr sz="1500"/>
          </a:p>
          <a:p>
            <a:pPr indent="-323850" lvl="0" marL="457200" rtl="0" algn="l">
              <a:spcBef>
                <a:spcPts val="0"/>
              </a:spcBef>
              <a:spcAft>
                <a:spcPts val="0"/>
              </a:spcAft>
              <a:buSzPts val="1500"/>
              <a:buChar char="-"/>
            </a:pPr>
            <a:r>
              <a:rPr lang="en" sz="1500"/>
              <a:t>This seems to indicate that the more students from struggling households that attend the schools the higher the risk of closure.</a:t>
            </a:r>
            <a:endParaRPr sz="1500"/>
          </a:p>
          <a:p>
            <a:pPr indent="-323850" lvl="0" marL="457200" rtl="0" algn="l">
              <a:spcBef>
                <a:spcPts val="0"/>
              </a:spcBef>
              <a:spcAft>
                <a:spcPts val="0"/>
              </a:spcAft>
              <a:buSzPts val="1500"/>
              <a:buChar char="-"/>
            </a:pPr>
            <a:r>
              <a:rPr lang="en" sz="1500"/>
              <a:t>This could be for a couple reasons: </a:t>
            </a:r>
            <a:r>
              <a:rPr lang="en" sz="1500">
                <a:solidFill>
                  <a:schemeClr val="dk1"/>
                </a:solidFill>
              </a:rPr>
              <a:t>These students might need more institutional aid, support services, or subsidized programs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Similarly, Pell recipients statistically have higher dropout rates due to financial, academic, or life challenges. This affects enrollment stability, which affects tuition revenue, retention metrics</a:t>
            </a:r>
            <a:endParaRPr sz="1500">
              <a:solidFill>
                <a:schemeClr val="dk1"/>
              </a:solidFill>
            </a:endParaRPr>
          </a:p>
          <a:p>
            <a:pPr indent="0" lvl="0" marL="0" rtl="0" algn="l">
              <a:spcBef>
                <a:spcPts val="0"/>
              </a:spcBef>
              <a:spcAft>
                <a:spcPts val="0"/>
              </a:spcAft>
              <a:buNone/>
            </a:pPr>
            <a:r>
              <a:t/>
            </a:r>
            <a:endParaRPr sz="1400">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g34ef43887ad_7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4" name="Google Shape;634;g34ef43887ad_7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Schools that closed had </a:t>
            </a:r>
            <a:r>
              <a:rPr lang="en"/>
              <a:t>higher median tuition for lower income families meaning they essentially priced themseleves out of the market as students likely attended competitors with more affordable prices. On the chart you can see that closed schools eventually start trying to lower their prices to compete but at that point it is usually too late.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gray line, showing open schools, is associated with a higher median cost. Meanwhile, the green line for closed schools reflects a lower cost burden, highlighting financial accessibility challenges among the institutions that have shut down.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4ee9e6ae22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34ee9e6ae22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Ella</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Aside from the function that is able to predict the importance plot and risk bucket, we also found some general business implications.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The presence of upper-middle income students is a strong indicator because it means the university has students that are able to pay full tuition</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Similarly, a school’s ability to provide for its middle class students is a significant indicator</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Large enrollment provides buffer to better withstand certain financial hardships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These are </a:t>
            </a:r>
            <a:r>
              <a:rPr lang="en">
                <a:solidFill>
                  <a:schemeClr val="dk1"/>
                </a:solidFill>
                <a:latin typeface="Times"/>
                <a:ea typeface="Times"/>
                <a:cs typeface="Times"/>
                <a:sym typeface="Times"/>
              </a:rPr>
              <a:t>trends</a:t>
            </a:r>
            <a:r>
              <a:rPr lang="en">
                <a:solidFill>
                  <a:schemeClr val="dk1"/>
                </a:solidFill>
                <a:latin typeface="Times"/>
                <a:ea typeface="Times"/>
                <a:cs typeface="Times"/>
                <a:sym typeface="Times"/>
              </a:rPr>
              <a:t> we saw that Huntitngan can use when evaluating schools for need of loan </a:t>
            </a:r>
            <a:r>
              <a:rPr lang="en">
                <a:solidFill>
                  <a:schemeClr val="dk1"/>
                </a:solidFill>
                <a:latin typeface="Times"/>
                <a:ea typeface="Times"/>
                <a:cs typeface="Times"/>
                <a:sym typeface="Times"/>
              </a:rPr>
              <a:t>assistance</a:t>
            </a:r>
            <a:r>
              <a:rPr lang="en">
                <a:solidFill>
                  <a:schemeClr val="dk1"/>
                </a:solidFill>
                <a:latin typeface="Times"/>
                <a:ea typeface="Times"/>
                <a:cs typeface="Times"/>
                <a:sym typeface="Times"/>
              </a:rPr>
              <a:t>. </a:t>
            </a:r>
            <a:r>
              <a:rPr lang="en">
                <a:solidFill>
                  <a:schemeClr val="dk1"/>
                </a:solidFill>
                <a:latin typeface="Times"/>
                <a:ea typeface="Times"/>
                <a:cs typeface="Times"/>
                <a:sym typeface="Times"/>
              </a:rPr>
              <a:t>With</a:t>
            </a:r>
            <a:r>
              <a:rPr lang="en">
                <a:solidFill>
                  <a:schemeClr val="dk1"/>
                </a:solidFill>
                <a:latin typeface="Times"/>
                <a:ea typeface="Times"/>
                <a:cs typeface="Times"/>
                <a:sym typeface="Times"/>
              </a:rPr>
              <a:t> our functions, it can automate this and make it a </a:t>
            </a:r>
            <a:r>
              <a:rPr lang="en">
                <a:solidFill>
                  <a:schemeClr val="dk1"/>
                </a:solidFill>
                <a:latin typeface="Times"/>
                <a:ea typeface="Times"/>
                <a:cs typeface="Times"/>
                <a:sym typeface="Times"/>
              </a:rPr>
              <a:t>smooth</a:t>
            </a:r>
            <a:r>
              <a:rPr lang="en">
                <a:solidFill>
                  <a:schemeClr val="dk1"/>
                </a:solidFill>
                <a:latin typeface="Times"/>
                <a:ea typeface="Times"/>
                <a:cs typeface="Times"/>
                <a:sym typeface="Times"/>
              </a:rPr>
              <a:t> process.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These are our 3 actionable business insights for Huntington bank</a:t>
            </a:r>
            <a:endParaRPr sz="1000"/>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432728972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432728972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7ced0db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7ced0db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Elisabeth</a:t>
            </a:r>
            <a:endParaRPr b="1">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Huntington serves a diverse customer base from students, families, businesses, and importantly for our project: educational institutions.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Huntington’s commitment to supporting educational institutions, which this project directly aligns with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By using institutional data,</a:t>
            </a:r>
            <a:r>
              <a:rPr b="1" lang="en">
                <a:solidFill>
                  <a:schemeClr val="dk1"/>
                </a:solidFill>
              </a:rPr>
              <a:t> we  hope to help Huntington better understand early warning signs of institutional distress and offer strategic financial support before these issues become irreversible. So Huntington can step in as a trusted partner, </a:t>
            </a:r>
            <a:r>
              <a:rPr lang="en">
                <a:solidFill>
                  <a:schemeClr val="dk1"/>
                </a:solidFill>
              </a:rPr>
              <a:t>offering solutions before a closure becomes inevitable. </a:t>
            </a:r>
            <a:endParaRPr>
              <a:solidFill>
                <a:schemeClr val="dk1"/>
              </a:solidFill>
            </a:endParaRPr>
          </a:p>
          <a:p>
            <a:pPr indent="0" lvl="0" marL="0" rtl="0" algn="l">
              <a:spcBef>
                <a:spcPts val="0"/>
              </a:spcBef>
              <a:spcAft>
                <a:spcPts val="0"/>
              </a:spcAft>
              <a:buNone/>
            </a:pPr>
            <a:r>
              <a:rPr lang="en">
                <a:solidFill>
                  <a:schemeClr val="dk1"/>
                </a:solidFill>
              </a:rPr>
              <a:t>Image from </a:t>
            </a:r>
            <a:r>
              <a:rPr lang="en" u="sng">
                <a:solidFill>
                  <a:schemeClr val="hlink"/>
                </a:solidFill>
                <a:hlinkClick r:id="rId2"/>
              </a:rPr>
              <a:t>https://www.freep.com/story/money/business/michigan/2022/09/21/huntington-tower-in-detroit-officially-opens/69506967007/</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aa29f2d54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aa29f2d54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Ella</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Now diving into the objective of this project… college closures are expected to soar in upcoming years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Our goal was to build a model that could identify these institutions that were of risk of closing within 2-4 years</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Now for a little overview of our process</a:t>
            </a:r>
            <a:endParaRPr>
              <a:solidFill>
                <a:schemeClr val="dk1"/>
              </a:solidFill>
              <a:latin typeface="Times"/>
              <a:ea typeface="Times"/>
              <a:cs typeface="Times"/>
              <a:sym typeface="Times"/>
            </a:endParaRPr>
          </a:p>
          <a:p>
            <a:pPr indent="-298450" lvl="0" marL="9144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We needed to perform an exploratory analysis of our data</a:t>
            </a:r>
            <a:endParaRPr>
              <a:solidFill>
                <a:schemeClr val="dk1"/>
              </a:solidFill>
              <a:latin typeface="Times"/>
              <a:ea typeface="Times"/>
              <a:cs typeface="Times"/>
              <a:sym typeface="Times"/>
            </a:endParaRPr>
          </a:p>
          <a:p>
            <a:pPr indent="-298450" lvl="0" marL="9144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Feature selection to identify which factors were influential in schools closure</a:t>
            </a:r>
            <a:endParaRPr>
              <a:solidFill>
                <a:schemeClr val="dk1"/>
              </a:solidFill>
              <a:latin typeface="Times"/>
              <a:ea typeface="Times"/>
              <a:cs typeface="Times"/>
              <a:sym typeface="Times"/>
            </a:endParaRPr>
          </a:p>
          <a:p>
            <a:pPr indent="-298450" lvl="0" marL="9144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Then build our model</a:t>
            </a:r>
            <a:endParaRPr>
              <a:solidFill>
                <a:schemeClr val="dk1"/>
              </a:solidFill>
              <a:latin typeface="Times"/>
              <a:ea typeface="Times"/>
              <a:cs typeface="Times"/>
              <a:sym typeface="Times"/>
            </a:endParaRPr>
          </a:p>
          <a:p>
            <a:pPr indent="-298450" lvl="0" marL="9144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Derive insights for </a:t>
            </a:r>
            <a:r>
              <a:rPr lang="en">
                <a:solidFill>
                  <a:schemeClr val="dk1"/>
                </a:solidFill>
                <a:latin typeface="Times"/>
                <a:ea typeface="Times"/>
                <a:cs typeface="Times"/>
                <a:sym typeface="Times"/>
              </a:rPr>
              <a:t>Huntington</a:t>
            </a:r>
            <a:r>
              <a:rPr lang="en">
                <a:solidFill>
                  <a:schemeClr val="dk1"/>
                </a:solidFill>
                <a:latin typeface="Times"/>
                <a:ea typeface="Times"/>
                <a:cs typeface="Times"/>
                <a:sym typeface="Times"/>
              </a:rPr>
              <a:t> to have more understanding about the institutions that are closing</a:t>
            </a:r>
            <a:endParaRPr>
              <a:solidFill>
                <a:schemeClr val="dk1"/>
              </a:solidFill>
              <a:latin typeface="Times"/>
              <a:ea typeface="Times"/>
              <a:cs typeface="Times"/>
              <a:sym typeface="Times"/>
            </a:endParaRPr>
          </a:p>
          <a:p>
            <a:pPr indent="0" lvl="0" marL="0" rtl="0" algn="l">
              <a:spcBef>
                <a:spcPts val="0"/>
              </a:spcBef>
              <a:spcAft>
                <a:spcPts val="0"/>
              </a:spcAft>
              <a:buNone/>
            </a:pPr>
            <a:r>
              <a:t/>
            </a:r>
            <a:endParaRPr>
              <a:latin typeface="Times"/>
              <a:ea typeface="Times"/>
              <a:cs typeface="Times"/>
              <a:sym typeface="Time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32728972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32728972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rPr>
              <a:t>Elisabeth</a:t>
            </a:r>
            <a:endParaRPr sz="1000">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sourced our data from the IPEDS system, which is </a:t>
            </a:r>
            <a:r>
              <a:rPr lang="en">
                <a:solidFill>
                  <a:schemeClr val="dk1"/>
                </a:solidFill>
              </a:rPr>
              <a:t>maintained</a:t>
            </a:r>
            <a:r>
              <a:rPr lang="en">
                <a:solidFill>
                  <a:schemeClr val="dk1"/>
                </a:solidFill>
              </a:rPr>
              <a:t> by the National Center for Education Statistics.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IPEDS is a public resource and has been collecting data on U.S. colleges and universities since 1980, covering a wide range of information on the institution including institutional characteristics, financials, student aid, and enrollment.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While the historical depth of the dataset is valuable, we chose to narrow down our data to the 2015 - 2023 Academic Years. We believe that including just the more recent years reflect the financial and structural conditions most relevant to our project. Data from 1980 on an institution that closed is going to look different from an institution that closed within the past 8 years.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 pulled data from 12 interrelated survey components, focusing on public and not-for-profit institutions </a:t>
            </a:r>
            <a:endParaRPr>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rPr>
              <a:t>For-Profit Institutions made up a large portion of the data but often represent technical, beauty, and trade schools, which we ultimately decided to remove as they were not Huntington’s target audience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Huntington is going to utilize the IPEDS data there may be some data challenges to be aware of</a:t>
            </a:r>
            <a:endParaRPr>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rPr>
              <a:t>Inconsistent reporting: Not all schools submit data uniformly each year, especially private schools where reporting is often optional. Which led to a high proportion of missing data in our dataset. </a:t>
            </a:r>
            <a:endParaRPr>
              <a:solidFill>
                <a:schemeClr val="dk1"/>
              </a:solidFill>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rPr>
              <a:t>Changing Unit IDs: When institutions merge or reorganize, their identifiers change, complicating long term tracking.</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3cdc1e09f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3cdc1e09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Times"/>
                <a:ea typeface="Times"/>
                <a:cs typeface="Times"/>
                <a:sym typeface="Times"/>
              </a:rPr>
              <a:t>Ella</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These are the 12 survey components that Elisabeth just mentioned, …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things like enrollment, admissions, salaries, and financial aid. </a:t>
            </a:r>
            <a:endParaRPr>
              <a:solidFill>
                <a:schemeClr val="dk1"/>
              </a:solidFill>
              <a:latin typeface="Times"/>
              <a:ea typeface="Times"/>
              <a:cs typeface="Times"/>
              <a:sym typeface="Times"/>
            </a:endParaRPr>
          </a:p>
          <a:p>
            <a:pPr indent="-298450" lvl="0" marL="457200" rtl="0" algn="l">
              <a:lnSpc>
                <a:spcPct val="115000"/>
              </a:lnSpc>
              <a:spcBef>
                <a:spcPts val="0"/>
              </a:spcBef>
              <a:spcAft>
                <a:spcPts val="0"/>
              </a:spcAft>
              <a:buClr>
                <a:schemeClr val="dk1"/>
              </a:buClr>
              <a:buSzPts val="1100"/>
              <a:buFont typeface="Times"/>
              <a:buAutoNum type="arabicPeriod"/>
            </a:pPr>
            <a:r>
              <a:rPr lang="en">
                <a:solidFill>
                  <a:schemeClr val="dk1"/>
                </a:solidFill>
                <a:latin typeface="Times"/>
                <a:ea typeface="Times"/>
                <a:cs typeface="Times"/>
                <a:sym typeface="Times"/>
              </a:rPr>
              <a:t>Gives a really comprehensive picture of all these institutions</a:t>
            </a:r>
            <a:endParaRPr>
              <a:solidFill>
                <a:schemeClr val="dk1"/>
              </a:solidFill>
              <a:latin typeface="Times"/>
              <a:ea typeface="Times"/>
              <a:cs typeface="Times"/>
              <a:sym typeface="Times"/>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327289725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327289725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Times"/>
                <a:ea typeface="Times"/>
                <a:cs typeface="Times"/>
                <a:sym typeface="Times"/>
              </a:rPr>
              <a:t>Ella</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To give context of the growing issue, this is a graph showing the institutions that have closed from academic year of 2015-2023. The dark green is public schools and the light green is non profit schools</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In this time frame, 168 institutions have closed</a:t>
            </a:r>
            <a:endParaRPr sz="1200">
              <a:solidFill>
                <a:schemeClr val="dk1"/>
              </a:solidFill>
              <a:latin typeface="Times"/>
              <a:ea typeface="Times"/>
              <a:cs typeface="Times"/>
              <a:sym typeface="Times"/>
            </a:endParaRPr>
          </a:p>
          <a:p>
            <a:pPr indent="-304800" lvl="1" marL="914400" rtl="0" algn="l">
              <a:lnSpc>
                <a:spcPct val="115000"/>
              </a:lnSpc>
              <a:spcBef>
                <a:spcPts val="0"/>
              </a:spcBef>
              <a:spcAft>
                <a:spcPts val="0"/>
              </a:spcAft>
              <a:buClr>
                <a:schemeClr val="dk1"/>
              </a:buClr>
              <a:buSzPts val="1200"/>
              <a:buFont typeface="Times"/>
              <a:buAutoNum type="alphaLcPeriod"/>
            </a:pPr>
            <a:r>
              <a:rPr lang="en" sz="1200">
                <a:solidFill>
                  <a:schemeClr val="dk1"/>
                </a:solidFill>
                <a:latin typeface="Times"/>
                <a:ea typeface="Times"/>
                <a:cs typeface="Times"/>
                <a:sym typeface="Times"/>
              </a:rPr>
              <a:t>160 were non profit and only 8 were public</a:t>
            </a:r>
            <a:endParaRPr sz="1200">
              <a:solidFill>
                <a:schemeClr val="dk1"/>
              </a:solidFill>
              <a:latin typeface="Times"/>
              <a:ea typeface="Times"/>
              <a:cs typeface="Times"/>
              <a:sym typeface="Times"/>
            </a:endParaRPr>
          </a:p>
          <a:p>
            <a:pPr indent="-304800" lvl="0" marL="457200" rtl="0" algn="l">
              <a:lnSpc>
                <a:spcPct val="115000"/>
              </a:lnSpc>
              <a:spcBef>
                <a:spcPts val="0"/>
              </a:spcBef>
              <a:spcAft>
                <a:spcPts val="0"/>
              </a:spcAft>
              <a:buClr>
                <a:schemeClr val="dk1"/>
              </a:buClr>
              <a:buSzPts val="1200"/>
              <a:buFont typeface="Times"/>
              <a:buAutoNum type="arabicPeriod"/>
            </a:pPr>
            <a:r>
              <a:rPr lang="en" sz="1200">
                <a:solidFill>
                  <a:schemeClr val="dk1"/>
                </a:solidFill>
                <a:latin typeface="Times"/>
                <a:ea typeface="Times"/>
                <a:cs typeface="Times"/>
                <a:sym typeface="Times"/>
              </a:rPr>
              <a:t>This highlights a pattern hat nonprofits are much more at risk</a:t>
            </a:r>
            <a:endParaRPr sz="1200">
              <a:solidFill>
                <a:schemeClr val="dk1"/>
              </a:solidFill>
              <a:latin typeface="Times"/>
              <a:ea typeface="Times"/>
              <a:cs typeface="Times"/>
              <a:sym typeface="Times"/>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ac4064e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ac4064ec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Elisabeth</a:t>
            </a:r>
            <a:endParaRPr/>
          </a:p>
          <a:p>
            <a:pPr indent="-298450" lvl="0" marL="457200" rtl="0" algn="l">
              <a:spcBef>
                <a:spcPts val="0"/>
              </a:spcBef>
              <a:spcAft>
                <a:spcPts val="0"/>
              </a:spcAft>
              <a:buSzPts val="1100"/>
              <a:buChar char="-"/>
            </a:pPr>
            <a:r>
              <a:rPr lang="en">
                <a:solidFill>
                  <a:schemeClr val="dk1"/>
                </a:solidFill>
              </a:rPr>
              <a:t>We originally started with multiple datasets for each year, containing hundreds of features with different datasets for each survey component. </a:t>
            </a:r>
            <a:endParaRPr/>
          </a:p>
          <a:p>
            <a:pPr indent="-298450" lvl="0" marL="457200" rtl="0" algn="l">
              <a:spcBef>
                <a:spcPts val="0"/>
              </a:spcBef>
              <a:spcAft>
                <a:spcPts val="0"/>
              </a:spcAft>
              <a:buSzPts val="1100"/>
              <a:buChar char="-"/>
            </a:pPr>
            <a:r>
              <a:rPr lang="en">
                <a:solidFill>
                  <a:schemeClr val="dk1"/>
                </a:solidFill>
              </a:rPr>
              <a:t>We created our target variable, ‘Y2C’ (Years to Closure), by calculating the difference between the year the data was reported and the actual closure year of the institution. This value was then later categorized to support modeling based on proximity to an institutions closure.</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From there, we ran feature selection on the 12 survey components, prioritizing variables with high predictive value to identify which variables were most relevant. </a:t>
            </a:r>
            <a:endParaRPr>
              <a:solidFill>
                <a:schemeClr val="dk1"/>
              </a:solidFill>
            </a:endParaRPr>
          </a:p>
          <a:p>
            <a:pPr indent="-298450" lvl="0" marL="457200" rtl="0" algn="l">
              <a:spcBef>
                <a:spcPts val="0"/>
              </a:spcBef>
              <a:spcAft>
                <a:spcPts val="0"/>
              </a:spcAft>
              <a:buSzPts val="1100"/>
              <a:buChar char="-"/>
            </a:pPr>
            <a:r>
              <a:rPr lang="en">
                <a:solidFill>
                  <a:schemeClr val="dk1"/>
                </a:solidFill>
              </a:rPr>
              <a:t>All selected features were merged into one dataset, ensuring consistency across timeframes and schools.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4ac9cfc4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4ac9cfc4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Will</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As previously discussed, the business objective of our project was to predict the likelihood of a school closure within a relatively short time frame—early enough to allow for meaningful intervention by Huntington. To achieve this, we defined our target variable as a binary indicator of whether a school would close within a 2 to 4-year window. For example if the Years to Close </a:t>
            </a:r>
            <a:r>
              <a:rPr lang="en" sz="1400">
                <a:solidFill>
                  <a:schemeClr val="dk1"/>
                </a:solidFill>
              </a:rPr>
              <a:t>variable</a:t>
            </a:r>
            <a:r>
              <a:rPr lang="en" sz="1400">
                <a:solidFill>
                  <a:schemeClr val="dk1"/>
                </a:solidFill>
              </a:rPr>
              <a:t> was 2,3, or 4 the closed variable would be set to 1 otherwise it would be 0.</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We deployed an XGBoost logistic regression model to generate a closure probability score for each institution. Utilizing publicly available IPEDS data, we conducted multiple rounds of variable selection and finalized a set of 68 variables for the model. The dataset was split into a 70/30 ratio for training and testing purposes.</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Given the nature of this problem as a multiclass classification, we established threshold cut points to segment the schools into four distinct risk categories. So it’s </a:t>
            </a:r>
            <a:r>
              <a:rPr lang="en" sz="1400">
                <a:solidFill>
                  <a:schemeClr val="dk1"/>
                </a:solidFill>
              </a:rPr>
              <a:t>easy</a:t>
            </a:r>
            <a:r>
              <a:rPr lang="en" sz="1400">
                <a:solidFill>
                  <a:schemeClr val="dk1"/>
                </a:solidFill>
              </a:rPr>
              <a:t> to identify each schools relative risk.</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3.jpg"/><Relationship Id="rId4" Type="http://schemas.openxmlformats.org/officeDocument/2006/relationships/image" Target="../media/image18.png"/><Relationship Id="rId5" Type="http://schemas.openxmlformats.org/officeDocument/2006/relationships/image" Target="../media/image27.png"/><Relationship Id="rId6"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27.png"/><Relationship Id="rId5" Type="http://schemas.openxmlformats.org/officeDocument/2006/relationships/image" Target="../media/image3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comments" Target="../comments/comment2.xml"/><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9.jpg"/><Relationship Id="rId4" Type="http://schemas.openxmlformats.org/officeDocument/2006/relationships/image" Target="../media/image13.png"/><Relationship Id="rId5" Type="http://schemas.openxmlformats.org/officeDocument/2006/relationships/image" Target="../media/image2.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14.png"/><Relationship Id="rId6"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2.png"/><Relationship Id="rId5"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634100" y="1909950"/>
            <a:ext cx="58758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rgbClr val="072F15"/>
                </a:solidFill>
                <a:latin typeface="Anton"/>
                <a:ea typeface="Anton"/>
                <a:cs typeface="Anton"/>
                <a:sym typeface="Anton"/>
              </a:rPr>
              <a:t>Capstone Project: </a:t>
            </a:r>
            <a:endParaRPr sz="3700">
              <a:solidFill>
                <a:srgbClr val="072F15"/>
              </a:solidFill>
              <a:latin typeface="Anton"/>
              <a:ea typeface="Anton"/>
              <a:cs typeface="Anton"/>
              <a:sym typeface="Anton"/>
            </a:endParaRPr>
          </a:p>
          <a:p>
            <a:pPr indent="0" lvl="0" marL="0" rtl="0" algn="ctr">
              <a:spcBef>
                <a:spcPts val="0"/>
              </a:spcBef>
              <a:spcAft>
                <a:spcPts val="0"/>
              </a:spcAft>
              <a:buNone/>
            </a:pPr>
            <a:r>
              <a:rPr lang="en" sz="3700">
                <a:solidFill>
                  <a:srgbClr val="072F15"/>
                </a:solidFill>
                <a:latin typeface="Anton"/>
                <a:ea typeface="Anton"/>
                <a:cs typeface="Anton"/>
                <a:sym typeface="Anton"/>
              </a:rPr>
              <a:t>Predicting University </a:t>
            </a:r>
            <a:r>
              <a:rPr lang="en" sz="3700">
                <a:solidFill>
                  <a:srgbClr val="072F15"/>
                </a:solidFill>
                <a:latin typeface="Anton"/>
                <a:ea typeface="Anton"/>
                <a:cs typeface="Anton"/>
                <a:sym typeface="Anton"/>
              </a:rPr>
              <a:t>Closures</a:t>
            </a:r>
            <a:endParaRPr sz="3700">
              <a:solidFill>
                <a:srgbClr val="072F15"/>
              </a:solidFill>
              <a:latin typeface="Anton"/>
              <a:ea typeface="Anton"/>
              <a:cs typeface="Anton"/>
              <a:sym typeface="Anton"/>
            </a:endParaRPr>
          </a:p>
        </p:txBody>
      </p:sp>
      <p:sp>
        <p:nvSpPr>
          <p:cNvPr id="55" name="Google Shape;55;p13"/>
          <p:cNvSpPr txBox="1"/>
          <p:nvPr/>
        </p:nvSpPr>
        <p:spPr>
          <a:xfrm>
            <a:off x="2497500" y="3343000"/>
            <a:ext cx="41490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600">
                <a:solidFill>
                  <a:srgbClr val="072F15"/>
                </a:solidFill>
                <a:latin typeface="Roboto"/>
                <a:ea typeface="Roboto"/>
                <a:cs typeface="Roboto"/>
                <a:sym typeface="Roboto"/>
              </a:rPr>
              <a:t>William Dolan, </a:t>
            </a:r>
            <a:r>
              <a:rPr lang="en" sz="1600">
                <a:solidFill>
                  <a:srgbClr val="072F15"/>
                </a:solidFill>
                <a:latin typeface="Roboto"/>
                <a:ea typeface="Roboto"/>
                <a:cs typeface="Roboto"/>
                <a:sym typeface="Roboto"/>
              </a:rPr>
              <a:t>Billy Doyle, Elisabeth Gangwer, Jason Marchese, </a:t>
            </a:r>
            <a:r>
              <a:rPr lang="en" sz="1600">
                <a:solidFill>
                  <a:srgbClr val="072F15"/>
                </a:solidFill>
                <a:latin typeface="Roboto"/>
                <a:ea typeface="Roboto"/>
                <a:cs typeface="Roboto"/>
                <a:sym typeface="Roboto"/>
              </a:rPr>
              <a:t>Ella Sandt</a:t>
            </a:r>
            <a:endParaRPr sz="1600">
              <a:solidFill>
                <a:srgbClr val="072F15"/>
              </a:solidFill>
              <a:latin typeface="Roboto"/>
              <a:ea typeface="Roboto"/>
              <a:cs typeface="Roboto"/>
              <a:sym typeface="Roboto"/>
            </a:endParaRPr>
          </a:p>
        </p:txBody>
      </p:sp>
      <p:pic>
        <p:nvPicPr>
          <p:cNvPr id="56" name="Google Shape;56;p13" title="Screenshot 2025-04-11 at 1.43.08 PM.png"/>
          <p:cNvPicPr preferRelativeResize="0"/>
          <p:nvPr/>
        </p:nvPicPr>
        <p:blipFill>
          <a:blip r:embed="rId3">
            <a:alphaModFix/>
          </a:blip>
          <a:stretch>
            <a:fillRect/>
          </a:stretch>
        </p:blipFill>
        <p:spPr>
          <a:xfrm>
            <a:off x="0" y="0"/>
            <a:ext cx="9144003" cy="857250"/>
          </a:xfrm>
          <a:prstGeom prst="rect">
            <a:avLst/>
          </a:prstGeom>
          <a:noFill/>
          <a:ln>
            <a:noFill/>
          </a:ln>
        </p:spPr>
      </p:pic>
      <p:cxnSp>
        <p:nvCxnSpPr>
          <p:cNvPr id="57" name="Google Shape;57;p13"/>
          <p:cNvCxnSpPr/>
          <p:nvPr/>
        </p:nvCxnSpPr>
        <p:spPr>
          <a:xfrm rot="10800000">
            <a:off x="2497500" y="3233550"/>
            <a:ext cx="4149000" cy="0"/>
          </a:xfrm>
          <a:prstGeom prst="straightConnector1">
            <a:avLst/>
          </a:prstGeom>
          <a:noFill/>
          <a:ln cap="flat" cmpd="sng" w="28575">
            <a:solidFill>
              <a:srgbClr val="7ECF1C"/>
            </a:solidFill>
            <a:prstDash val="solid"/>
            <a:round/>
            <a:headEnd len="med" w="med" type="none"/>
            <a:tailEnd len="med" w="med" type="none"/>
          </a:ln>
        </p:spPr>
      </p:cxnSp>
      <p:sp>
        <p:nvSpPr>
          <p:cNvPr id="58" name="Google Shape;58;p13"/>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Anton"/>
                <a:ea typeface="Anton"/>
                <a:cs typeface="Anton"/>
                <a:sym typeface="Anton"/>
              </a:rPr>
              <a:t>1</a:t>
            </a:r>
            <a:endParaRPr sz="2900">
              <a:solidFill>
                <a:schemeClr val="lt1"/>
              </a:solidFill>
              <a:latin typeface="Anton"/>
              <a:ea typeface="Anton"/>
              <a:cs typeface="Anton"/>
              <a:sym typeface="Anto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2"/>
          <p:cNvSpPr/>
          <p:nvPr/>
        </p:nvSpPr>
        <p:spPr>
          <a:xfrm>
            <a:off x="6637268" y="744225"/>
            <a:ext cx="1410000" cy="1374000"/>
          </a:xfrm>
          <a:prstGeom prst="ellipse">
            <a:avLst/>
          </a:prstGeom>
          <a:solidFill>
            <a:srgbClr val="2B6D1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22"/>
          <p:cNvSpPr txBox="1"/>
          <p:nvPr>
            <p:ph type="title"/>
          </p:nvPr>
        </p:nvSpPr>
        <p:spPr>
          <a:xfrm>
            <a:off x="311700" y="445025"/>
            <a:ext cx="65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School Risk Warning Model Results</a:t>
            </a:r>
            <a:endParaRPr sz="3320">
              <a:solidFill>
                <a:srgbClr val="072F15"/>
              </a:solidFill>
              <a:latin typeface="Anton"/>
              <a:ea typeface="Anton"/>
              <a:cs typeface="Anton"/>
              <a:sym typeface="Anton"/>
            </a:endParaRPr>
          </a:p>
        </p:txBody>
      </p:sp>
      <p:sp>
        <p:nvSpPr>
          <p:cNvPr id="337" name="Google Shape;337;p22"/>
          <p:cNvSpPr txBox="1"/>
          <p:nvPr>
            <p:ph idx="1" type="body"/>
          </p:nvPr>
        </p:nvSpPr>
        <p:spPr>
          <a:xfrm>
            <a:off x="399775" y="1042850"/>
            <a:ext cx="37626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1200"/>
              </a:spcAft>
              <a:buNone/>
            </a:pPr>
            <a:r>
              <a:rPr i="1" lang="en" sz="2500" u="sng">
                <a:solidFill>
                  <a:srgbClr val="072F07"/>
                </a:solidFill>
                <a:latin typeface="Roboto"/>
                <a:ea typeface="Roboto"/>
                <a:cs typeface="Roboto"/>
                <a:sym typeface="Roboto"/>
              </a:rPr>
              <a:t>Prediction Distribution</a:t>
            </a:r>
            <a:endParaRPr i="1" sz="2500" u="sng">
              <a:solidFill>
                <a:srgbClr val="072F07"/>
              </a:solidFill>
              <a:latin typeface="Roboto"/>
              <a:ea typeface="Roboto"/>
              <a:cs typeface="Roboto"/>
              <a:sym typeface="Roboto"/>
            </a:endParaRPr>
          </a:p>
        </p:txBody>
      </p:sp>
      <p:pic>
        <p:nvPicPr>
          <p:cNvPr id="338" name="Google Shape;338;p22"/>
          <p:cNvPicPr preferRelativeResize="0"/>
          <p:nvPr/>
        </p:nvPicPr>
        <p:blipFill rotWithShape="1">
          <a:blip r:embed="rId3">
            <a:alphaModFix/>
          </a:blip>
          <a:srcRect b="0" l="3883" r="0" t="0"/>
          <a:stretch/>
        </p:blipFill>
        <p:spPr>
          <a:xfrm>
            <a:off x="-5756075" y="3012038"/>
            <a:ext cx="4927450" cy="2768700"/>
          </a:xfrm>
          <a:prstGeom prst="rect">
            <a:avLst/>
          </a:prstGeom>
          <a:noFill/>
          <a:ln>
            <a:noFill/>
          </a:ln>
        </p:spPr>
      </p:pic>
      <p:sp>
        <p:nvSpPr>
          <p:cNvPr id="339" name="Google Shape;339;p22"/>
          <p:cNvSpPr txBox="1"/>
          <p:nvPr/>
        </p:nvSpPr>
        <p:spPr>
          <a:xfrm>
            <a:off x="6687000" y="938438"/>
            <a:ext cx="1310100" cy="677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1000"/>
              </a:spcAft>
              <a:buNone/>
            </a:pPr>
            <a:r>
              <a:rPr lang="en" sz="3200">
                <a:solidFill>
                  <a:schemeClr val="lt1"/>
                </a:solidFill>
                <a:latin typeface="Roboto ExtraBold"/>
                <a:ea typeface="Roboto ExtraBold"/>
                <a:cs typeface="Roboto ExtraBold"/>
                <a:sym typeface="Roboto ExtraBold"/>
              </a:rPr>
              <a:t>95.9%</a:t>
            </a:r>
            <a:endParaRPr sz="3200">
              <a:solidFill>
                <a:schemeClr val="lt1"/>
              </a:solidFill>
              <a:latin typeface="Roboto ExtraBold"/>
              <a:ea typeface="Roboto ExtraBold"/>
              <a:cs typeface="Roboto ExtraBold"/>
              <a:sym typeface="Roboto ExtraBold"/>
            </a:endParaRPr>
          </a:p>
        </p:txBody>
      </p:sp>
      <p:sp>
        <p:nvSpPr>
          <p:cNvPr id="340" name="Google Shape;340;p22"/>
          <p:cNvSpPr txBox="1"/>
          <p:nvPr/>
        </p:nvSpPr>
        <p:spPr>
          <a:xfrm>
            <a:off x="6475350" y="1443725"/>
            <a:ext cx="1733400" cy="631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100">
                <a:solidFill>
                  <a:schemeClr val="lt1"/>
                </a:solidFill>
                <a:latin typeface="Roboto Light"/>
                <a:ea typeface="Roboto Light"/>
                <a:cs typeface="Roboto Light"/>
                <a:sym typeface="Roboto Light"/>
              </a:rPr>
              <a:t>Balanced </a:t>
            </a:r>
            <a:endParaRPr i="1" sz="1100">
              <a:solidFill>
                <a:schemeClr val="lt1"/>
              </a:solidFill>
              <a:latin typeface="Roboto Light"/>
              <a:ea typeface="Roboto Light"/>
              <a:cs typeface="Roboto Light"/>
              <a:sym typeface="Roboto Light"/>
            </a:endParaRPr>
          </a:p>
          <a:p>
            <a:pPr indent="0" lvl="0" marL="0" rtl="0" algn="ctr">
              <a:spcBef>
                <a:spcPts val="0"/>
              </a:spcBef>
              <a:spcAft>
                <a:spcPts val="0"/>
              </a:spcAft>
              <a:buNone/>
            </a:pPr>
            <a:r>
              <a:rPr i="1" lang="en" sz="1100">
                <a:solidFill>
                  <a:schemeClr val="lt1"/>
                </a:solidFill>
                <a:latin typeface="Roboto Light"/>
                <a:ea typeface="Roboto Light"/>
                <a:cs typeface="Roboto Light"/>
                <a:sym typeface="Roboto Light"/>
              </a:rPr>
              <a:t>Accuracy</a:t>
            </a:r>
            <a:endParaRPr sz="1100">
              <a:solidFill>
                <a:schemeClr val="lt1"/>
              </a:solidFill>
              <a:latin typeface="Roboto Light"/>
              <a:ea typeface="Roboto Light"/>
              <a:cs typeface="Roboto Light"/>
              <a:sym typeface="Roboto Light"/>
            </a:endParaRPr>
          </a:p>
        </p:txBody>
      </p:sp>
      <p:sp>
        <p:nvSpPr>
          <p:cNvPr id="341" name="Google Shape;341;p22"/>
          <p:cNvSpPr txBox="1"/>
          <p:nvPr/>
        </p:nvSpPr>
        <p:spPr>
          <a:xfrm>
            <a:off x="-2373225" y="226000"/>
            <a:ext cx="2276400" cy="2662800"/>
          </a:xfrm>
          <a:prstGeom prst="rect">
            <a:avLst/>
          </a:prstGeom>
          <a:noFill/>
          <a:ln>
            <a:noFill/>
          </a:ln>
        </p:spPr>
        <p:txBody>
          <a:bodyPr anchorCtr="0" anchor="t" bIns="91425" lIns="91425" spcFirstLastPara="1" rIns="91425" wrap="square" tIns="91425">
            <a:spAutoFit/>
          </a:bodyPr>
          <a:lstStyle/>
          <a:p>
            <a:pPr indent="-273050" lvl="0" marL="457200" rtl="0" algn="l">
              <a:spcBef>
                <a:spcPts val="0"/>
              </a:spcBef>
              <a:spcAft>
                <a:spcPts val="0"/>
              </a:spcAft>
              <a:buClr>
                <a:schemeClr val="dk1"/>
              </a:buClr>
              <a:buSzPts val="700"/>
              <a:buChar char="●"/>
            </a:pPr>
            <a:r>
              <a:rPr lang="en" sz="700">
                <a:solidFill>
                  <a:schemeClr val="dk1"/>
                </a:solidFill>
              </a:rPr>
              <a:t>GRN4G50 - </a:t>
            </a:r>
            <a:r>
              <a:rPr lang="en" sz="700">
                <a:solidFill>
                  <a:schemeClr val="dk1"/>
                </a:solidFill>
              </a:rPr>
              <a:t>Number awarded grant and scholarship aid, income level (110,001 or more), for past 2 years</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EFYTOTLM - </a:t>
            </a:r>
            <a:r>
              <a:rPr lang="en" sz="700">
                <a:solidFill>
                  <a:schemeClr val="dk1"/>
                </a:solidFill>
              </a:rPr>
              <a:t>Enrollment for male students in fall term</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SANIT12 - Office and Administrative Support - number</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Value of endowment assets at the end of the fiscal year</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Total expenses and deductions - Employee fringe benefits</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Total for plant, property and equipment - Ending balance</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F_ATHLTC - Participates in intercollegiate athletics</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NPT431 - Average net price (income 48,001-75,000)-students awarded Title IV federal financial aid, 2021-22</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UPGRNTP- Percent of undergraduate students awarded Federal Pell grants</a:t>
            </a:r>
            <a:endParaRPr sz="700">
              <a:solidFill>
                <a:schemeClr val="dk1"/>
              </a:solidFill>
            </a:endParaRPr>
          </a:p>
          <a:p>
            <a:pPr indent="-273050" lvl="0" marL="457200" rtl="0" algn="l">
              <a:spcBef>
                <a:spcPts val="0"/>
              </a:spcBef>
              <a:spcAft>
                <a:spcPts val="0"/>
              </a:spcAft>
              <a:buClr>
                <a:schemeClr val="dk1"/>
              </a:buClr>
              <a:buSzPts val="700"/>
              <a:buChar char="●"/>
            </a:pPr>
            <a:r>
              <a:rPr lang="en" sz="700">
                <a:solidFill>
                  <a:schemeClr val="dk1"/>
                </a:solidFill>
              </a:rPr>
              <a:t>SCUGDGSK- Total number of degree/certificate-seeking undergraduate students</a:t>
            </a:r>
            <a:endParaRPr sz="700">
              <a:solidFill>
                <a:schemeClr val="dk1"/>
              </a:solidFill>
            </a:endParaRPr>
          </a:p>
        </p:txBody>
      </p:sp>
      <p:sp>
        <p:nvSpPr>
          <p:cNvPr id="342" name="Google Shape;342;p22"/>
          <p:cNvSpPr txBox="1"/>
          <p:nvPr/>
        </p:nvSpPr>
        <p:spPr>
          <a:xfrm>
            <a:off x="8468525" y="113025"/>
            <a:ext cx="529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10</a:t>
            </a:r>
            <a:endParaRPr sz="2900">
              <a:solidFill>
                <a:srgbClr val="072F15"/>
              </a:solidFill>
              <a:latin typeface="Anton"/>
              <a:ea typeface="Anton"/>
              <a:cs typeface="Anton"/>
              <a:sym typeface="Anton"/>
            </a:endParaRPr>
          </a:p>
        </p:txBody>
      </p:sp>
      <p:sp>
        <p:nvSpPr>
          <p:cNvPr id="343" name="Google Shape;343;p22"/>
          <p:cNvSpPr/>
          <p:nvPr/>
        </p:nvSpPr>
        <p:spPr>
          <a:xfrm>
            <a:off x="203575" y="2562150"/>
            <a:ext cx="257100" cy="20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4" name="Google Shape;344;p22"/>
          <p:cNvSpPr/>
          <p:nvPr/>
        </p:nvSpPr>
        <p:spPr>
          <a:xfrm>
            <a:off x="-2335862" y="5903975"/>
            <a:ext cx="1174800" cy="2371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45" name="Google Shape;345;p22"/>
          <p:cNvPicPr preferRelativeResize="0"/>
          <p:nvPr/>
        </p:nvPicPr>
        <p:blipFill>
          <a:blip r:embed="rId4">
            <a:alphaModFix/>
          </a:blip>
          <a:stretch>
            <a:fillRect/>
          </a:stretch>
        </p:blipFill>
        <p:spPr>
          <a:xfrm>
            <a:off x="440462" y="1640675"/>
            <a:ext cx="5226858" cy="2881463"/>
          </a:xfrm>
          <a:prstGeom prst="rect">
            <a:avLst/>
          </a:prstGeom>
          <a:noFill/>
          <a:ln>
            <a:noFill/>
          </a:ln>
        </p:spPr>
      </p:pic>
      <p:sp>
        <p:nvSpPr>
          <p:cNvPr id="346" name="Google Shape;346;p22"/>
          <p:cNvSpPr txBox="1"/>
          <p:nvPr/>
        </p:nvSpPr>
        <p:spPr>
          <a:xfrm>
            <a:off x="2152650" y="1640675"/>
            <a:ext cx="2310300" cy="31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2"/>
                </a:solidFill>
              </a:rPr>
              <a:t>*Log Scale</a:t>
            </a:r>
            <a:endParaRPr sz="1500">
              <a:solidFill>
                <a:schemeClr val="dk2"/>
              </a:solidFill>
            </a:endParaRPr>
          </a:p>
        </p:txBody>
      </p:sp>
      <p:sp>
        <p:nvSpPr>
          <p:cNvPr id="347" name="Google Shape;347;p22"/>
          <p:cNvSpPr txBox="1"/>
          <p:nvPr/>
        </p:nvSpPr>
        <p:spPr>
          <a:xfrm>
            <a:off x="1471788" y="2231325"/>
            <a:ext cx="3100200" cy="107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2"/>
                </a:solidFill>
              </a:rPr>
              <a:t>Heavy bias towards low predictions</a:t>
            </a:r>
            <a:endParaRPr>
              <a:solidFill>
                <a:schemeClr val="dk2"/>
              </a:solidFill>
            </a:endParaRPr>
          </a:p>
        </p:txBody>
      </p:sp>
      <p:cxnSp>
        <p:nvCxnSpPr>
          <p:cNvPr id="348" name="Google Shape;348;p22"/>
          <p:cNvCxnSpPr/>
          <p:nvPr/>
        </p:nvCxnSpPr>
        <p:spPr>
          <a:xfrm rot="10800000">
            <a:off x="1006875" y="2181700"/>
            <a:ext cx="572700" cy="2469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22"/>
          <p:cNvSpPr txBox="1"/>
          <p:nvPr/>
        </p:nvSpPr>
        <p:spPr>
          <a:xfrm>
            <a:off x="5757500" y="2368500"/>
            <a:ext cx="3100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u="sng">
                <a:solidFill>
                  <a:srgbClr val="072F07"/>
                </a:solidFill>
                <a:latin typeface="Roboto"/>
                <a:ea typeface="Roboto"/>
                <a:cs typeface="Roboto"/>
                <a:sym typeface="Roboto"/>
              </a:rPr>
              <a:t>Top Variables:</a:t>
            </a:r>
            <a:r>
              <a:rPr lang="en" sz="1200">
                <a:solidFill>
                  <a:srgbClr val="072F07"/>
                </a:solidFill>
                <a:latin typeface="Roboto Light"/>
                <a:ea typeface="Roboto Light"/>
                <a:cs typeface="Roboto Light"/>
                <a:sym typeface="Roboto Light"/>
              </a:rPr>
              <a:t> </a:t>
            </a:r>
            <a:endParaRPr sz="1200">
              <a:solidFill>
                <a:srgbClr val="072F07"/>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072F07"/>
                </a:solidFill>
                <a:latin typeface="Roboto Light"/>
                <a:ea typeface="Roboto Light"/>
                <a:cs typeface="Roboto Light"/>
                <a:sym typeface="Roboto Light"/>
              </a:rPr>
              <a:t>Scholarships</a:t>
            </a:r>
            <a:r>
              <a:rPr lang="en" sz="1200">
                <a:solidFill>
                  <a:srgbClr val="072F07"/>
                </a:solidFill>
                <a:latin typeface="Roboto Light"/>
                <a:ea typeface="Roboto Light"/>
                <a:cs typeface="Roboto Light"/>
                <a:sym typeface="Roboto Light"/>
              </a:rPr>
              <a:t> provided to higher income families (GRN4G50)</a:t>
            </a:r>
            <a:endParaRPr sz="1200">
              <a:solidFill>
                <a:srgbClr val="072F07"/>
              </a:solidFill>
              <a:latin typeface="Roboto Light"/>
              <a:ea typeface="Roboto Light"/>
              <a:cs typeface="Roboto Light"/>
              <a:sym typeface="Roboto Light"/>
            </a:endParaRPr>
          </a:p>
          <a:p>
            <a:pPr indent="-304800" lvl="0" marL="457200" rtl="0" algn="l">
              <a:spcBef>
                <a:spcPts val="0"/>
              </a:spcBef>
              <a:spcAft>
                <a:spcPts val="0"/>
              </a:spcAft>
              <a:buClr>
                <a:srgbClr val="072F07"/>
              </a:buClr>
              <a:buSzPts val="1200"/>
              <a:buFont typeface="Roboto Light"/>
              <a:buChar char="➔"/>
            </a:pPr>
            <a:r>
              <a:rPr i="1" lang="en" sz="1200">
                <a:solidFill>
                  <a:srgbClr val="072F07"/>
                </a:solidFill>
                <a:latin typeface="Roboto Light"/>
                <a:ea typeface="Roboto Light"/>
                <a:cs typeface="Roboto Light"/>
                <a:sym typeface="Roboto Light"/>
              </a:rPr>
              <a:t>3x more important than the 4th most important variable </a:t>
            </a:r>
            <a:endParaRPr i="1" sz="1200">
              <a:solidFill>
                <a:srgbClr val="072F07"/>
              </a:solidFill>
              <a:latin typeface="Roboto Light"/>
              <a:ea typeface="Roboto Light"/>
              <a:cs typeface="Roboto Light"/>
              <a:sym typeface="Roboto Light"/>
            </a:endParaRPr>
          </a:p>
          <a:p>
            <a:pPr indent="0" lvl="0" marL="0" rtl="0" algn="l">
              <a:spcBef>
                <a:spcPts val="0"/>
              </a:spcBef>
              <a:spcAft>
                <a:spcPts val="0"/>
              </a:spcAft>
              <a:buNone/>
            </a:pPr>
            <a:r>
              <a:rPr lang="en" sz="1200">
                <a:solidFill>
                  <a:srgbClr val="072F07"/>
                </a:solidFill>
                <a:latin typeface="Roboto Light"/>
                <a:ea typeface="Roboto Light"/>
                <a:cs typeface="Roboto Light"/>
                <a:sym typeface="Roboto Light"/>
              </a:rPr>
              <a:t>Total Enrollment of Male Students in Fall Term (EFYTOTLM)</a:t>
            </a:r>
            <a:endParaRPr sz="1200">
              <a:solidFill>
                <a:srgbClr val="072F07"/>
              </a:solidFill>
              <a:latin typeface="Roboto Light"/>
              <a:ea typeface="Roboto Light"/>
              <a:cs typeface="Roboto Light"/>
              <a:sym typeface="Roboto Light"/>
            </a:endParaRPr>
          </a:p>
          <a:p>
            <a:pPr indent="-304800" lvl="0" marL="457200" rtl="0" algn="l">
              <a:spcBef>
                <a:spcPts val="0"/>
              </a:spcBef>
              <a:spcAft>
                <a:spcPts val="0"/>
              </a:spcAft>
              <a:buClr>
                <a:srgbClr val="072F07"/>
              </a:buClr>
              <a:buSzPts val="1200"/>
              <a:buFont typeface="Roboto Light"/>
              <a:buChar char="➔"/>
            </a:pPr>
            <a:r>
              <a:rPr i="1" lang="en" sz="1200">
                <a:solidFill>
                  <a:srgbClr val="072F07"/>
                </a:solidFill>
                <a:latin typeface="Roboto Light"/>
                <a:ea typeface="Roboto Light"/>
                <a:cs typeface="Roboto Light"/>
                <a:sym typeface="Roboto Light"/>
              </a:rPr>
              <a:t>Significantly more important than the following variables</a:t>
            </a:r>
            <a:endParaRPr i="1" sz="1200">
              <a:solidFill>
                <a:srgbClr val="072F07"/>
              </a:solidFill>
              <a:latin typeface="Roboto Light"/>
              <a:ea typeface="Roboto Light"/>
              <a:cs typeface="Roboto Light"/>
              <a:sym typeface="Roboto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00">
                <a:solidFill>
                  <a:srgbClr val="072F15"/>
                </a:solidFill>
                <a:latin typeface="Anton"/>
                <a:ea typeface="Anton"/>
                <a:cs typeface="Anton"/>
                <a:sym typeface="Anton"/>
              </a:rPr>
              <a:t>Risk Level Classification</a:t>
            </a:r>
            <a:endParaRPr sz="3300">
              <a:solidFill>
                <a:srgbClr val="072F15"/>
              </a:solidFill>
              <a:latin typeface="Anton"/>
              <a:ea typeface="Anton"/>
              <a:cs typeface="Anton"/>
              <a:sym typeface="Anton"/>
            </a:endParaRPr>
          </a:p>
        </p:txBody>
      </p:sp>
      <p:sp>
        <p:nvSpPr>
          <p:cNvPr id="355" name="Google Shape;355;p23"/>
          <p:cNvSpPr txBox="1"/>
          <p:nvPr/>
        </p:nvSpPr>
        <p:spPr>
          <a:xfrm>
            <a:off x="8524325" y="113025"/>
            <a:ext cx="537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11</a:t>
            </a:r>
            <a:endParaRPr sz="2900">
              <a:solidFill>
                <a:srgbClr val="072F15"/>
              </a:solidFill>
              <a:latin typeface="Anton"/>
              <a:ea typeface="Anton"/>
              <a:cs typeface="Anton"/>
              <a:sym typeface="Anton"/>
            </a:endParaRPr>
          </a:p>
        </p:txBody>
      </p:sp>
      <p:grpSp>
        <p:nvGrpSpPr>
          <p:cNvPr id="356" name="Google Shape;356;p23"/>
          <p:cNvGrpSpPr/>
          <p:nvPr/>
        </p:nvGrpSpPr>
        <p:grpSpPr>
          <a:xfrm>
            <a:off x="387159" y="1614375"/>
            <a:ext cx="8990301" cy="738900"/>
            <a:chOff x="387159" y="1614375"/>
            <a:chExt cx="8990301" cy="738900"/>
          </a:xfrm>
        </p:grpSpPr>
        <p:grpSp>
          <p:nvGrpSpPr>
            <p:cNvPr id="357" name="Google Shape;357;p23"/>
            <p:cNvGrpSpPr/>
            <p:nvPr/>
          </p:nvGrpSpPr>
          <p:grpSpPr>
            <a:xfrm>
              <a:off x="387159" y="1643674"/>
              <a:ext cx="8990301" cy="680636"/>
              <a:chOff x="360657" y="3625165"/>
              <a:chExt cx="2325900" cy="531000"/>
            </a:xfrm>
          </p:grpSpPr>
          <p:sp>
            <p:nvSpPr>
              <p:cNvPr id="358" name="Google Shape;358;p23"/>
              <p:cNvSpPr/>
              <p:nvPr/>
            </p:nvSpPr>
            <p:spPr>
              <a:xfrm>
                <a:off x="360657" y="3625165"/>
                <a:ext cx="2325900" cy="531000"/>
              </a:xfrm>
              <a:prstGeom prst="roundRect">
                <a:avLst>
                  <a:gd fmla="val 16667" name="adj"/>
                </a:avLst>
              </a:prstGeom>
              <a:solidFill>
                <a:srgbClr val="2B6D18"/>
              </a:solidFill>
              <a:ln cap="flat" cmpd="sng" w="9525">
                <a:solidFill>
                  <a:srgbClr val="2B6D1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9" name="Google Shape;359;p23"/>
              <p:cNvSpPr txBox="1"/>
              <p:nvPr/>
            </p:nvSpPr>
            <p:spPr>
              <a:xfrm>
                <a:off x="429650" y="3644417"/>
                <a:ext cx="1027200" cy="45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00">
                    <a:solidFill>
                      <a:schemeClr val="lt1"/>
                    </a:solidFill>
                    <a:latin typeface="Roboto"/>
                    <a:ea typeface="Roboto"/>
                    <a:cs typeface="Roboto"/>
                    <a:sym typeface="Roboto"/>
                  </a:rPr>
                  <a:t>&gt; 0.97</a:t>
                </a:r>
                <a:endParaRPr sz="2600">
                  <a:solidFill>
                    <a:schemeClr val="lt1"/>
                  </a:solidFill>
                  <a:latin typeface="Roboto"/>
                  <a:ea typeface="Roboto"/>
                  <a:cs typeface="Roboto"/>
                  <a:sym typeface="Roboto"/>
                </a:endParaRPr>
              </a:p>
            </p:txBody>
          </p:sp>
        </p:grpSp>
        <p:sp>
          <p:nvSpPr>
            <p:cNvPr id="360" name="Google Shape;360;p23"/>
            <p:cNvSpPr txBox="1"/>
            <p:nvPr/>
          </p:nvSpPr>
          <p:spPr>
            <a:xfrm>
              <a:off x="2945950" y="1614375"/>
              <a:ext cx="5886300" cy="7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Institutions at High Risk of Closure (0.21%)</a:t>
              </a:r>
              <a:endParaRPr b="1" sz="1800">
                <a:solidFill>
                  <a:schemeClr val="lt1"/>
                </a:solidFill>
                <a:latin typeface="Roboto"/>
                <a:ea typeface="Roboto"/>
                <a:cs typeface="Roboto"/>
                <a:sym typeface="Roboto"/>
              </a:endParaRPr>
            </a:p>
          </p:txBody>
        </p:sp>
      </p:grpSp>
      <p:grpSp>
        <p:nvGrpSpPr>
          <p:cNvPr id="361" name="Google Shape;361;p23"/>
          <p:cNvGrpSpPr/>
          <p:nvPr/>
        </p:nvGrpSpPr>
        <p:grpSpPr>
          <a:xfrm>
            <a:off x="387201" y="2432600"/>
            <a:ext cx="9065428" cy="738900"/>
            <a:chOff x="387201" y="2432600"/>
            <a:chExt cx="9065428" cy="738900"/>
          </a:xfrm>
        </p:grpSpPr>
        <p:grpSp>
          <p:nvGrpSpPr>
            <p:cNvPr id="362" name="Google Shape;362;p23"/>
            <p:cNvGrpSpPr/>
            <p:nvPr/>
          </p:nvGrpSpPr>
          <p:grpSpPr>
            <a:xfrm>
              <a:off x="387201" y="2461899"/>
              <a:ext cx="9065428" cy="680636"/>
              <a:chOff x="360657" y="3625165"/>
              <a:chExt cx="2325900" cy="531000"/>
            </a:xfrm>
          </p:grpSpPr>
          <p:sp>
            <p:nvSpPr>
              <p:cNvPr id="363" name="Google Shape;363;p23"/>
              <p:cNvSpPr/>
              <p:nvPr/>
            </p:nvSpPr>
            <p:spPr>
              <a:xfrm>
                <a:off x="360657" y="3625165"/>
                <a:ext cx="2325900" cy="531000"/>
              </a:xfrm>
              <a:prstGeom prst="roundRect">
                <a:avLst>
                  <a:gd fmla="val 16667" name="adj"/>
                </a:avLst>
              </a:prstGeom>
              <a:solidFill>
                <a:srgbClr val="5BA63C"/>
              </a:solidFill>
              <a:ln cap="flat" cmpd="sng" w="952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4" name="Google Shape;364;p23"/>
              <p:cNvSpPr txBox="1"/>
              <p:nvPr/>
            </p:nvSpPr>
            <p:spPr>
              <a:xfrm>
                <a:off x="429650" y="3644417"/>
                <a:ext cx="1027200" cy="45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00">
                    <a:solidFill>
                      <a:schemeClr val="lt1"/>
                    </a:solidFill>
                    <a:latin typeface="Roboto"/>
                    <a:ea typeface="Roboto"/>
                    <a:cs typeface="Roboto"/>
                    <a:sym typeface="Roboto"/>
                  </a:rPr>
                  <a:t>&gt; 0.20</a:t>
                </a:r>
                <a:endParaRPr sz="2600">
                  <a:solidFill>
                    <a:schemeClr val="lt1"/>
                  </a:solidFill>
                  <a:latin typeface="Roboto"/>
                  <a:ea typeface="Roboto"/>
                  <a:cs typeface="Roboto"/>
                  <a:sym typeface="Roboto"/>
                </a:endParaRPr>
              </a:p>
            </p:txBody>
          </p:sp>
        </p:grpSp>
        <p:sp>
          <p:nvSpPr>
            <p:cNvPr id="365" name="Google Shape;365;p23"/>
            <p:cNvSpPr txBox="1"/>
            <p:nvPr/>
          </p:nvSpPr>
          <p:spPr>
            <a:xfrm>
              <a:off x="2945950" y="2432600"/>
              <a:ext cx="5835900" cy="7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Institutions at Moderate Risk of Closure (0.92%)</a:t>
              </a:r>
              <a:endParaRPr b="1" sz="1800">
                <a:solidFill>
                  <a:schemeClr val="lt1"/>
                </a:solidFill>
                <a:latin typeface="Roboto"/>
                <a:ea typeface="Roboto"/>
                <a:cs typeface="Roboto"/>
                <a:sym typeface="Roboto"/>
              </a:endParaRPr>
            </a:p>
          </p:txBody>
        </p:sp>
      </p:grpSp>
      <p:grpSp>
        <p:nvGrpSpPr>
          <p:cNvPr id="366" name="Google Shape;366;p23"/>
          <p:cNvGrpSpPr/>
          <p:nvPr/>
        </p:nvGrpSpPr>
        <p:grpSpPr>
          <a:xfrm>
            <a:off x="387203" y="3250825"/>
            <a:ext cx="9191492" cy="738900"/>
            <a:chOff x="387203" y="3250825"/>
            <a:chExt cx="9191492" cy="738900"/>
          </a:xfrm>
        </p:grpSpPr>
        <p:grpSp>
          <p:nvGrpSpPr>
            <p:cNvPr id="367" name="Google Shape;367;p23"/>
            <p:cNvGrpSpPr/>
            <p:nvPr/>
          </p:nvGrpSpPr>
          <p:grpSpPr>
            <a:xfrm>
              <a:off x="387203" y="3280199"/>
              <a:ext cx="9191492" cy="680636"/>
              <a:chOff x="360657" y="3625165"/>
              <a:chExt cx="2325900" cy="531000"/>
            </a:xfrm>
          </p:grpSpPr>
          <p:sp>
            <p:nvSpPr>
              <p:cNvPr id="368" name="Google Shape;368;p23"/>
              <p:cNvSpPr/>
              <p:nvPr/>
            </p:nvSpPr>
            <p:spPr>
              <a:xfrm>
                <a:off x="360657" y="3625165"/>
                <a:ext cx="2325900" cy="531000"/>
              </a:xfrm>
              <a:prstGeom prst="roundRect">
                <a:avLst>
                  <a:gd fmla="val 16667" name="adj"/>
                </a:avLst>
              </a:prstGeom>
              <a:solidFill>
                <a:srgbClr val="66BD29"/>
              </a:solidFill>
              <a:ln cap="flat" cmpd="sng" w="9525">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3"/>
              <p:cNvSpPr txBox="1"/>
              <p:nvPr/>
            </p:nvSpPr>
            <p:spPr>
              <a:xfrm>
                <a:off x="429650" y="3644417"/>
                <a:ext cx="1027200" cy="45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00">
                    <a:solidFill>
                      <a:schemeClr val="lt1"/>
                    </a:solidFill>
                    <a:latin typeface="Roboto"/>
                    <a:ea typeface="Roboto"/>
                    <a:cs typeface="Roboto"/>
                    <a:sym typeface="Roboto"/>
                  </a:rPr>
                  <a:t>&gt; 0.008</a:t>
                </a:r>
                <a:endParaRPr sz="2600">
                  <a:solidFill>
                    <a:schemeClr val="lt1"/>
                  </a:solidFill>
                  <a:latin typeface="Roboto"/>
                  <a:ea typeface="Roboto"/>
                  <a:cs typeface="Roboto"/>
                  <a:sym typeface="Roboto"/>
                </a:endParaRPr>
              </a:p>
            </p:txBody>
          </p:sp>
        </p:grpSp>
        <p:sp>
          <p:nvSpPr>
            <p:cNvPr id="370" name="Google Shape;370;p23"/>
            <p:cNvSpPr txBox="1"/>
            <p:nvPr/>
          </p:nvSpPr>
          <p:spPr>
            <a:xfrm>
              <a:off x="2945950" y="3250825"/>
              <a:ext cx="5737800" cy="7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Institutions at Low Risk of Closure (3.66%)</a:t>
              </a:r>
              <a:endParaRPr b="1" sz="1800">
                <a:solidFill>
                  <a:schemeClr val="lt1"/>
                </a:solidFill>
                <a:latin typeface="Roboto"/>
                <a:ea typeface="Roboto"/>
                <a:cs typeface="Roboto"/>
                <a:sym typeface="Roboto"/>
              </a:endParaRPr>
            </a:p>
          </p:txBody>
        </p:sp>
      </p:grpSp>
      <p:grpSp>
        <p:nvGrpSpPr>
          <p:cNvPr id="371" name="Google Shape;371;p23"/>
          <p:cNvGrpSpPr/>
          <p:nvPr/>
        </p:nvGrpSpPr>
        <p:grpSpPr>
          <a:xfrm>
            <a:off x="387171" y="4069075"/>
            <a:ext cx="9317555" cy="738900"/>
            <a:chOff x="387171" y="4069075"/>
            <a:chExt cx="9317555" cy="738900"/>
          </a:xfrm>
        </p:grpSpPr>
        <p:grpSp>
          <p:nvGrpSpPr>
            <p:cNvPr id="372" name="Google Shape;372;p23"/>
            <p:cNvGrpSpPr/>
            <p:nvPr/>
          </p:nvGrpSpPr>
          <p:grpSpPr>
            <a:xfrm>
              <a:off x="387171" y="4098349"/>
              <a:ext cx="9317555" cy="680636"/>
              <a:chOff x="360657" y="3625165"/>
              <a:chExt cx="2325900" cy="531000"/>
            </a:xfrm>
          </p:grpSpPr>
          <p:sp>
            <p:nvSpPr>
              <p:cNvPr id="373" name="Google Shape;373;p23"/>
              <p:cNvSpPr/>
              <p:nvPr/>
            </p:nvSpPr>
            <p:spPr>
              <a:xfrm>
                <a:off x="360657" y="3625165"/>
                <a:ext cx="2325900" cy="531000"/>
              </a:xfrm>
              <a:prstGeom prst="roundRect">
                <a:avLst>
                  <a:gd fmla="val 16667" name="adj"/>
                </a:avLst>
              </a:prstGeom>
              <a:solidFill>
                <a:srgbClr val="7ECF1C"/>
              </a:solidFill>
              <a:ln cap="flat" cmpd="sng" w="9525">
                <a:solidFill>
                  <a:srgbClr val="7ECF1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4" name="Google Shape;374;p23"/>
              <p:cNvSpPr txBox="1"/>
              <p:nvPr/>
            </p:nvSpPr>
            <p:spPr>
              <a:xfrm>
                <a:off x="429650" y="3644417"/>
                <a:ext cx="1027200" cy="456300"/>
              </a:xfrm>
              <a:prstGeom prst="rect">
                <a:avLst/>
              </a:prstGeom>
              <a:solidFill>
                <a:srgbClr val="7ECF1C"/>
              </a:solidFill>
              <a:ln cap="flat" cmpd="sng" w="9525">
                <a:solidFill>
                  <a:srgbClr val="7ECF1C"/>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2600">
                    <a:solidFill>
                      <a:schemeClr val="lt1"/>
                    </a:solidFill>
                    <a:latin typeface="Roboto"/>
                    <a:ea typeface="Roboto"/>
                    <a:cs typeface="Roboto"/>
                    <a:sym typeface="Roboto"/>
                  </a:rPr>
                  <a:t>&lt;</a:t>
                </a:r>
                <a:r>
                  <a:rPr lang="en" sz="2600">
                    <a:solidFill>
                      <a:schemeClr val="lt1"/>
                    </a:solidFill>
                    <a:latin typeface="Roboto"/>
                    <a:ea typeface="Roboto"/>
                    <a:cs typeface="Roboto"/>
                    <a:sym typeface="Roboto"/>
                  </a:rPr>
                  <a:t> 0.008</a:t>
                </a:r>
                <a:endParaRPr sz="2600">
                  <a:solidFill>
                    <a:schemeClr val="lt1"/>
                  </a:solidFill>
                  <a:latin typeface="Roboto"/>
                  <a:ea typeface="Roboto"/>
                  <a:cs typeface="Roboto"/>
                  <a:sym typeface="Roboto"/>
                </a:endParaRPr>
              </a:p>
            </p:txBody>
          </p:sp>
        </p:grpSp>
        <p:sp>
          <p:nvSpPr>
            <p:cNvPr id="375" name="Google Shape;375;p23"/>
            <p:cNvSpPr txBox="1"/>
            <p:nvPr/>
          </p:nvSpPr>
          <p:spPr>
            <a:xfrm>
              <a:off x="2945950" y="4069075"/>
              <a:ext cx="5197800" cy="738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Institutions at No Risk of Closure (95.21%)</a:t>
              </a:r>
              <a:endParaRPr b="1" sz="1800">
                <a:solidFill>
                  <a:schemeClr val="lt1"/>
                </a:solidFill>
                <a:latin typeface="Roboto"/>
                <a:ea typeface="Roboto"/>
                <a:cs typeface="Roboto"/>
                <a:sym typeface="Roboto"/>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311700" y="135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Risk Level Classification</a:t>
            </a:r>
            <a:endParaRPr sz="3320">
              <a:solidFill>
                <a:srgbClr val="072F15"/>
              </a:solidFill>
              <a:latin typeface="Anton"/>
              <a:ea typeface="Anton"/>
              <a:cs typeface="Anton"/>
              <a:sym typeface="Anton"/>
            </a:endParaRPr>
          </a:p>
        </p:txBody>
      </p:sp>
      <p:pic>
        <p:nvPicPr>
          <p:cNvPr id="381" name="Google Shape;381;p24" title="Sheet 1.png"/>
          <p:cNvPicPr preferRelativeResize="0"/>
          <p:nvPr/>
        </p:nvPicPr>
        <p:blipFill>
          <a:blip r:embed="rId3">
            <a:alphaModFix/>
          </a:blip>
          <a:stretch>
            <a:fillRect/>
          </a:stretch>
        </p:blipFill>
        <p:spPr>
          <a:xfrm>
            <a:off x="1549575" y="712812"/>
            <a:ext cx="6044851" cy="3565225"/>
          </a:xfrm>
          <a:prstGeom prst="rect">
            <a:avLst/>
          </a:prstGeom>
          <a:noFill/>
          <a:ln>
            <a:noFill/>
          </a:ln>
        </p:spPr>
      </p:pic>
      <p:grpSp>
        <p:nvGrpSpPr>
          <p:cNvPr id="382" name="Google Shape;382;p24"/>
          <p:cNvGrpSpPr/>
          <p:nvPr/>
        </p:nvGrpSpPr>
        <p:grpSpPr>
          <a:xfrm>
            <a:off x="5913526" y="4314775"/>
            <a:ext cx="1910910" cy="480395"/>
            <a:chOff x="4508172" y="2241695"/>
            <a:chExt cx="2299530" cy="971280"/>
          </a:xfrm>
        </p:grpSpPr>
        <p:sp>
          <p:nvSpPr>
            <p:cNvPr id="383" name="Google Shape;383;p24"/>
            <p:cNvSpPr/>
            <p:nvPr/>
          </p:nvSpPr>
          <p:spPr>
            <a:xfrm>
              <a:off x="4849302" y="3079475"/>
              <a:ext cx="1958400" cy="133500"/>
            </a:xfrm>
            <a:prstGeom prst="rect">
              <a:avLst/>
            </a:prstGeom>
            <a:solidFill>
              <a:srgbClr val="7ECF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4" name="Google Shape;384;p24"/>
            <p:cNvGrpSpPr/>
            <p:nvPr/>
          </p:nvGrpSpPr>
          <p:grpSpPr>
            <a:xfrm>
              <a:off x="4508172" y="2241695"/>
              <a:ext cx="787800" cy="970195"/>
              <a:chOff x="4508172" y="2241695"/>
              <a:chExt cx="787800" cy="970195"/>
            </a:xfrm>
          </p:grpSpPr>
          <p:grpSp>
            <p:nvGrpSpPr>
              <p:cNvPr id="385" name="Google Shape;385;p24"/>
              <p:cNvGrpSpPr/>
              <p:nvPr/>
            </p:nvGrpSpPr>
            <p:grpSpPr>
              <a:xfrm>
                <a:off x="4808316" y="2800065"/>
                <a:ext cx="92400" cy="411825"/>
                <a:chOff x="845575" y="2563700"/>
                <a:chExt cx="92400" cy="411825"/>
              </a:xfrm>
            </p:grpSpPr>
            <p:cxnSp>
              <p:nvCxnSpPr>
                <p:cNvPr id="386" name="Google Shape;386;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87" name="Google Shape;387;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8" name="Google Shape;388;p24"/>
              <p:cNvSpPr txBox="1"/>
              <p:nvPr/>
            </p:nvSpPr>
            <p:spPr>
              <a:xfrm>
                <a:off x="4508172" y="2241695"/>
                <a:ext cx="787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0.008</a:t>
                </a:r>
                <a:endParaRPr b="1" sz="1200">
                  <a:latin typeface="Roboto"/>
                  <a:ea typeface="Roboto"/>
                  <a:cs typeface="Roboto"/>
                  <a:sym typeface="Roboto"/>
                </a:endParaRPr>
              </a:p>
            </p:txBody>
          </p:sp>
        </p:grpSp>
      </p:grpSp>
      <p:grpSp>
        <p:nvGrpSpPr>
          <p:cNvPr id="389" name="Google Shape;389;p24"/>
          <p:cNvGrpSpPr/>
          <p:nvPr/>
        </p:nvGrpSpPr>
        <p:grpSpPr>
          <a:xfrm>
            <a:off x="2575778" y="4314752"/>
            <a:ext cx="1993878" cy="480418"/>
            <a:chOff x="491628" y="2241648"/>
            <a:chExt cx="2399372" cy="971327"/>
          </a:xfrm>
        </p:grpSpPr>
        <p:sp>
          <p:nvSpPr>
            <p:cNvPr id="390" name="Google Shape;390;p24"/>
            <p:cNvSpPr/>
            <p:nvPr/>
          </p:nvSpPr>
          <p:spPr>
            <a:xfrm>
              <a:off x="932600" y="3079475"/>
              <a:ext cx="1958400" cy="1335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1" name="Google Shape;391;p24"/>
            <p:cNvGrpSpPr/>
            <p:nvPr/>
          </p:nvGrpSpPr>
          <p:grpSpPr>
            <a:xfrm>
              <a:off x="491628" y="2241648"/>
              <a:ext cx="871200" cy="970241"/>
              <a:chOff x="491628" y="2241648"/>
              <a:chExt cx="871200" cy="970241"/>
            </a:xfrm>
          </p:grpSpPr>
          <p:sp>
            <p:nvSpPr>
              <p:cNvPr id="392" name="Google Shape;392;p24"/>
              <p:cNvSpPr txBox="1"/>
              <p:nvPr/>
            </p:nvSpPr>
            <p:spPr>
              <a:xfrm>
                <a:off x="491628" y="2241648"/>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0.97</a:t>
                </a:r>
                <a:endParaRPr b="1" sz="1200">
                  <a:latin typeface="Roboto"/>
                  <a:ea typeface="Roboto"/>
                  <a:cs typeface="Roboto"/>
                  <a:sym typeface="Roboto"/>
                </a:endParaRPr>
              </a:p>
            </p:txBody>
          </p:sp>
          <p:grpSp>
            <p:nvGrpSpPr>
              <p:cNvPr id="393" name="Google Shape;393;p24"/>
              <p:cNvGrpSpPr/>
              <p:nvPr/>
            </p:nvGrpSpPr>
            <p:grpSpPr>
              <a:xfrm>
                <a:off x="881025" y="2800065"/>
                <a:ext cx="92400" cy="411825"/>
                <a:chOff x="845575" y="2563700"/>
                <a:chExt cx="92400" cy="411825"/>
              </a:xfrm>
            </p:grpSpPr>
            <p:cxnSp>
              <p:nvCxnSpPr>
                <p:cNvPr id="394" name="Google Shape;394;p24"/>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395" name="Google Shape;395;p24"/>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396" name="Google Shape;396;p24"/>
          <p:cNvGrpSpPr/>
          <p:nvPr/>
        </p:nvGrpSpPr>
        <p:grpSpPr>
          <a:xfrm>
            <a:off x="4263317" y="4729137"/>
            <a:ext cx="1933730" cy="341682"/>
            <a:chOff x="2522361" y="3079467"/>
            <a:chExt cx="2326991" cy="690824"/>
          </a:xfrm>
        </p:grpSpPr>
        <p:sp>
          <p:nvSpPr>
            <p:cNvPr id="397" name="Google Shape;397;p24"/>
            <p:cNvSpPr/>
            <p:nvPr/>
          </p:nvSpPr>
          <p:spPr>
            <a:xfrm>
              <a:off x="2890952" y="3079475"/>
              <a:ext cx="1958400" cy="133500"/>
            </a:xfrm>
            <a:prstGeom prst="rect">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grpSp>
          <p:nvGrpSpPr>
            <p:cNvPr id="398" name="Google Shape;398;p24"/>
            <p:cNvGrpSpPr/>
            <p:nvPr/>
          </p:nvGrpSpPr>
          <p:grpSpPr>
            <a:xfrm>
              <a:off x="2522361" y="3079467"/>
              <a:ext cx="745800" cy="690824"/>
              <a:chOff x="2522361" y="3079467"/>
              <a:chExt cx="745800" cy="690824"/>
            </a:xfrm>
          </p:grpSpPr>
          <p:sp>
            <p:nvSpPr>
              <p:cNvPr id="399" name="Google Shape;399;p24"/>
              <p:cNvSpPr txBox="1"/>
              <p:nvPr/>
            </p:nvSpPr>
            <p:spPr>
              <a:xfrm>
                <a:off x="2522361" y="3398891"/>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rPr b="1" lang="en" sz="1200">
                    <a:latin typeface="Roboto"/>
                    <a:ea typeface="Roboto"/>
                    <a:cs typeface="Roboto"/>
                    <a:sym typeface="Roboto"/>
                  </a:rPr>
                  <a:t>0.20</a:t>
                </a:r>
                <a:endParaRPr b="1" sz="1200">
                  <a:latin typeface="Roboto"/>
                  <a:ea typeface="Roboto"/>
                  <a:cs typeface="Roboto"/>
                  <a:sym typeface="Roboto"/>
                </a:endParaRPr>
              </a:p>
            </p:txBody>
          </p:sp>
          <p:grpSp>
            <p:nvGrpSpPr>
              <p:cNvPr id="400" name="Google Shape;400;p24"/>
              <p:cNvGrpSpPr/>
              <p:nvPr/>
            </p:nvGrpSpPr>
            <p:grpSpPr>
              <a:xfrm rot="10800000">
                <a:off x="2849073" y="3079467"/>
                <a:ext cx="92400" cy="411825"/>
                <a:chOff x="2070100" y="2563700"/>
                <a:chExt cx="92400" cy="411825"/>
              </a:xfrm>
            </p:grpSpPr>
            <p:cxnSp>
              <p:nvCxnSpPr>
                <p:cNvPr id="401" name="Google Shape;401;p24"/>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402" name="Google Shape;402;p24"/>
                <p:cNvSpPr/>
                <p:nvPr/>
              </p:nvSpPr>
              <p:spPr>
                <a:xfrm rot="10800000">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403" name="Google Shape;403;p24"/>
          <p:cNvSpPr/>
          <p:nvPr/>
        </p:nvSpPr>
        <p:spPr>
          <a:xfrm>
            <a:off x="1319576" y="4729141"/>
            <a:ext cx="1627500" cy="66000"/>
          </a:xfrm>
          <a:prstGeom prst="rect">
            <a:avLst/>
          </a:prstGeom>
          <a:solidFill>
            <a:srgbClr val="2B6D1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0"/>
              </a:spcBef>
              <a:spcAft>
                <a:spcPts val="0"/>
              </a:spcAft>
              <a:buNone/>
            </a:pPr>
            <a:r>
              <a:t/>
            </a:r>
            <a:endParaRPr>
              <a:latin typeface="Roboto"/>
              <a:ea typeface="Roboto"/>
              <a:cs typeface="Roboto"/>
              <a:sym typeface="Roboto"/>
            </a:endParaRPr>
          </a:p>
        </p:txBody>
      </p:sp>
      <p:sp>
        <p:nvSpPr>
          <p:cNvPr id="404" name="Google Shape;404;p24"/>
          <p:cNvSpPr txBox="1"/>
          <p:nvPr/>
        </p:nvSpPr>
        <p:spPr>
          <a:xfrm>
            <a:off x="2992500" y="4402350"/>
            <a:ext cx="1579500" cy="167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Moderate Risk</a:t>
            </a:r>
            <a:endParaRPr sz="1200">
              <a:solidFill>
                <a:schemeClr val="dk1"/>
              </a:solidFill>
              <a:latin typeface="Roboto"/>
              <a:ea typeface="Roboto"/>
              <a:cs typeface="Roboto"/>
              <a:sym typeface="Roboto"/>
            </a:endParaRPr>
          </a:p>
          <a:p>
            <a:pPr indent="0" lvl="0" marL="0" rtl="0" algn="l">
              <a:spcBef>
                <a:spcPts val="0"/>
              </a:spcBef>
              <a:spcAft>
                <a:spcPts val="0"/>
              </a:spcAft>
              <a:buNone/>
            </a:pPr>
            <a:r>
              <a:t/>
            </a:r>
            <a:endParaRPr sz="1200">
              <a:solidFill>
                <a:schemeClr val="dk2"/>
              </a:solidFill>
              <a:latin typeface="Roboto"/>
              <a:ea typeface="Roboto"/>
              <a:cs typeface="Roboto"/>
              <a:sym typeface="Roboto"/>
            </a:endParaRPr>
          </a:p>
        </p:txBody>
      </p:sp>
      <p:sp>
        <p:nvSpPr>
          <p:cNvPr id="405" name="Google Shape;405;p24"/>
          <p:cNvSpPr txBox="1"/>
          <p:nvPr/>
        </p:nvSpPr>
        <p:spPr>
          <a:xfrm>
            <a:off x="6197050" y="4402350"/>
            <a:ext cx="1627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No Risk</a:t>
            </a:r>
            <a:endParaRPr sz="1200">
              <a:solidFill>
                <a:schemeClr val="dk1"/>
              </a:solidFill>
              <a:latin typeface="Roboto"/>
              <a:ea typeface="Roboto"/>
              <a:cs typeface="Roboto"/>
              <a:sym typeface="Roboto"/>
            </a:endParaRPr>
          </a:p>
        </p:txBody>
      </p:sp>
      <p:sp>
        <p:nvSpPr>
          <p:cNvPr id="406" name="Google Shape;406;p24"/>
          <p:cNvSpPr txBox="1"/>
          <p:nvPr/>
        </p:nvSpPr>
        <p:spPr>
          <a:xfrm>
            <a:off x="1473475" y="4755675"/>
            <a:ext cx="1319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High Risk</a:t>
            </a:r>
            <a:endParaRPr sz="1200">
              <a:latin typeface="Roboto"/>
              <a:ea typeface="Roboto"/>
              <a:cs typeface="Roboto"/>
              <a:sym typeface="Roboto"/>
            </a:endParaRPr>
          </a:p>
        </p:txBody>
      </p:sp>
      <p:sp>
        <p:nvSpPr>
          <p:cNvPr id="407" name="Google Shape;407;p24"/>
          <p:cNvSpPr txBox="1"/>
          <p:nvPr/>
        </p:nvSpPr>
        <p:spPr>
          <a:xfrm>
            <a:off x="4747000" y="4755700"/>
            <a:ext cx="13197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dk1"/>
                </a:solidFill>
                <a:latin typeface="Roboto"/>
                <a:ea typeface="Roboto"/>
                <a:cs typeface="Roboto"/>
                <a:sym typeface="Roboto"/>
              </a:rPr>
              <a:t>Low Risk</a:t>
            </a:r>
            <a:endParaRPr sz="1200">
              <a:latin typeface="Roboto"/>
              <a:ea typeface="Roboto"/>
              <a:cs typeface="Roboto"/>
              <a:sym typeface="Roboto"/>
            </a:endParaRPr>
          </a:p>
        </p:txBody>
      </p:sp>
      <p:sp>
        <p:nvSpPr>
          <p:cNvPr id="408" name="Google Shape;408;p24"/>
          <p:cNvSpPr txBox="1"/>
          <p:nvPr/>
        </p:nvSpPr>
        <p:spPr>
          <a:xfrm>
            <a:off x="8524325" y="113025"/>
            <a:ext cx="537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12</a:t>
            </a:r>
            <a:endParaRPr sz="2900">
              <a:solidFill>
                <a:srgbClr val="072F15"/>
              </a:solidFill>
              <a:latin typeface="Anton"/>
              <a:ea typeface="Anton"/>
              <a:cs typeface="Anton"/>
              <a:sym typeface="Anto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solidFill>
                  <a:srgbClr val="072F15"/>
                </a:solidFill>
                <a:latin typeface="Anton"/>
                <a:ea typeface="Anton"/>
                <a:cs typeface="Anton"/>
                <a:sym typeface="Anton"/>
              </a:rPr>
              <a:t>Variable Breakdown - California College San Diego</a:t>
            </a:r>
            <a:endParaRPr sz="2720">
              <a:solidFill>
                <a:srgbClr val="072F15"/>
              </a:solidFill>
              <a:latin typeface="Anton"/>
              <a:ea typeface="Anton"/>
              <a:cs typeface="Anton"/>
              <a:sym typeface="Anton"/>
            </a:endParaRPr>
          </a:p>
        </p:txBody>
      </p:sp>
      <p:sp>
        <p:nvSpPr>
          <p:cNvPr id="414" name="Google Shape;414;p25"/>
          <p:cNvSpPr txBox="1"/>
          <p:nvPr>
            <p:ph idx="1" type="body"/>
          </p:nvPr>
        </p:nvSpPr>
        <p:spPr>
          <a:xfrm>
            <a:off x="311688" y="5258800"/>
            <a:ext cx="8439900" cy="79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None/>
            </a:pPr>
            <a:r>
              <a:rPr lang="en" sz="1850">
                <a:solidFill>
                  <a:srgbClr val="072F07"/>
                </a:solidFill>
                <a:latin typeface="Roboto"/>
                <a:ea typeface="Roboto"/>
                <a:cs typeface="Roboto"/>
                <a:sym typeface="Roboto"/>
              </a:rPr>
              <a:t>Using DALEX, we were able to build a “Model profile” plot for individual schools. On the plot, you can see the variables that predict for an individual school.</a:t>
            </a:r>
            <a:endParaRPr sz="1850">
              <a:solidFill>
                <a:srgbClr val="072F07"/>
              </a:solidFill>
              <a:latin typeface="Roboto"/>
              <a:ea typeface="Roboto"/>
              <a:cs typeface="Roboto"/>
              <a:sym typeface="Roboto"/>
            </a:endParaRPr>
          </a:p>
        </p:txBody>
      </p:sp>
      <p:pic>
        <p:nvPicPr>
          <p:cNvPr id="415" name="Google Shape;415;p25"/>
          <p:cNvPicPr preferRelativeResize="0"/>
          <p:nvPr/>
        </p:nvPicPr>
        <p:blipFill>
          <a:blip r:embed="rId3">
            <a:alphaModFix/>
          </a:blip>
          <a:stretch>
            <a:fillRect/>
          </a:stretch>
        </p:blipFill>
        <p:spPr>
          <a:xfrm>
            <a:off x="3639424" y="1289675"/>
            <a:ext cx="5150349" cy="3177700"/>
          </a:xfrm>
          <a:prstGeom prst="rect">
            <a:avLst/>
          </a:prstGeom>
          <a:noFill/>
          <a:ln>
            <a:noFill/>
          </a:ln>
        </p:spPr>
      </p:pic>
      <p:sp>
        <p:nvSpPr>
          <p:cNvPr id="416" name="Google Shape;416;p25"/>
          <p:cNvSpPr txBox="1"/>
          <p:nvPr/>
        </p:nvSpPr>
        <p:spPr>
          <a:xfrm>
            <a:off x="8555700" y="113025"/>
            <a:ext cx="5928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13</a:t>
            </a:r>
            <a:endParaRPr sz="2900">
              <a:solidFill>
                <a:srgbClr val="072F15"/>
              </a:solidFill>
              <a:latin typeface="Anton"/>
              <a:ea typeface="Anton"/>
              <a:cs typeface="Anton"/>
              <a:sym typeface="Anton"/>
            </a:endParaRPr>
          </a:p>
        </p:txBody>
      </p:sp>
      <p:sp>
        <p:nvSpPr>
          <p:cNvPr id="417" name="Google Shape;417;p25"/>
          <p:cNvSpPr/>
          <p:nvPr/>
        </p:nvSpPr>
        <p:spPr>
          <a:xfrm>
            <a:off x="296425" y="2436000"/>
            <a:ext cx="3452700" cy="2016300"/>
          </a:xfrm>
          <a:prstGeom prst="roundRect">
            <a:avLst>
              <a:gd fmla="val 16667" name="adj"/>
            </a:avLst>
          </a:prstGeom>
          <a:solidFill>
            <a:srgbClr val="18580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85805"/>
              </a:solidFill>
            </a:endParaRPr>
          </a:p>
        </p:txBody>
      </p:sp>
      <p:sp>
        <p:nvSpPr>
          <p:cNvPr id="418" name="Google Shape;418;p25"/>
          <p:cNvSpPr txBox="1"/>
          <p:nvPr/>
        </p:nvSpPr>
        <p:spPr>
          <a:xfrm>
            <a:off x="502525" y="2646350"/>
            <a:ext cx="3040500" cy="1616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500">
                <a:solidFill>
                  <a:schemeClr val="lt1"/>
                </a:solidFill>
                <a:latin typeface="Roboto"/>
                <a:ea typeface="Roboto"/>
                <a:cs typeface="Roboto"/>
                <a:sym typeface="Roboto"/>
              </a:rPr>
              <a:t>Significant Variables: </a:t>
            </a:r>
            <a:endParaRPr b="1" sz="1500">
              <a:solidFill>
                <a:schemeClr val="lt1"/>
              </a:solidFill>
              <a:latin typeface="Roboto"/>
              <a:ea typeface="Roboto"/>
              <a:cs typeface="Roboto"/>
              <a:sym typeface="Roboto"/>
            </a:endParaRPr>
          </a:p>
          <a:p>
            <a:pPr indent="0" lvl="0" marL="0" marR="0" rtl="0" algn="l">
              <a:spcBef>
                <a:spcPts val="0"/>
              </a:spcBef>
              <a:spcAft>
                <a:spcPts val="0"/>
              </a:spcAft>
              <a:buNone/>
            </a:pPr>
            <a:r>
              <a:rPr lang="en" sz="1500">
                <a:solidFill>
                  <a:schemeClr val="lt1"/>
                </a:solidFill>
                <a:latin typeface="Roboto Light"/>
                <a:ea typeface="Roboto Light"/>
                <a:cs typeface="Roboto Light"/>
                <a:sym typeface="Roboto Light"/>
              </a:rPr>
              <a:t>CSWHITT - Total # of white students</a:t>
            </a:r>
            <a:endParaRPr sz="1500">
              <a:solidFill>
                <a:schemeClr val="lt1"/>
              </a:solidFill>
              <a:latin typeface="Roboto Light"/>
              <a:ea typeface="Roboto Light"/>
              <a:cs typeface="Roboto Light"/>
              <a:sym typeface="Roboto Light"/>
            </a:endParaRPr>
          </a:p>
          <a:p>
            <a:pPr indent="0" lvl="0" marL="0" marR="0" rtl="0" algn="l">
              <a:spcBef>
                <a:spcPts val="0"/>
              </a:spcBef>
              <a:spcAft>
                <a:spcPts val="0"/>
              </a:spcAft>
              <a:buNone/>
            </a:pPr>
            <a:r>
              <a:rPr lang="en" sz="1500">
                <a:solidFill>
                  <a:schemeClr val="lt1"/>
                </a:solidFill>
                <a:latin typeface="Roboto Light"/>
                <a:ea typeface="Roboto Light"/>
                <a:cs typeface="Roboto Light"/>
                <a:sym typeface="Roboto Light"/>
              </a:rPr>
              <a:t>GIS4A32 - Avg. Grant &amp; Scholarship aid for lower-income students</a:t>
            </a:r>
            <a:endParaRPr sz="1500">
              <a:solidFill>
                <a:schemeClr val="lt1"/>
              </a:solidFill>
              <a:latin typeface="Roboto Light"/>
              <a:ea typeface="Roboto Light"/>
              <a:cs typeface="Roboto Light"/>
              <a:sym typeface="Roboto Light"/>
            </a:endParaRPr>
          </a:p>
          <a:p>
            <a:pPr indent="0" lvl="0" marL="0" marR="0" rtl="0" algn="l">
              <a:spcBef>
                <a:spcPts val="0"/>
              </a:spcBef>
              <a:spcAft>
                <a:spcPts val="0"/>
              </a:spcAft>
              <a:buNone/>
            </a:pPr>
            <a:r>
              <a:rPr lang="en" sz="1500">
                <a:solidFill>
                  <a:schemeClr val="lt1"/>
                </a:solidFill>
                <a:latin typeface="Roboto Light"/>
                <a:ea typeface="Roboto Light"/>
                <a:cs typeface="Roboto Light"/>
                <a:sym typeface="Roboto Light"/>
              </a:rPr>
              <a:t>SANIN12 - Total # of Office and Administrative Support</a:t>
            </a:r>
            <a:endParaRPr sz="1500">
              <a:solidFill>
                <a:schemeClr val="lt1"/>
              </a:solidFill>
              <a:latin typeface="Roboto Light"/>
              <a:ea typeface="Roboto Light"/>
              <a:cs typeface="Roboto Light"/>
              <a:sym typeface="Roboto Light"/>
            </a:endParaRPr>
          </a:p>
        </p:txBody>
      </p:sp>
      <p:sp>
        <p:nvSpPr>
          <p:cNvPr id="419" name="Google Shape;419;p25"/>
          <p:cNvSpPr/>
          <p:nvPr/>
        </p:nvSpPr>
        <p:spPr>
          <a:xfrm>
            <a:off x="377875" y="1516138"/>
            <a:ext cx="3289800" cy="7080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85805"/>
              </a:solidFill>
            </a:endParaRPr>
          </a:p>
        </p:txBody>
      </p:sp>
      <p:sp>
        <p:nvSpPr>
          <p:cNvPr id="420" name="Google Shape;420;p25"/>
          <p:cNvSpPr txBox="1"/>
          <p:nvPr/>
        </p:nvSpPr>
        <p:spPr>
          <a:xfrm>
            <a:off x="540625" y="1639288"/>
            <a:ext cx="2964300" cy="4617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i="1" lang="en" sz="1500">
                <a:solidFill>
                  <a:srgbClr val="FFFFFF"/>
                </a:solidFill>
                <a:latin typeface="Roboto"/>
                <a:ea typeface="Roboto"/>
                <a:cs typeface="Roboto"/>
                <a:sym typeface="Roboto"/>
              </a:rPr>
              <a:t>Predicted at a high risk of closing in 2018. Officially closed in 2021</a:t>
            </a:r>
            <a:endParaRPr i="1" sz="1500">
              <a:solidFill>
                <a:srgbClr val="FFFFFF"/>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26"/>
          <p:cNvPicPr preferRelativeResize="0"/>
          <p:nvPr/>
        </p:nvPicPr>
        <p:blipFill rotWithShape="1">
          <a:blip r:embed="rId3">
            <a:alphaModFix/>
          </a:blip>
          <a:srcRect b="0" l="0" r="960" t="1555"/>
          <a:stretch/>
        </p:blipFill>
        <p:spPr>
          <a:xfrm>
            <a:off x="1948487" y="1076925"/>
            <a:ext cx="5247025" cy="2989650"/>
          </a:xfrm>
          <a:prstGeom prst="rect">
            <a:avLst/>
          </a:prstGeom>
          <a:noFill/>
          <a:ln>
            <a:noFill/>
          </a:ln>
        </p:spPr>
      </p:pic>
      <p:sp>
        <p:nvSpPr>
          <p:cNvPr id="426" name="Google Shape;426;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720">
                <a:solidFill>
                  <a:srgbClr val="072F15"/>
                </a:solidFill>
                <a:latin typeface="Anton"/>
                <a:ea typeface="Anton"/>
                <a:cs typeface="Anton"/>
                <a:sym typeface="Anton"/>
              </a:rPr>
              <a:t>Variable Breakdown - Notre Dame</a:t>
            </a:r>
            <a:endParaRPr sz="2720">
              <a:solidFill>
                <a:srgbClr val="072F15"/>
              </a:solidFill>
              <a:latin typeface="Anton"/>
              <a:ea typeface="Anton"/>
              <a:cs typeface="Anton"/>
              <a:sym typeface="Anton"/>
            </a:endParaRPr>
          </a:p>
        </p:txBody>
      </p:sp>
      <p:sp>
        <p:nvSpPr>
          <p:cNvPr id="427" name="Google Shape;427;p26"/>
          <p:cNvSpPr txBox="1"/>
          <p:nvPr/>
        </p:nvSpPr>
        <p:spPr>
          <a:xfrm>
            <a:off x="8555700" y="113025"/>
            <a:ext cx="523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14</a:t>
            </a:r>
            <a:endParaRPr sz="2900">
              <a:solidFill>
                <a:srgbClr val="072F15"/>
              </a:solidFill>
              <a:latin typeface="Anton"/>
              <a:ea typeface="Anton"/>
              <a:cs typeface="Anton"/>
              <a:sym typeface="Anton"/>
            </a:endParaRPr>
          </a:p>
        </p:txBody>
      </p:sp>
      <p:sp>
        <p:nvSpPr>
          <p:cNvPr id="428" name="Google Shape;428;p26"/>
          <p:cNvSpPr/>
          <p:nvPr/>
        </p:nvSpPr>
        <p:spPr>
          <a:xfrm>
            <a:off x="2927100" y="4373525"/>
            <a:ext cx="3289800" cy="3750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185805"/>
              </a:solidFill>
            </a:endParaRPr>
          </a:p>
        </p:txBody>
      </p:sp>
      <p:sp>
        <p:nvSpPr>
          <p:cNvPr id="429" name="Google Shape;429;p26"/>
          <p:cNvSpPr txBox="1"/>
          <p:nvPr/>
        </p:nvSpPr>
        <p:spPr>
          <a:xfrm>
            <a:off x="3089850" y="4430163"/>
            <a:ext cx="2964300" cy="277200"/>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i="1" lang="en" sz="1800">
                <a:solidFill>
                  <a:srgbClr val="FFFFFF"/>
                </a:solidFill>
                <a:latin typeface="Roboto"/>
                <a:ea typeface="Roboto"/>
                <a:cs typeface="Roboto"/>
                <a:sym typeface="Roboto"/>
              </a:rPr>
              <a:t>At </a:t>
            </a:r>
            <a:r>
              <a:rPr i="1" lang="en" sz="1800">
                <a:solidFill>
                  <a:srgbClr val="FFFFFF"/>
                </a:solidFill>
                <a:latin typeface="Roboto"/>
                <a:ea typeface="Roboto"/>
                <a:cs typeface="Roboto"/>
                <a:sym typeface="Roboto"/>
              </a:rPr>
              <a:t>no risk of closing</a:t>
            </a:r>
            <a:endParaRPr i="1" sz="18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27"/>
          <p:cNvSpPr/>
          <p:nvPr/>
        </p:nvSpPr>
        <p:spPr>
          <a:xfrm>
            <a:off x="4572000" y="1554300"/>
            <a:ext cx="4229400" cy="3387300"/>
          </a:xfrm>
          <a:prstGeom prst="roundRect">
            <a:avLst>
              <a:gd fmla="val 11501" name="adj"/>
            </a:avLst>
          </a:prstGeom>
          <a:noFill/>
          <a:ln cap="flat" cmpd="sng" w="9525">
            <a:solidFill>
              <a:srgbClr val="072F0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35" name="Google Shape;435;p27"/>
          <p:cNvSpPr/>
          <p:nvPr/>
        </p:nvSpPr>
        <p:spPr>
          <a:xfrm>
            <a:off x="4980761" y="1062350"/>
            <a:ext cx="3411900" cy="779100"/>
          </a:xfrm>
          <a:prstGeom prst="roundRect">
            <a:avLst>
              <a:gd fmla="val 50000" name="adj"/>
            </a:avLst>
          </a:prstGeom>
          <a:solidFill>
            <a:srgbClr val="072F0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lt1"/>
                </a:solidFill>
                <a:latin typeface="Roboto"/>
                <a:ea typeface="Roboto"/>
                <a:cs typeface="Roboto"/>
                <a:sym typeface="Roboto"/>
              </a:rPr>
              <a:t>Output</a:t>
            </a:r>
            <a:endParaRPr b="1" sz="2000">
              <a:solidFill>
                <a:schemeClr val="lt1"/>
              </a:solidFill>
              <a:latin typeface="Roboto"/>
              <a:ea typeface="Roboto"/>
              <a:cs typeface="Roboto"/>
              <a:sym typeface="Roboto"/>
            </a:endParaRPr>
          </a:p>
        </p:txBody>
      </p:sp>
      <p:sp>
        <p:nvSpPr>
          <p:cNvPr id="436" name="Google Shape;436;p27"/>
          <p:cNvSpPr txBox="1"/>
          <p:nvPr>
            <p:ph type="title"/>
          </p:nvPr>
        </p:nvSpPr>
        <p:spPr>
          <a:xfrm>
            <a:off x="430325" y="242175"/>
            <a:ext cx="85206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072F07"/>
                </a:solidFill>
                <a:latin typeface="Anton"/>
                <a:ea typeface="Anton"/>
                <a:cs typeface="Anton"/>
                <a:sym typeface="Anton"/>
              </a:rPr>
              <a:t>Prediction Graph Function</a:t>
            </a:r>
            <a:endParaRPr sz="3300">
              <a:solidFill>
                <a:srgbClr val="072F07"/>
              </a:solidFill>
              <a:latin typeface="Anton"/>
              <a:ea typeface="Anton"/>
              <a:cs typeface="Anton"/>
              <a:sym typeface="Anton"/>
            </a:endParaRPr>
          </a:p>
        </p:txBody>
      </p:sp>
      <p:pic>
        <p:nvPicPr>
          <p:cNvPr id="437" name="Google Shape;437;p27" title="plot_1.jpeg"/>
          <p:cNvPicPr preferRelativeResize="0"/>
          <p:nvPr/>
        </p:nvPicPr>
        <p:blipFill>
          <a:blip r:embed="rId3">
            <a:alphaModFix/>
          </a:blip>
          <a:stretch>
            <a:fillRect/>
          </a:stretch>
        </p:blipFill>
        <p:spPr>
          <a:xfrm>
            <a:off x="5196150" y="1841450"/>
            <a:ext cx="2981100" cy="2981100"/>
          </a:xfrm>
          <a:prstGeom prst="rect">
            <a:avLst/>
          </a:prstGeom>
          <a:noFill/>
          <a:ln>
            <a:noFill/>
          </a:ln>
        </p:spPr>
      </p:pic>
      <p:sp>
        <p:nvSpPr>
          <p:cNvPr id="438" name="Google Shape;438;p27"/>
          <p:cNvSpPr/>
          <p:nvPr/>
        </p:nvSpPr>
        <p:spPr>
          <a:xfrm>
            <a:off x="430313" y="2475265"/>
            <a:ext cx="3753000" cy="794100"/>
          </a:xfrm>
          <a:prstGeom prst="roundRect">
            <a:avLst>
              <a:gd fmla="val 50000" name="adj"/>
            </a:avLst>
          </a:prstGeom>
          <a:solidFill>
            <a:srgbClr val="5BA63C"/>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sz="1800">
              <a:solidFill>
                <a:srgbClr val="FFFFFF"/>
              </a:solidFill>
              <a:latin typeface="Calibri"/>
              <a:ea typeface="Calibri"/>
              <a:cs typeface="Calibri"/>
              <a:sym typeface="Calibri"/>
            </a:endParaRPr>
          </a:p>
        </p:txBody>
      </p:sp>
      <p:sp>
        <p:nvSpPr>
          <p:cNvPr id="439" name="Google Shape;439;p27"/>
          <p:cNvSpPr/>
          <p:nvPr/>
        </p:nvSpPr>
        <p:spPr>
          <a:xfrm>
            <a:off x="514475" y="2531825"/>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0" name="Google Shape;440;p27"/>
          <p:cNvGrpSpPr/>
          <p:nvPr/>
        </p:nvGrpSpPr>
        <p:grpSpPr>
          <a:xfrm>
            <a:off x="430334" y="3463208"/>
            <a:ext cx="3753000" cy="794100"/>
            <a:chOff x="512984" y="3455320"/>
            <a:chExt cx="3753000" cy="794100"/>
          </a:xfrm>
        </p:grpSpPr>
        <p:sp>
          <p:nvSpPr>
            <p:cNvPr id="441" name="Google Shape;441;p27"/>
            <p:cNvSpPr/>
            <p:nvPr/>
          </p:nvSpPr>
          <p:spPr>
            <a:xfrm>
              <a:off x="512984" y="3455320"/>
              <a:ext cx="3753000" cy="794100"/>
            </a:xfrm>
            <a:prstGeom prst="roundRect">
              <a:avLst>
                <a:gd fmla="val 50000" name="adj"/>
              </a:avLst>
            </a:prstGeom>
            <a:solidFill>
              <a:srgbClr val="2B6D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2" name="Google Shape;442;p27"/>
            <p:cNvSpPr txBox="1"/>
            <p:nvPr/>
          </p:nvSpPr>
          <p:spPr>
            <a:xfrm>
              <a:off x="1326765" y="3565690"/>
              <a:ext cx="24000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The Results</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Returns the prediction and variable importance plot as a JPEG</a:t>
              </a:r>
              <a:r>
                <a:rPr i="1" lang="en" sz="1200">
                  <a:solidFill>
                    <a:srgbClr val="FFFFFF"/>
                  </a:solidFill>
                  <a:latin typeface="Roboto"/>
                  <a:ea typeface="Roboto"/>
                  <a:cs typeface="Roboto"/>
                  <a:sym typeface="Roboto"/>
                </a:rPr>
                <a:t>.</a:t>
              </a:r>
              <a:endParaRPr i="1" sz="1200">
                <a:solidFill>
                  <a:srgbClr val="FFFFFF"/>
                </a:solidFill>
                <a:latin typeface="Roboto"/>
                <a:ea typeface="Roboto"/>
                <a:cs typeface="Roboto"/>
                <a:sym typeface="Roboto"/>
              </a:endParaRPr>
            </a:p>
          </p:txBody>
        </p:sp>
        <p:sp>
          <p:nvSpPr>
            <p:cNvPr id="443" name="Google Shape;443;p27"/>
            <p:cNvSpPr/>
            <p:nvPr/>
          </p:nvSpPr>
          <p:spPr>
            <a:xfrm>
              <a:off x="582725" y="3511550"/>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4" name="Google Shape;444;p27"/>
          <p:cNvSpPr txBox="1"/>
          <p:nvPr/>
        </p:nvSpPr>
        <p:spPr>
          <a:xfrm>
            <a:off x="1284850" y="2595275"/>
            <a:ext cx="26208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Run the Prediction Function</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Insert data into the closure_graphs(  ) function for processing</a:t>
            </a:r>
            <a:endParaRPr i="1" sz="1200">
              <a:solidFill>
                <a:srgbClr val="FFFFFF"/>
              </a:solidFill>
              <a:latin typeface="Roboto"/>
              <a:ea typeface="Roboto"/>
              <a:cs typeface="Roboto"/>
              <a:sym typeface="Roboto"/>
            </a:endParaRPr>
          </a:p>
        </p:txBody>
      </p:sp>
      <p:sp>
        <p:nvSpPr>
          <p:cNvPr id="445" name="Google Shape;445;p27"/>
          <p:cNvSpPr/>
          <p:nvPr/>
        </p:nvSpPr>
        <p:spPr>
          <a:xfrm>
            <a:off x="430313" y="1495540"/>
            <a:ext cx="3753000" cy="794100"/>
          </a:xfrm>
          <a:prstGeom prst="roundRect">
            <a:avLst>
              <a:gd fmla="val 50000" name="adj"/>
            </a:avLst>
          </a:prstGeom>
          <a:solidFill>
            <a:srgbClr val="66BD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46" name="Google Shape;446;p27"/>
          <p:cNvSpPr/>
          <p:nvPr/>
        </p:nvSpPr>
        <p:spPr>
          <a:xfrm>
            <a:off x="514475" y="1552100"/>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27"/>
          <p:cNvSpPr txBox="1"/>
          <p:nvPr/>
        </p:nvSpPr>
        <p:spPr>
          <a:xfrm>
            <a:off x="1284840" y="1615540"/>
            <a:ext cx="24000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Provide School Data</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Upload a data frame with required institution metrics </a:t>
            </a:r>
            <a:endParaRPr i="1" sz="1200">
              <a:solidFill>
                <a:srgbClr val="FFFFFF"/>
              </a:solidFill>
              <a:latin typeface="Roboto"/>
              <a:ea typeface="Roboto"/>
              <a:cs typeface="Roboto"/>
              <a:sym typeface="Roboto"/>
            </a:endParaRPr>
          </a:p>
        </p:txBody>
      </p:sp>
      <p:pic>
        <p:nvPicPr>
          <p:cNvPr id="448" name="Google Shape;448;p27"/>
          <p:cNvPicPr preferRelativeResize="0"/>
          <p:nvPr/>
        </p:nvPicPr>
        <p:blipFill>
          <a:blip r:embed="rId4">
            <a:alphaModFix/>
          </a:blip>
          <a:stretch>
            <a:fillRect/>
          </a:stretch>
        </p:blipFill>
        <p:spPr>
          <a:xfrm>
            <a:off x="597738" y="1656950"/>
            <a:ext cx="514475" cy="514475"/>
          </a:xfrm>
          <a:prstGeom prst="rect">
            <a:avLst/>
          </a:prstGeom>
          <a:noFill/>
          <a:ln>
            <a:noFill/>
          </a:ln>
        </p:spPr>
      </p:pic>
      <p:pic>
        <p:nvPicPr>
          <p:cNvPr id="449" name="Google Shape;449;p27"/>
          <p:cNvPicPr preferRelativeResize="0"/>
          <p:nvPr/>
        </p:nvPicPr>
        <p:blipFill>
          <a:blip r:embed="rId5">
            <a:alphaModFix/>
          </a:blip>
          <a:stretch>
            <a:fillRect/>
          </a:stretch>
        </p:blipFill>
        <p:spPr>
          <a:xfrm>
            <a:off x="603488" y="2622524"/>
            <a:ext cx="451250" cy="451250"/>
          </a:xfrm>
          <a:prstGeom prst="rect">
            <a:avLst/>
          </a:prstGeom>
          <a:noFill/>
          <a:ln>
            <a:noFill/>
          </a:ln>
        </p:spPr>
      </p:pic>
      <p:pic>
        <p:nvPicPr>
          <p:cNvPr id="450" name="Google Shape;450;p27"/>
          <p:cNvPicPr preferRelativeResize="0"/>
          <p:nvPr/>
        </p:nvPicPr>
        <p:blipFill>
          <a:blip r:embed="rId6">
            <a:alphaModFix/>
          </a:blip>
          <a:stretch>
            <a:fillRect/>
          </a:stretch>
        </p:blipFill>
        <p:spPr>
          <a:xfrm>
            <a:off x="616813" y="3647963"/>
            <a:ext cx="424600" cy="424600"/>
          </a:xfrm>
          <a:prstGeom prst="rect">
            <a:avLst/>
          </a:prstGeom>
          <a:noFill/>
          <a:ln>
            <a:noFill/>
          </a:ln>
        </p:spPr>
      </p:pic>
      <p:sp>
        <p:nvSpPr>
          <p:cNvPr id="451" name="Google Shape;451;p27"/>
          <p:cNvSpPr txBox="1"/>
          <p:nvPr/>
        </p:nvSpPr>
        <p:spPr>
          <a:xfrm>
            <a:off x="8557900" y="113025"/>
            <a:ext cx="514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15</a:t>
            </a:r>
            <a:endParaRPr sz="2900">
              <a:solidFill>
                <a:srgbClr val="072F15"/>
              </a:solidFill>
              <a:latin typeface="Anton"/>
              <a:ea typeface="Anton"/>
              <a:cs typeface="Anton"/>
              <a:sym typeface="Anto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8"/>
          <p:cNvSpPr/>
          <p:nvPr/>
        </p:nvSpPr>
        <p:spPr>
          <a:xfrm>
            <a:off x="4886411" y="1275275"/>
            <a:ext cx="3411900" cy="779100"/>
          </a:xfrm>
          <a:prstGeom prst="roundRect">
            <a:avLst>
              <a:gd fmla="val 50000" name="adj"/>
            </a:avLst>
          </a:prstGeom>
          <a:solidFill>
            <a:srgbClr val="072F0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2000">
                <a:solidFill>
                  <a:schemeClr val="lt1"/>
                </a:solidFill>
                <a:latin typeface="Roboto"/>
                <a:ea typeface="Roboto"/>
                <a:cs typeface="Roboto"/>
                <a:sym typeface="Roboto"/>
              </a:rPr>
              <a:t>Output</a:t>
            </a:r>
            <a:endParaRPr b="1" sz="2000">
              <a:solidFill>
                <a:schemeClr val="lt1"/>
              </a:solidFill>
              <a:latin typeface="Roboto"/>
              <a:ea typeface="Roboto"/>
              <a:cs typeface="Roboto"/>
              <a:sym typeface="Roboto"/>
            </a:endParaRPr>
          </a:p>
        </p:txBody>
      </p:sp>
      <p:sp>
        <p:nvSpPr>
          <p:cNvPr id="457" name="Google Shape;457;p28"/>
          <p:cNvSpPr txBox="1"/>
          <p:nvPr>
            <p:ph type="title"/>
          </p:nvPr>
        </p:nvSpPr>
        <p:spPr>
          <a:xfrm>
            <a:off x="430325" y="242175"/>
            <a:ext cx="8520600" cy="572700"/>
          </a:xfrm>
          <a:prstGeom prst="rect">
            <a:avLst/>
          </a:prstGeom>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300">
                <a:solidFill>
                  <a:srgbClr val="072F07"/>
                </a:solidFill>
                <a:latin typeface="Anton"/>
                <a:ea typeface="Anton"/>
                <a:cs typeface="Anton"/>
                <a:sym typeface="Anton"/>
              </a:rPr>
              <a:t>Prediction Table Function</a:t>
            </a:r>
            <a:endParaRPr sz="3300">
              <a:solidFill>
                <a:srgbClr val="072F07"/>
              </a:solidFill>
              <a:latin typeface="Anton"/>
              <a:ea typeface="Anton"/>
              <a:cs typeface="Anton"/>
              <a:sym typeface="Anton"/>
            </a:endParaRPr>
          </a:p>
        </p:txBody>
      </p:sp>
      <p:sp>
        <p:nvSpPr>
          <p:cNvPr id="458" name="Google Shape;458;p28"/>
          <p:cNvSpPr/>
          <p:nvPr/>
        </p:nvSpPr>
        <p:spPr>
          <a:xfrm>
            <a:off x="430313" y="2432065"/>
            <a:ext cx="3753000" cy="794100"/>
          </a:xfrm>
          <a:prstGeom prst="roundRect">
            <a:avLst>
              <a:gd fmla="val 50000" name="adj"/>
            </a:avLst>
          </a:prstGeom>
          <a:solidFill>
            <a:srgbClr val="5BA6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59" name="Google Shape;459;p28"/>
          <p:cNvSpPr/>
          <p:nvPr/>
        </p:nvSpPr>
        <p:spPr>
          <a:xfrm>
            <a:off x="514475" y="2488625"/>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60" name="Google Shape;460;p28"/>
          <p:cNvGrpSpPr/>
          <p:nvPr/>
        </p:nvGrpSpPr>
        <p:grpSpPr>
          <a:xfrm>
            <a:off x="430334" y="3420008"/>
            <a:ext cx="3753000" cy="794100"/>
            <a:chOff x="512984" y="3455320"/>
            <a:chExt cx="3753000" cy="794100"/>
          </a:xfrm>
        </p:grpSpPr>
        <p:sp>
          <p:nvSpPr>
            <p:cNvPr id="461" name="Google Shape;461;p28"/>
            <p:cNvSpPr/>
            <p:nvPr/>
          </p:nvSpPr>
          <p:spPr>
            <a:xfrm>
              <a:off x="512984" y="3455320"/>
              <a:ext cx="3753000" cy="794100"/>
            </a:xfrm>
            <a:prstGeom prst="roundRect">
              <a:avLst>
                <a:gd fmla="val 50000" name="adj"/>
              </a:avLst>
            </a:prstGeom>
            <a:solidFill>
              <a:srgbClr val="2B6D1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2" name="Google Shape;462;p28"/>
            <p:cNvSpPr txBox="1"/>
            <p:nvPr/>
          </p:nvSpPr>
          <p:spPr>
            <a:xfrm>
              <a:off x="1367500" y="3567113"/>
              <a:ext cx="25797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The Results</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Returns the prediction and risk buckets as table sorted from highest to lowest</a:t>
              </a:r>
              <a:endParaRPr i="1" sz="1200">
                <a:solidFill>
                  <a:srgbClr val="FFFFFF"/>
                </a:solidFill>
                <a:latin typeface="Roboto"/>
                <a:ea typeface="Roboto"/>
                <a:cs typeface="Roboto"/>
                <a:sym typeface="Roboto"/>
              </a:endParaRPr>
            </a:p>
          </p:txBody>
        </p:sp>
        <p:sp>
          <p:nvSpPr>
            <p:cNvPr id="463" name="Google Shape;463;p28"/>
            <p:cNvSpPr/>
            <p:nvPr/>
          </p:nvSpPr>
          <p:spPr>
            <a:xfrm>
              <a:off x="582725" y="3511550"/>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64" name="Google Shape;464;p28"/>
          <p:cNvSpPr txBox="1"/>
          <p:nvPr/>
        </p:nvSpPr>
        <p:spPr>
          <a:xfrm>
            <a:off x="1284850" y="2552075"/>
            <a:ext cx="24924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Run the Prediction Function</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Insert data into the closure_table( ) function for processing</a:t>
            </a:r>
            <a:endParaRPr i="1" sz="1200">
              <a:solidFill>
                <a:srgbClr val="FFFFFF"/>
              </a:solidFill>
              <a:latin typeface="Roboto"/>
              <a:ea typeface="Roboto"/>
              <a:cs typeface="Roboto"/>
              <a:sym typeface="Roboto"/>
            </a:endParaRPr>
          </a:p>
        </p:txBody>
      </p:sp>
      <p:sp>
        <p:nvSpPr>
          <p:cNvPr id="465" name="Google Shape;465;p28"/>
          <p:cNvSpPr/>
          <p:nvPr/>
        </p:nvSpPr>
        <p:spPr>
          <a:xfrm>
            <a:off x="430313" y="1452340"/>
            <a:ext cx="3753000" cy="794100"/>
          </a:xfrm>
          <a:prstGeom prst="roundRect">
            <a:avLst>
              <a:gd fmla="val 50000" name="adj"/>
            </a:avLst>
          </a:prstGeom>
          <a:solidFill>
            <a:srgbClr val="66BD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466" name="Google Shape;466;p28"/>
          <p:cNvSpPr/>
          <p:nvPr/>
        </p:nvSpPr>
        <p:spPr>
          <a:xfrm>
            <a:off x="514475" y="1508900"/>
            <a:ext cx="681000" cy="681000"/>
          </a:xfrm>
          <a:prstGeom prst="ellipse">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7" name="Google Shape;467;p28"/>
          <p:cNvSpPr txBox="1"/>
          <p:nvPr/>
        </p:nvSpPr>
        <p:spPr>
          <a:xfrm>
            <a:off x="1284840" y="1572340"/>
            <a:ext cx="2400000" cy="55410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 sz="1200">
                <a:solidFill>
                  <a:srgbClr val="FFFFFF"/>
                </a:solidFill>
                <a:latin typeface="Roboto"/>
                <a:ea typeface="Roboto"/>
                <a:cs typeface="Roboto"/>
                <a:sym typeface="Roboto"/>
              </a:rPr>
              <a:t>Provide School Data</a:t>
            </a:r>
            <a:endParaRPr b="1" sz="1200">
              <a:solidFill>
                <a:srgbClr val="FFFFFF"/>
              </a:solidFill>
              <a:latin typeface="Roboto"/>
              <a:ea typeface="Roboto"/>
              <a:cs typeface="Roboto"/>
              <a:sym typeface="Roboto"/>
            </a:endParaRPr>
          </a:p>
          <a:p>
            <a:pPr indent="0" lvl="0" marL="0" marR="0" rtl="0" algn="l">
              <a:spcBef>
                <a:spcPts val="0"/>
              </a:spcBef>
              <a:spcAft>
                <a:spcPts val="0"/>
              </a:spcAft>
              <a:buNone/>
            </a:pPr>
            <a:r>
              <a:rPr i="1" lang="en" sz="1200">
                <a:solidFill>
                  <a:srgbClr val="FFFFFF"/>
                </a:solidFill>
                <a:latin typeface="Roboto"/>
                <a:ea typeface="Roboto"/>
                <a:cs typeface="Roboto"/>
                <a:sym typeface="Roboto"/>
              </a:rPr>
              <a:t>Upload a data frame with required institution metrics </a:t>
            </a:r>
            <a:endParaRPr i="1" sz="1200">
              <a:solidFill>
                <a:srgbClr val="FFFFFF"/>
              </a:solidFill>
              <a:latin typeface="Roboto"/>
              <a:ea typeface="Roboto"/>
              <a:cs typeface="Roboto"/>
              <a:sym typeface="Roboto"/>
            </a:endParaRPr>
          </a:p>
        </p:txBody>
      </p:sp>
      <p:pic>
        <p:nvPicPr>
          <p:cNvPr id="468" name="Google Shape;468;p28"/>
          <p:cNvPicPr preferRelativeResize="0"/>
          <p:nvPr/>
        </p:nvPicPr>
        <p:blipFill>
          <a:blip r:embed="rId3">
            <a:alphaModFix/>
          </a:blip>
          <a:stretch>
            <a:fillRect/>
          </a:stretch>
        </p:blipFill>
        <p:spPr>
          <a:xfrm>
            <a:off x="597738" y="1613750"/>
            <a:ext cx="514475" cy="514475"/>
          </a:xfrm>
          <a:prstGeom prst="rect">
            <a:avLst/>
          </a:prstGeom>
          <a:noFill/>
          <a:ln>
            <a:noFill/>
          </a:ln>
        </p:spPr>
      </p:pic>
      <p:pic>
        <p:nvPicPr>
          <p:cNvPr id="469" name="Google Shape;469;p28"/>
          <p:cNvPicPr preferRelativeResize="0"/>
          <p:nvPr/>
        </p:nvPicPr>
        <p:blipFill>
          <a:blip r:embed="rId4">
            <a:alphaModFix/>
          </a:blip>
          <a:stretch>
            <a:fillRect/>
          </a:stretch>
        </p:blipFill>
        <p:spPr>
          <a:xfrm>
            <a:off x="603488" y="2579324"/>
            <a:ext cx="451250" cy="451250"/>
          </a:xfrm>
          <a:prstGeom prst="rect">
            <a:avLst/>
          </a:prstGeom>
          <a:noFill/>
          <a:ln>
            <a:noFill/>
          </a:ln>
        </p:spPr>
      </p:pic>
      <p:pic>
        <p:nvPicPr>
          <p:cNvPr id="470" name="Google Shape;470;p28"/>
          <p:cNvPicPr preferRelativeResize="0"/>
          <p:nvPr/>
        </p:nvPicPr>
        <p:blipFill>
          <a:blip r:embed="rId5">
            <a:alphaModFix/>
          </a:blip>
          <a:stretch>
            <a:fillRect/>
          </a:stretch>
        </p:blipFill>
        <p:spPr>
          <a:xfrm>
            <a:off x="616813" y="3604763"/>
            <a:ext cx="424600" cy="424600"/>
          </a:xfrm>
          <a:prstGeom prst="rect">
            <a:avLst/>
          </a:prstGeom>
          <a:noFill/>
          <a:ln>
            <a:noFill/>
          </a:ln>
        </p:spPr>
      </p:pic>
      <p:graphicFrame>
        <p:nvGraphicFramePr>
          <p:cNvPr id="471" name="Google Shape;471;p28"/>
          <p:cNvGraphicFramePr/>
          <p:nvPr/>
        </p:nvGraphicFramePr>
        <p:xfrm>
          <a:off x="4646938" y="2233100"/>
          <a:ext cx="3000000" cy="3000000"/>
        </p:xfrm>
        <a:graphic>
          <a:graphicData uri="http://schemas.openxmlformats.org/drawingml/2006/table">
            <a:tbl>
              <a:tblPr>
                <a:noFill/>
                <a:tableStyleId>{433DB657-18D5-4FAB-9943-F9F473FBBCC6}</a:tableStyleId>
              </a:tblPr>
              <a:tblGrid>
                <a:gridCol w="393800"/>
                <a:gridCol w="1428975"/>
                <a:gridCol w="1436325"/>
                <a:gridCol w="897150"/>
              </a:tblGrid>
              <a:tr h="292925">
                <a:tc>
                  <a:txBody>
                    <a:bodyPr/>
                    <a:lstStyle/>
                    <a:p>
                      <a:pPr indent="0" lvl="0" marL="0" rtl="0" algn="l">
                        <a:spcBef>
                          <a:spcPts val="0"/>
                        </a:spcBef>
                        <a:spcAft>
                          <a:spcPts val="0"/>
                        </a:spcAft>
                        <a:buNone/>
                      </a:pPr>
                      <a:r>
                        <a:t/>
                      </a:r>
                      <a:endParaRPr>
                        <a:latin typeface="Roboto"/>
                        <a:ea typeface="Roboto"/>
                        <a:cs typeface="Roboto"/>
                        <a:sym typeface="Roboto"/>
                      </a:endParaRPr>
                    </a:p>
                  </a:txBody>
                  <a:tcPr marT="91425" marB="91425" marR="91425" marL="91425">
                    <a:lnL cap="flat" cmpd="sng" w="9525">
                      <a:solidFill>
                        <a:srgbClr val="4E6E3E"/>
                      </a:solidFill>
                      <a:prstDash val="solid"/>
                      <a:round/>
                      <a:headEnd len="sm" w="sm" type="none"/>
                      <a:tailEnd len="sm" w="sm" type="none"/>
                    </a:lnL>
                    <a:lnR cap="flat" cmpd="sng" w="9525">
                      <a:solidFill>
                        <a:srgbClr val="4E6E3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4E6E3E"/>
                      </a:solidFill>
                      <a:prstDash val="solid"/>
                      <a:round/>
                      <a:headEnd len="sm" w="sm" type="none"/>
                      <a:tailEnd len="sm" w="sm" type="none"/>
                    </a:lnB>
                    <a:solidFill>
                      <a:srgbClr val="E2F3DC"/>
                    </a:solidFill>
                  </a:tcPr>
                </a:tc>
                <a:tc>
                  <a:txBody>
                    <a:bodyPr/>
                    <a:lstStyle/>
                    <a:p>
                      <a:pPr indent="0" lvl="0" marL="0" rtl="0" algn="l">
                        <a:spcBef>
                          <a:spcPts val="0"/>
                        </a:spcBef>
                        <a:spcAft>
                          <a:spcPts val="0"/>
                        </a:spcAft>
                        <a:buNone/>
                      </a:pPr>
                      <a:r>
                        <a:rPr lang="en">
                          <a:latin typeface="Roboto"/>
                          <a:ea typeface="Roboto"/>
                          <a:cs typeface="Roboto"/>
                          <a:sym typeface="Roboto"/>
                        </a:rPr>
                        <a:t>School</a:t>
                      </a:r>
                      <a:endParaRPr>
                        <a:latin typeface="Roboto"/>
                        <a:ea typeface="Roboto"/>
                        <a:cs typeface="Roboto"/>
                        <a:sym typeface="Roboto"/>
                      </a:endParaRPr>
                    </a:p>
                  </a:txBody>
                  <a:tcPr marT="91425" marB="91425" marR="91425" marL="91425">
                    <a:lnL cap="flat" cmpd="sng" w="9525">
                      <a:solidFill>
                        <a:srgbClr val="4E6E3E"/>
                      </a:solidFill>
                      <a:prstDash val="solid"/>
                      <a:round/>
                      <a:headEnd len="sm" w="sm" type="none"/>
                      <a:tailEnd len="sm" w="sm" type="none"/>
                    </a:lnL>
                    <a:lnR cap="flat" cmpd="sng" w="9525">
                      <a:solidFill>
                        <a:srgbClr val="4E6E3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4E6E3E"/>
                      </a:solidFill>
                      <a:prstDash val="solid"/>
                      <a:round/>
                      <a:headEnd len="sm" w="sm" type="none"/>
                      <a:tailEnd len="sm" w="sm" type="none"/>
                    </a:lnB>
                    <a:solidFill>
                      <a:srgbClr val="E2F3DC"/>
                    </a:solidFill>
                  </a:tcPr>
                </a:tc>
                <a:tc>
                  <a:txBody>
                    <a:bodyPr/>
                    <a:lstStyle/>
                    <a:p>
                      <a:pPr indent="0" lvl="0" marL="0" rtl="0" algn="l">
                        <a:spcBef>
                          <a:spcPts val="0"/>
                        </a:spcBef>
                        <a:spcAft>
                          <a:spcPts val="0"/>
                        </a:spcAft>
                        <a:buNone/>
                      </a:pPr>
                      <a:r>
                        <a:rPr lang="en">
                          <a:latin typeface="Roboto"/>
                          <a:ea typeface="Roboto"/>
                          <a:cs typeface="Roboto"/>
                          <a:sym typeface="Roboto"/>
                        </a:rPr>
                        <a:t>Prediction</a:t>
                      </a:r>
                      <a:endParaRPr>
                        <a:latin typeface="Roboto"/>
                        <a:ea typeface="Roboto"/>
                        <a:cs typeface="Roboto"/>
                        <a:sym typeface="Roboto"/>
                      </a:endParaRPr>
                    </a:p>
                  </a:txBody>
                  <a:tcPr marT="91425" marB="91425" marR="91425" marL="91425">
                    <a:lnL cap="flat" cmpd="sng" w="9525">
                      <a:solidFill>
                        <a:srgbClr val="4E6E3E"/>
                      </a:solidFill>
                      <a:prstDash val="solid"/>
                      <a:round/>
                      <a:headEnd len="sm" w="sm" type="none"/>
                      <a:tailEnd len="sm" w="sm" type="none"/>
                    </a:lnL>
                    <a:lnR cap="flat" cmpd="sng" w="9525">
                      <a:solidFill>
                        <a:srgbClr val="4E6E3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4E6E3E"/>
                      </a:solidFill>
                      <a:prstDash val="solid"/>
                      <a:round/>
                      <a:headEnd len="sm" w="sm" type="none"/>
                      <a:tailEnd len="sm" w="sm" type="none"/>
                    </a:lnB>
                    <a:solidFill>
                      <a:srgbClr val="E2F3DC"/>
                    </a:solidFill>
                  </a:tcPr>
                </a:tc>
                <a:tc>
                  <a:txBody>
                    <a:bodyPr/>
                    <a:lstStyle/>
                    <a:p>
                      <a:pPr indent="0" lvl="0" marL="0" rtl="0" algn="l">
                        <a:spcBef>
                          <a:spcPts val="0"/>
                        </a:spcBef>
                        <a:spcAft>
                          <a:spcPts val="0"/>
                        </a:spcAft>
                        <a:buNone/>
                      </a:pPr>
                      <a:r>
                        <a:rPr lang="en">
                          <a:latin typeface="Roboto"/>
                          <a:ea typeface="Roboto"/>
                          <a:cs typeface="Roboto"/>
                          <a:sym typeface="Roboto"/>
                        </a:rPr>
                        <a:t>Bucket</a:t>
                      </a:r>
                      <a:endParaRPr>
                        <a:latin typeface="Roboto"/>
                        <a:ea typeface="Roboto"/>
                        <a:cs typeface="Roboto"/>
                        <a:sym typeface="Roboto"/>
                      </a:endParaRPr>
                    </a:p>
                  </a:txBody>
                  <a:tcPr marT="91425" marB="91425" marR="91425" marL="91425">
                    <a:lnL cap="flat" cmpd="sng" w="9525">
                      <a:solidFill>
                        <a:srgbClr val="4E6E3E"/>
                      </a:solidFill>
                      <a:prstDash val="solid"/>
                      <a:round/>
                      <a:headEnd len="sm" w="sm" type="none"/>
                      <a:tailEnd len="sm" w="sm" type="none"/>
                    </a:lnL>
                    <a:lnR cap="flat" cmpd="sng" w="9525">
                      <a:solidFill>
                        <a:srgbClr val="4E6E3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4E6E3E"/>
                      </a:solidFill>
                      <a:prstDash val="solid"/>
                      <a:round/>
                      <a:headEnd len="sm" w="sm" type="none"/>
                      <a:tailEnd len="sm" w="sm" type="none"/>
                    </a:lnB>
                    <a:solidFill>
                      <a:srgbClr val="E2F3DC"/>
                    </a:solidFill>
                  </a:tcPr>
                </a:tc>
              </a:tr>
              <a:tr h="381000">
                <a:tc>
                  <a:txBody>
                    <a:bodyPr/>
                    <a:lstStyle/>
                    <a:p>
                      <a:pPr indent="0" lvl="0" marL="0" rtl="0" algn="l">
                        <a:spcBef>
                          <a:spcPts val="0"/>
                        </a:spcBef>
                        <a:spcAft>
                          <a:spcPts val="0"/>
                        </a:spcAft>
                        <a:buNone/>
                      </a:pPr>
                      <a:r>
                        <a:rPr lang="en">
                          <a:latin typeface="Roboto"/>
                          <a:ea typeface="Roboto"/>
                          <a:cs typeface="Roboto"/>
                          <a:sym typeface="Roboto"/>
                        </a:rPr>
                        <a:t>1</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Holy Cross</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0.00000353111</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No Risk</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4E6E3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latin typeface="Roboto"/>
                          <a:ea typeface="Roboto"/>
                          <a:cs typeface="Roboto"/>
                          <a:sym typeface="Roboto"/>
                        </a:rPr>
                        <a:t>2</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Notre Dame</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0.0000029297</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No Risk</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latin typeface="Roboto"/>
                          <a:ea typeface="Roboto"/>
                          <a:cs typeface="Roboto"/>
                          <a:sym typeface="Roboto"/>
                        </a:rPr>
                        <a:t>3</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Virginia Tech</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0.0000013564</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No Risk</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lang="en">
                          <a:latin typeface="Roboto"/>
                          <a:ea typeface="Roboto"/>
                          <a:cs typeface="Roboto"/>
                          <a:sym typeface="Roboto"/>
                        </a:rPr>
                        <a:t>4</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Michigan</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0.0000013164</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latin typeface="Roboto"/>
                          <a:ea typeface="Roboto"/>
                          <a:cs typeface="Roboto"/>
                          <a:sym typeface="Roboto"/>
                        </a:rPr>
                        <a:t>No Risk</a:t>
                      </a:r>
                      <a:endParaRPr>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472" name="Google Shape;472;p28"/>
          <p:cNvSpPr txBox="1"/>
          <p:nvPr/>
        </p:nvSpPr>
        <p:spPr>
          <a:xfrm>
            <a:off x="8557900" y="113025"/>
            <a:ext cx="514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16</a:t>
            </a:r>
            <a:endParaRPr sz="2900">
              <a:solidFill>
                <a:srgbClr val="072F15"/>
              </a:solidFill>
              <a:latin typeface="Anton"/>
              <a:ea typeface="Anton"/>
              <a:cs typeface="Anton"/>
              <a:sym typeface="Anto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School Risk Warning Model </a:t>
            </a:r>
            <a:r>
              <a:rPr lang="en" sz="3320">
                <a:solidFill>
                  <a:srgbClr val="072F15"/>
                </a:solidFill>
                <a:latin typeface="Anton"/>
                <a:ea typeface="Anton"/>
                <a:cs typeface="Anton"/>
                <a:sym typeface="Anton"/>
              </a:rPr>
              <a:t>Deliverables</a:t>
            </a:r>
            <a:endParaRPr sz="3320">
              <a:solidFill>
                <a:srgbClr val="072F15"/>
              </a:solidFill>
              <a:latin typeface="Anton"/>
              <a:ea typeface="Anton"/>
              <a:cs typeface="Anton"/>
              <a:sym typeface="Anton"/>
            </a:endParaRPr>
          </a:p>
        </p:txBody>
      </p:sp>
      <p:sp>
        <p:nvSpPr>
          <p:cNvPr id="478" name="Google Shape;478;p29"/>
          <p:cNvSpPr txBox="1"/>
          <p:nvPr>
            <p:ph idx="1" type="body"/>
          </p:nvPr>
        </p:nvSpPr>
        <p:spPr>
          <a:xfrm>
            <a:off x="311700" y="1073750"/>
            <a:ext cx="8439900" cy="7905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1000"/>
              </a:spcAft>
              <a:buNone/>
            </a:pPr>
            <a:r>
              <a:rPr lang="en">
                <a:solidFill>
                  <a:srgbClr val="072F07"/>
                </a:solidFill>
                <a:latin typeface="Roboto"/>
                <a:ea typeface="Roboto"/>
                <a:cs typeface="Roboto"/>
                <a:sym typeface="Roboto"/>
              </a:rPr>
              <a:t>To support Huntington with the use of our model, we provided a folder of deliverables including:</a:t>
            </a:r>
            <a:endParaRPr>
              <a:solidFill>
                <a:srgbClr val="072F07"/>
              </a:solidFill>
              <a:latin typeface="Roboto"/>
              <a:ea typeface="Roboto"/>
              <a:cs typeface="Roboto"/>
              <a:sym typeface="Roboto"/>
            </a:endParaRPr>
          </a:p>
        </p:txBody>
      </p:sp>
      <p:grpSp>
        <p:nvGrpSpPr>
          <p:cNvPr id="479" name="Google Shape;479;p29"/>
          <p:cNvGrpSpPr/>
          <p:nvPr/>
        </p:nvGrpSpPr>
        <p:grpSpPr>
          <a:xfrm>
            <a:off x="3580086" y="2138033"/>
            <a:ext cx="2425500" cy="2285492"/>
            <a:chOff x="3150075" y="1118283"/>
            <a:chExt cx="2425500" cy="2285492"/>
          </a:xfrm>
        </p:grpSpPr>
        <p:sp>
          <p:nvSpPr>
            <p:cNvPr id="480" name="Google Shape;480;p29"/>
            <p:cNvSpPr txBox="1"/>
            <p:nvPr/>
          </p:nvSpPr>
          <p:spPr>
            <a:xfrm>
              <a:off x="3150075" y="2664875"/>
              <a:ext cx="24255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5BA63C"/>
                  </a:solidFill>
                  <a:latin typeface="Roboto"/>
                  <a:ea typeface="Roboto"/>
                  <a:cs typeface="Roboto"/>
                  <a:sym typeface="Roboto"/>
                </a:rPr>
                <a:t>Function Script</a:t>
              </a:r>
              <a:endParaRPr b="1" sz="2000">
                <a:solidFill>
                  <a:srgbClr val="5BA63C"/>
                </a:solidFill>
                <a:latin typeface="Roboto"/>
                <a:ea typeface="Roboto"/>
                <a:cs typeface="Roboto"/>
                <a:sym typeface="Roboto"/>
              </a:endParaRPr>
            </a:p>
            <a:p>
              <a:pPr indent="0" lvl="0" marL="0" rtl="0" algn="ctr">
                <a:spcBef>
                  <a:spcPts val="0"/>
                </a:spcBef>
                <a:spcAft>
                  <a:spcPts val="0"/>
                </a:spcAft>
                <a:buNone/>
              </a:pPr>
              <a:r>
                <a:rPr lang="en" sz="1600">
                  <a:solidFill>
                    <a:srgbClr val="5BA63C"/>
                  </a:solidFill>
                  <a:latin typeface="Roboto"/>
                  <a:ea typeface="Roboto"/>
                  <a:cs typeface="Roboto"/>
                  <a:sym typeface="Roboto"/>
                </a:rPr>
                <a:t>(.RMD)</a:t>
              </a:r>
              <a:endParaRPr sz="1600">
                <a:solidFill>
                  <a:srgbClr val="5BA63C"/>
                </a:solidFill>
                <a:latin typeface="Roboto"/>
                <a:ea typeface="Roboto"/>
                <a:cs typeface="Roboto"/>
                <a:sym typeface="Roboto"/>
              </a:endParaRPr>
            </a:p>
          </p:txBody>
        </p:sp>
        <p:grpSp>
          <p:nvGrpSpPr>
            <p:cNvPr id="481" name="Google Shape;481;p29"/>
            <p:cNvGrpSpPr/>
            <p:nvPr/>
          </p:nvGrpSpPr>
          <p:grpSpPr>
            <a:xfrm>
              <a:off x="3399527" y="1118283"/>
              <a:ext cx="1793378" cy="1629422"/>
              <a:chOff x="3332252" y="1344135"/>
              <a:chExt cx="1793378" cy="1629422"/>
            </a:xfrm>
          </p:grpSpPr>
          <p:grpSp>
            <p:nvGrpSpPr>
              <p:cNvPr id="482" name="Google Shape;482;p29"/>
              <p:cNvGrpSpPr/>
              <p:nvPr/>
            </p:nvGrpSpPr>
            <p:grpSpPr>
              <a:xfrm>
                <a:off x="3332252" y="1344135"/>
                <a:ext cx="1793378" cy="1629422"/>
                <a:chOff x="144109" y="1803888"/>
                <a:chExt cx="1067042" cy="969490"/>
              </a:xfrm>
            </p:grpSpPr>
            <p:sp>
              <p:nvSpPr>
                <p:cNvPr id="483" name="Google Shape;483;p29"/>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5BA63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484" name="Google Shape;484;p29"/>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5BA63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485" name="Google Shape;485;p29"/>
              <p:cNvPicPr preferRelativeResize="0"/>
              <p:nvPr/>
            </p:nvPicPr>
            <p:blipFill>
              <a:blip r:embed="rId3">
                <a:alphaModFix/>
              </a:blip>
              <a:stretch>
                <a:fillRect/>
              </a:stretch>
            </p:blipFill>
            <p:spPr>
              <a:xfrm>
                <a:off x="3986209" y="1893247"/>
                <a:ext cx="620050" cy="620050"/>
              </a:xfrm>
              <a:prstGeom prst="rect">
                <a:avLst/>
              </a:prstGeom>
              <a:noFill/>
              <a:ln>
                <a:noFill/>
              </a:ln>
            </p:spPr>
          </p:pic>
        </p:grpSp>
      </p:grpSp>
      <p:grpSp>
        <p:nvGrpSpPr>
          <p:cNvPr id="486" name="Google Shape;486;p29"/>
          <p:cNvGrpSpPr/>
          <p:nvPr/>
        </p:nvGrpSpPr>
        <p:grpSpPr>
          <a:xfrm>
            <a:off x="788113" y="2138033"/>
            <a:ext cx="2512200" cy="2285492"/>
            <a:chOff x="511238" y="1118283"/>
            <a:chExt cx="2512200" cy="2285492"/>
          </a:xfrm>
        </p:grpSpPr>
        <p:sp>
          <p:nvSpPr>
            <p:cNvPr id="487" name="Google Shape;487;p29"/>
            <p:cNvSpPr txBox="1"/>
            <p:nvPr/>
          </p:nvSpPr>
          <p:spPr>
            <a:xfrm>
              <a:off x="511238" y="2664875"/>
              <a:ext cx="251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66BD29"/>
                  </a:solidFill>
                  <a:latin typeface="Roboto"/>
                  <a:ea typeface="Roboto"/>
                  <a:cs typeface="Roboto"/>
                  <a:sym typeface="Roboto"/>
                </a:rPr>
                <a:t>Function Files </a:t>
              </a:r>
              <a:endParaRPr b="1" sz="2000">
                <a:solidFill>
                  <a:srgbClr val="66BD29"/>
                </a:solidFill>
                <a:latin typeface="Roboto"/>
                <a:ea typeface="Roboto"/>
                <a:cs typeface="Roboto"/>
                <a:sym typeface="Roboto"/>
              </a:endParaRPr>
            </a:p>
            <a:p>
              <a:pPr indent="0" lvl="0" marL="0" rtl="0" algn="ctr">
                <a:spcBef>
                  <a:spcPts val="0"/>
                </a:spcBef>
                <a:spcAft>
                  <a:spcPts val="0"/>
                </a:spcAft>
                <a:buNone/>
              </a:pPr>
              <a:r>
                <a:rPr lang="en" sz="1600">
                  <a:solidFill>
                    <a:srgbClr val="66BD29"/>
                  </a:solidFill>
                  <a:latin typeface="Roboto"/>
                  <a:ea typeface="Roboto"/>
                  <a:cs typeface="Roboto"/>
                  <a:sym typeface="Roboto"/>
                </a:rPr>
                <a:t>(.RDS)</a:t>
              </a:r>
              <a:endParaRPr sz="1600">
                <a:solidFill>
                  <a:srgbClr val="66BD29"/>
                </a:solidFill>
                <a:latin typeface="Roboto"/>
                <a:ea typeface="Roboto"/>
                <a:cs typeface="Roboto"/>
                <a:sym typeface="Roboto"/>
              </a:endParaRPr>
            </a:p>
          </p:txBody>
        </p:sp>
        <p:grpSp>
          <p:nvGrpSpPr>
            <p:cNvPr id="488" name="Google Shape;488;p29"/>
            <p:cNvGrpSpPr/>
            <p:nvPr/>
          </p:nvGrpSpPr>
          <p:grpSpPr>
            <a:xfrm>
              <a:off x="790569" y="1118283"/>
              <a:ext cx="1793378" cy="1629422"/>
              <a:chOff x="828669" y="1297115"/>
              <a:chExt cx="1793378" cy="1629422"/>
            </a:xfrm>
          </p:grpSpPr>
          <p:grpSp>
            <p:nvGrpSpPr>
              <p:cNvPr id="489" name="Google Shape;489;p29"/>
              <p:cNvGrpSpPr/>
              <p:nvPr/>
            </p:nvGrpSpPr>
            <p:grpSpPr>
              <a:xfrm>
                <a:off x="828669" y="1297115"/>
                <a:ext cx="1793378" cy="1629422"/>
                <a:chOff x="144109" y="1803888"/>
                <a:chExt cx="1067042" cy="969490"/>
              </a:xfrm>
            </p:grpSpPr>
            <p:sp>
              <p:nvSpPr>
                <p:cNvPr id="490" name="Google Shape;490;p29"/>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491" name="Google Shape;491;p29"/>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492" name="Google Shape;492;p29"/>
              <p:cNvPicPr preferRelativeResize="0"/>
              <p:nvPr/>
            </p:nvPicPr>
            <p:blipFill>
              <a:blip r:embed="rId4">
                <a:alphaModFix/>
              </a:blip>
              <a:stretch>
                <a:fillRect/>
              </a:stretch>
            </p:blipFill>
            <p:spPr>
              <a:xfrm>
                <a:off x="1515500" y="1850350"/>
                <a:ext cx="581700" cy="581700"/>
              </a:xfrm>
              <a:prstGeom prst="rect">
                <a:avLst/>
              </a:prstGeom>
              <a:noFill/>
              <a:ln>
                <a:noFill/>
              </a:ln>
            </p:spPr>
          </p:pic>
        </p:grpSp>
      </p:grpSp>
      <p:grpSp>
        <p:nvGrpSpPr>
          <p:cNvPr id="493" name="Google Shape;493;p29"/>
          <p:cNvGrpSpPr/>
          <p:nvPr/>
        </p:nvGrpSpPr>
        <p:grpSpPr>
          <a:xfrm>
            <a:off x="6063311" y="2138033"/>
            <a:ext cx="2425500" cy="2346992"/>
            <a:chOff x="6063311" y="2138033"/>
            <a:chExt cx="2425500" cy="2346992"/>
          </a:xfrm>
        </p:grpSpPr>
        <p:grpSp>
          <p:nvGrpSpPr>
            <p:cNvPr id="494" name="Google Shape;494;p29"/>
            <p:cNvGrpSpPr/>
            <p:nvPr/>
          </p:nvGrpSpPr>
          <p:grpSpPr>
            <a:xfrm>
              <a:off x="6285360" y="2138033"/>
              <a:ext cx="1793378" cy="1629422"/>
              <a:chOff x="144109" y="1803888"/>
              <a:chExt cx="1067042" cy="969490"/>
            </a:xfrm>
          </p:grpSpPr>
          <p:sp>
            <p:nvSpPr>
              <p:cNvPr id="495" name="Google Shape;495;p29"/>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496" name="Google Shape;496;p29"/>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sp>
          <p:nvSpPr>
            <p:cNvPr id="497" name="Google Shape;497;p29"/>
            <p:cNvSpPr txBox="1"/>
            <p:nvPr/>
          </p:nvSpPr>
          <p:spPr>
            <a:xfrm>
              <a:off x="6063311" y="3684625"/>
              <a:ext cx="2425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85805"/>
                  </a:solidFill>
                  <a:latin typeface="Roboto"/>
                  <a:ea typeface="Roboto"/>
                  <a:cs typeface="Roboto"/>
                  <a:sym typeface="Roboto"/>
                </a:rPr>
                <a:t>Excel Input Template</a:t>
              </a:r>
              <a:endParaRPr b="1" sz="2000">
                <a:solidFill>
                  <a:srgbClr val="185805"/>
                </a:solidFill>
                <a:latin typeface="Roboto"/>
                <a:ea typeface="Roboto"/>
                <a:cs typeface="Roboto"/>
                <a:sym typeface="Roboto"/>
              </a:endParaRPr>
            </a:p>
          </p:txBody>
        </p:sp>
        <p:pic>
          <p:nvPicPr>
            <p:cNvPr id="498" name="Google Shape;498;p29"/>
            <p:cNvPicPr preferRelativeResize="0"/>
            <p:nvPr/>
          </p:nvPicPr>
          <p:blipFill>
            <a:blip r:embed="rId5">
              <a:alphaModFix/>
            </a:blip>
            <a:stretch>
              <a:fillRect/>
            </a:stretch>
          </p:blipFill>
          <p:spPr>
            <a:xfrm>
              <a:off x="6918400" y="2595101"/>
              <a:ext cx="715300" cy="715275"/>
            </a:xfrm>
            <a:prstGeom prst="rect">
              <a:avLst/>
            </a:prstGeom>
            <a:noFill/>
            <a:ln>
              <a:noFill/>
            </a:ln>
          </p:spPr>
        </p:pic>
      </p:grpSp>
      <p:sp>
        <p:nvSpPr>
          <p:cNvPr id="499" name="Google Shape;499;p29"/>
          <p:cNvSpPr txBox="1"/>
          <p:nvPr/>
        </p:nvSpPr>
        <p:spPr>
          <a:xfrm>
            <a:off x="8565000" y="113025"/>
            <a:ext cx="513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17</a:t>
            </a:r>
            <a:endParaRPr sz="2900">
              <a:solidFill>
                <a:srgbClr val="072F15"/>
              </a:solidFill>
              <a:latin typeface="Anton"/>
              <a:ea typeface="Anton"/>
              <a:cs typeface="Anton"/>
              <a:sym typeface="Anto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School Closure Countdown Model</a:t>
            </a:r>
            <a:r>
              <a:rPr lang="en" sz="3300">
                <a:solidFill>
                  <a:srgbClr val="072F15"/>
                </a:solidFill>
                <a:latin typeface="Anton"/>
                <a:ea typeface="Anton"/>
                <a:cs typeface="Anton"/>
                <a:sym typeface="Anton"/>
              </a:rPr>
              <a:t> Overview</a:t>
            </a:r>
            <a:endParaRPr sz="3300">
              <a:solidFill>
                <a:srgbClr val="072F15"/>
              </a:solidFill>
              <a:latin typeface="Anton"/>
              <a:ea typeface="Anton"/>
              <a:cs typeface="Anton"/>
              <a:sym typeface="Anton"/>
            </a:endParaRPr>
          </a:p>
        </p:txBody>
      </p:sp>
      <p:grpSp>
        <p:nvGrpSpPr>
          <p:cNvPr id="505" name="Google Shape;505;p30"/>
          <p:cNvGrpSpPr/>
          <p:nvPr/>
        </p:nvGrpSpPr>
        <p:grpSpPr>
          <a:xfrm>
            <a:off x="4544404" y="1189775"/>
            <a:ext cx="3305700" cy="3483050"/>
            <a:chOff x="2944204" y="1189775"/>
            <a:chExt cx="3305700" cy="3483050"/>
          </a:xfrm>
        </p:grpSpPr>
        <p:sp>
          <p:nvSpPr>
            <p:cNvPr id="506" name="Google Shape;506;p30"/>
            <p:cNvSpPr/>
            <p:nvPr/>
          </p:nvSpPr>
          <p:spPr>
            <a:xfrm>
              <a:off x="2944204" y="1189775"/>
              <a:ext cx="3305700" cy="669000"/>
            </a:xfrm>
            <a:prstGeom prst="chevron">
              <a:avLst>
                <a:gd fmla="val 50000" name="adj"/>
              </a:avLst>
            </a:prstGeom>
            <a:solidFill>
              <a:srgbClr val="5BA6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Anton"/>
                  <a:ea typeface="Anton"/>
                  <a:cs typeface="Anton"/>
                  <a:sym typeface="Anton"/>
                </a:rPr>
                <a:t>Model</a:t>
              </a:r>
              <a:endParaRPr sz="2800">
                <a:solidFill>
                  <a:srgbClr val="FFFFFF"/>
                </a:solidFill>
                <a:latin typeface="Anton"/>
                <a:ea typeface="Anton"/>
                <a:cs typeface="Anton"/>
                <a:sym typeface="Anton"/>
              </a:endParaRPr>
            </a:p>
          </p:txBody>
        </p:sp>
        <p:sp>
          <p:nvSpPr>
            <p:cNvPr id="507" name="Google Shape;507;p30"/>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Random Forest Classifier Model</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Captures trends of failing school </a:t>
              </a:r>
              <a:r>
                <a:rPr lang="en" sz="1700">
                  <a:latin typeface="Roboto"/>
                  <a:ea typeface="Roboto"/>
                  <a:cs typeface="Roboto"/>
                  <a:sym typeface="Roboto"/>
                </a:rPr>
                <a:t>characteristics</a:t>
              </a:r>
              <a:r>
                <a:rPr lang="en" sz="1700">
                  <a:latin typeface="Roboto"/>
                  <a:ea typeface="Roboto"/>
                  <a:cs typeface="Roboto"/>
                  <a:sym typeface="Roboto"/>
                </a:rPr>
                <a:t> </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 sz="1700">
                  <a:latin typeface="Roboto"/>
                  <a:ea typeface="Roboto"/>
                  <a:cs typeface="Roboto"/>
                  <a:sym typeface="Roboto"/>
                </a:rPr>
                <a:t>‘Y2C’ Variable</a:t>
              </a:r>
              <a:endParaRPr sz="1700">
                <a:latin typeface="Roboto"/>
                <a:ea typeface="Roboto"/>
                <a:cs typeface="Roboto"/>
                <a:sym typeface="Roboto"/>
              </a:endParaRPr>
            </a:p>
          </p:txBody>
        </p:sp>
      </p:grpSp>
      <p:grpSp>
        <p:nvGrpSpPr>
          <p:cNvPr id="508" name="Google Shape;508;p30"/>
          <p:cNvGrpSpPr/>
          <p:nvPr/>
        </p:nvGrpSpPr>
        <p:grpSpPr>
          <a:xfrm>
            <a:off x="1752600" y="1189989"/>
            <a:ext cx="3546900" cy="3482836"/>
            <a:chOff x="1752600" y="1189989"/>
            <a:chExt cx="3546900" cy="3482836"/>
          </a:xfrm>
        </p:grpSpPr>
        <p:grpSp>
          <p:nvGrpSpPr>
            <p:cNvPr id="509" name="Google Shape;509;p30"/>
            <p:cNvGrpSpPr/>
            <p:nvPr/>
          </p:nvGrpSpPr>
          <p:grpSpPr>
            <a:xfrm>
              <a:off x="1752600" y="1189989"/>
              <a:ext cx="3546900" cy="3482836"/>
              <a:chOff x="0" y="1189989"/>
              <a:chExt cx="3546900" cy="3482836"/>
            </a:xfrm>
          </p:grpSpPr>
          <p:sp>
            <p:nvSpPr>
              <p:cNvPr id="510" name="Google Shape;510;p30"/>
              <p:cNvSpPr/>
              <p:nvPr/>
            </p:nvSpPr>
            <p:spPr>
              <a:xfrm>
                <a:off x="0" y="1189989"/>
                <a:ext cx="3546900" cy="669000"/>
              </a:xfrm>
              <a:prstGeom prst="homePlate">
                <a:avLst>
                  <a:gd fmla="val 50000" name="adj"/>
                </a:avLst>
              </a:prstGeom>
              <a:solidFill>
                <a:srgbClr val="072F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800">
                    <a:solidFill>
                      <a:srgbClr val="FFFFFF"/>
                    </a:solidFill>
                    <a:latin typeface="Anton"/>
                    <a:ea typeface="Anton"/>
                    <a:cs typeface="Anton"/>
                    <a:sym typeface="Anton"/>
                  </a:rPr>
                  <a:t>Goal</a:t>
                </a:r>
                <a:endParaRPr sz="2800">
                  <a:solidFill>
                    <a:srgbClr val="FFFFFF"/>
                  </a:solidFill>
                  <a:latin typeface="Anton"/>
                  <a:ea typeface="Anton"/>
                  <a:cs typeface="Anton"/>
                  <a:sym typeface="Anton"/>
                </a:endParaRPr>
              </a:p>
            </p:txBody>
          </p:sp>
          <p:sp>
            <p:nvSpPr>
              <p:cNvPr id="511" name="Google Shape;511;p30"/>
              <p:cNvSpPr txBox="1"/>
              <p:nvPr/>
            </p:nvSpPr>
            <p:spPr>
              <a:xfrm>
                <a:off x="6553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700">
                    <a:latin typeface="Roboto"/>
                    <a:ea typeface="Roboto"/>
                    <a:cs typeface="Roboto"/>
                    <a:sym typeface="Roboto"/>
                  </a:rPr>
                  <a:t>Predict how many years until a school will close </a:t>
                </a:r>
                <a:endParaRPr sz="1700">
                  <a:latin typeface="Roboto"/>
                  <a:ea typeface="Roboto"/>
                  <a:cs typeface="Roboto"/>
                  <a:sym typeface="Roboto"/>
                </a:endParaRPr>
              </a:p>
              <a:p>
                <a:pPr indent="0" lvl="0" marL="0" rtl="0" algn="l">
                  <a:lnSpc>
                    <a:spcPct val="115000"/>
                  </a:lnSpc>
                  <a:spcBef>
                    <a:spcPts val="0"/>
                  </a:spcBef>
                  <a:spcAft>
                    <a:spcPts val="0"/>
                  </a:spcAft>
                  <a:buNone/>
                </a:pPr>
                <a:r>
                  <a:t/>
                </a:r>
                <a:endParaRPr sz="1700">
                  <a:latin typeface="Roboto"/>
                  <a:ea typeface="Roboto"/>
                  <a:cs typeface="Roboto"/>
                  <a:sym typeface="Roboto"/>
                </a:endParaRPr>
              </a:p>
              <a:p>
                <a:pPr indent="0" lvl="0" marL="0" rtl="0" algn="l">
                  <a:lnSpc>
                    <a:spcPct val="115000"/>
                  </a:lnSpc>
                  <a:spcBef>
                    <a:spcPts val="0"/>
                  </a:spcBef>
                  <a:spcAft>
                    <a:spcPts val="0"/>
                  </a:spcAft>
                  <a:buNone/>
                </a:pPr>
                <a:r>
                  <a:rPr lang="en" sz="1700">
                    <a:latin typeface="Roboto"/>
                    <a:ea typeface="Roboto"/>
                    <a:cs typeface="Roboto"/>
                    <a:sym typeface="Roboto"/>
                  </a:rPr>
                  <a:t>Comparing </a:t>
                </a:r>
                <a:r>
                  <a:rPr lang="en" sz="1700">
                    <a:latin typeface="Roboto"/>
                    <a:ea typeface="Roboto"/>
                    <a:cs typeface="Roboto"/>
                    <a:sym typeface="Roboto"/>
                  </a:rPr>
                  <a:t>whether</a:t>
                </a:r>
                <a:r>
                  <a:rPr lang="en" sz="1700">
                    <a:latin typeface="Roboto"/>
                    <a:ea typeface="Roboto"/>
                    <a:cs typeface="Roboto"/>
                    <a:sym typeface="Roboto"/>
                  </a:rPr>
                  <a:t> a school closed at the actual time it was predicted</a:t>
                </a:r>
                <a:endParaRPr sz="1700">
                  <a:latin typeface="Roboto"/>
                  <a:ea typeface="Roboto"/>
                  <a:cs typeface="Roboto"/>
                  <a:sym typeface="Roboto"/>
                </a:endParaRPr>
              </a:p>
            </p:txBody>
          </p:sp>
        </p:grpSp>
        <p:pic>
          <p:nvPicPr>
            <p:cNvPr id="512" name="Google Shape;512;p30"/>
            <p:cNvPicPr preferRelativeResize="0"/>
            <p:nvPr/>
          </p:nvPicPr>
          <p:blipFill>
            <a:blip r:embed="rId3">
              <a:alphaModFix/>
            </a:blip>
            <a:stretch>
              <a:fillRect/>
            </a:stretch>
          </p:blipFill>
          <p:spPr>
            <a:xfrm>
              <a:off x="1951050" y="2170000"/>
              <a:ext cx="429600" cy="429600"/>
            </a:xfrm>
            <a:prstGeom prst="rect">
              <a:avLst/>
            </a:prstGeom>
            <a:noFill/>
            <a:ln>
              <a:noFill/>
            </a:ln>
          </p:spPr>
        </p:pic>
        <p:pic>
          <p:nvPicPr>
            <p:cNvPr id="513" name="Google Shape;513;p30"/>
            <p:cNvPicPr preferRelativeResize="0"/>
            <p:nvPr/>
          </p:nvPicPr>
          <p:blipFill>
            <a:blip r:embed="rId3">
              <a:alphaModFix/>
            </a:blip>
            <a:stretch>
              <a:fillRect/>
            </a:stretch>
          </p:blipFill>
          <p:spPr>
            <a:xfrm>
              <a:off x="1951050" y="3322700"/>
              <a:ext cx="429600" cy="429600"/>
            </a:xfrm>
            <a:prstGeom prst="rect">
              <a:avLst/>
            </a:prstGeom>
            <a:noFill/>
            <a:ln>
              <a:noFill/>
            </a:ln>
          </p:spPr>
        </p:pic>
      </p:grpSp>
      <p:sp>
        <p:nvSpPr>
          <p:cNvPr id="514" name="Google Shape;514;p30"/>
          <p:cNvSpPr txBox="1"/>
          <p:nvPr/>
        </p:nvSpPr>
        <p:spPr>
          <a:xfrm>
            <a:off x="8531825" y="113025"/>
            <a:ext cx="540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18</a:t>
            </a:r>
            <a:endParaRPr sz="2900">
              <a:solidFill>
                <a:srgbClr val="072F15"/>
              </a:solidFill>
              <a:latin typeface="Anton"/>
              <a:ea typeface="Anton"/>
              <a:cs typeface="Anton"/>
              <a:sym typeface="Anto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1"/>
          <p:cNvSpPr txBox="1"/>
          <p:nvPr>
            <p:ph type="title"/>
          </p:nvPr>
        </p:nvSpPr>
        <p:spPr>
          <a:xfrm>
            <a:off x="2355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07"/>
                </a:solidFill>
                <a:latin typeface="Anton"/>
                <a:ea typeface="Anton"/>
                <a:cs typeface="Anton"/>
                <a:sym typeface="Anton"/>
              </a:rPr>
              <a:t>School Closure Countdown Model</a:t>
            </a:r>
            <a:r>
              <a:rPr lang="en" sz="3300">
                <a:solidFill>
                  <a:srgbClr val="072F07"/>
                </a:solidFill>
                <a:latin typeface="Anton"/>
                <a:ea typeface="Anton"/>
                <a:cs typeface="Anton"/>
                <a:sym typeface="Anton"/>
              </a:rPr>
              <a:t> Metrics</a:t>
            </a:r>
            <a:endParaRPr sz="3300">
              <a:solidFill>
                <a:srgbClr val="072F07"/>
              </a:solidFill>
              <a:latin typeface="Anton"/>
              <a:ea typeface="Anton"/>
              <a:cs typeface="Anton"/>
              <a:sym typeface="Anton"/>
            </a:endParaRPr>
          </a:p>
        </p:txBody>
      </p:sp>
      <p:sp>
        <p:nvSpPr>
          <p:cNvPr id="520" name="Google Shape;520;p31"/>
          <p:cNvSpPr/>
          <p:nvPr/>
        </p:nvSpPr>
        <p:spPr>
          <a:xfrm rot="1796927">
            <a:off x="2213873" y="1265386"/>
            <a:ext cx="1954613" cy="1692759"/>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sp>
        <p:nvSpPr>
          <p:cNvPr id="521" name="Google Shape;521;p31"/>
          <p:cNvSpPr/>
          <p:nvPr/>
        </p:nvSpPr>
        <p:spPr>
          <a:xfrm rot="1796927">
            <a:off x="4014558" y="1265386"/>
            <a:ext cx="1954613" cy="1692759"/>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072F0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sp>
        <p:nvSpPr>
          <p:cNvPr id="522" name="Google Shape;522;p31"/>
          <p:cNvSpPr/>
          <p:nvPr/>
        </p:nvSpPr>
        <p:spPr>
          <a:xfrm rot="1796927">
            <a:off x="3107196" y="2803146"/>
            <a:ext cx="1954613" cy="1692759"/>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sp>
        <p:nvSpPr>
          <p:cNvPr id="523" name="Google Shape;523;p31"/>
          <p:cNvSpPr txBox="1"/>
          <p:nvPr/>
        </p:nvSpPr>
        <p:spPr>
          <a:xfrm>
            <a:off x="2441827" y="1537714"/>
            <a:ext cx="1647600" cy="1077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5800">
                <a:solidFill>
                  <a:schemeClr val="lt1"/>
                </a:solidFill>
                <a:latin typeface="Roboto Black"/>
                <a:ea typeface="Roboto Black"/>
                <a:cs typeface="Roboto Black"/>
                <a:sym typeface="Roboto Black"/>
              </a:rPr>
              <a:t>22%</a:t>
            </a:r>
            <a:endParaRPr sz="5800">
              <a:solidFill>
                <a:schemeClr val="dk2"/>
              </a:solidFill>
              <a:latin typeface="Roboto Black"/>
              <a:ea typeface="Roboto Black"/>
              <a:cs typeface="Roboto Black"/>
              <a:sym typeface="Roboto Black"/>
            </a:endParaRPr>
          </a:p>
        </p:txBody>
      </p:sp>
      <p:sp>
        <p:nvSpPr>
          <p:cNvPr id="524" name="Google Shape;524;p31"/>
          <p:cNvSpPr txBox="1"/>
          <p:nvPr/>
        </p:nvSpPr>
        <p:spPr>
          <a:xfrm>
            <a:off x="4242515" y="1537714"/>
            <a:ext cx="1647600" cy="10773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5800">
                <a:solidFill>
                  <a:schemeClr val="lt1"/>
                </a:solidFill>
                <a:latin typeface="Roboto Black"/>
                <a:ea typeface="Roboto Black"/>
                <a:cs typeface="Roboto Black"/>
                <a:sym typeface="Roboto Black"/>
              </a:rPr>
              <a:t>75</a:t>
            </a:r>
            <a:r>
              <a:rPr lang="en" sz="5800">
                <a:solidFill>
                  <a:schemeClr val="lt1"/>
                </a:solidFill>
                <a:latin typeface="Roboto Black"/>
                <a:ea typeface="Roboto Black"/>
                <a:cs typeface="Roboto Black"/>
                <a:sym typeface="Roboto Black"/>
              </a:rPr>
              <a:t>%</a:t>
            </a:r>
            <a:endParaRPr sz="5800">
              <a:solidFill>
                <a:schemeClr val="dk2"/>
              </a:solidFill>
              <a:latin typeface="Roboto Black"/>
              <a:ea typeface="Roboto Black"/>
              <a:cs typeface="Roboto Black"/>
              <a:sym typeface="Roboto Black"/>
            </a:endParaRPr>
          </a:p>
        </p:txBody>
      </p:sp>
      <p:sp>
        <p:nvSpPr>
          <p:cNvPr id="525" name="Google Shape;525;p31"/>
          <p:cNvSpPr txBox="1"/>
          <p:nvPr/>
        </p:nvSpPr>
        <p:spPr>
          <a:xfrm>
            <a:off x="3260702" y="3241670"/>
            <a:ext cx="1647600" cy="8157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4100">
                <a:solidFill>
                  <a:schemeClr val="lt1"/>
                </a:solidFill>
                <a:latin typeface="Roboto Black"/>
                <a:ea typeface="Roboto Black"/>
                <a:cs typeface="Roboto Black"/>
                <a:sym typeface="Roboto Black"/>
              </a:rPr>
              <a:t>98.4%</a:t>
            </a:r>
            <a:endParaRPr sz="4100">
              <a:solidFill>
                <a:schemeClr val="dk2"/>
              </a:solidFill>
              <a:latin typeface="Roboto Black"/>
              <a:ea typeface="Roboto Black"/>
              <a:cs typeface="Roboto Black"/>
              <a:sym typeface="Roboto Black"/>
            </a:endParaRPr>
          </a:p>
        </p:txBody>
      </p:sp>
      <p:sp>
        <p:nvSpPr>
          <p:cNvPr id="526" name="Google Shape;526;p31"/>
          <p:cNvSpPr txBox="1"/>
          <p:nvPr/>
        </p:nvSpPr>
        <p:spPr>
          <a:xfrm>
            <a:off x="5045650" y="3196875"/>
            <a:ext cx="2711700" cy="130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rgbClr val="185805"/>
                </a:solidFill>
                <a:latin typeface="Roboto"/>
                <a:ea typeface="Roboto"/>
                <a:cs typeface="Roboto"/>
                <a:sym typeface="Roboto"/>
              </a:rPr>
              <a:t>Overall Accuracy: </a:t>
            </a:r>
            <a:endParaRPr b="1" sz="1600">
              <a:solidFill>
                <a:srgbClr val="185805"/>
              </a:solidFill>
              <a:latin typeface="Roboto"/>
              <a:ea typeface="Roboto"/>
              <a:cs typeface="Roboto"/>
              <a:sym typeface="Roboto"/>
            </a:endParaRPr>
          </a:p>
          <a:p>
            <a:pPr indent="0" lvl="0" marL="0" rtl="0" algn="ctr">
              <a:spcBef>
                <a:spcPts val="0"/>
              </a:spcBef>
              <a:spcAft>
                <a:spcPts val="0"/>
              </a:spcAft>
              <a:buNone/>
            </a:pPr>
            <a:r>
              <a:rPr lang="en" sz="1500">
                <a:solidFill>
                  <a:srgbClr val="185805"/>
                </a:solidFill>
                <a:latin typeface="Roboto"/>
                <a:ea typeface="Roboto"/>
                <a:cs typeface="Roboto"/>
                <a:sym typeface="Roboto"/>
              </a:rPr>
              <a:t>Correctly predicted closure for 98.4% of schools (including schools which remain open)</a:t>
            </a:r>
            <a:r>
              <a:rPr lang="en" sz="1500">
                <a:solidFill>
                  <a:srgbClr val="185805"/>
                </a:solidFill>
                <a:latin typeface="Roboto"/>
                <a:ea typeface="Roboto"/>
                <a:cs typeface="Roboto"/>
                <a:sym typeface="Roboto"/>
              </a:rPr>
              <a:t> </a:t>
            </a:r>
            <a:endParaRPr sz="1500">
              <a:solidFill>
                <a:srgbClr val="185805"/>
              </a:solidFill>
              <a:latin typeface="Roboto"/>
              <a:ea typeface="Roboto"/>
              <a:cs typeface="Roboto"/>
              <a:sym typeface="Roboto"/>
            </a:endParaRPr>
          </a:p>
        </p:txBody>
      </p:sp>
      <p:sp>
        <p:nvSpPr>
          <p:cNvPr id="527" name="Google Shape;527;p31"/>
          <p:cNvSpPr txBox="1"/>
          <p:nvPr/>
        </p:nvSpPr>
        <p:spPr>
          <a:xfrm>
            <a:off x="5846950" y="1226525"/>
            <a:ext cx="3072600" cy="13236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b="1" lang="en" sz="2200">
                <a:solidFill>
                  <a:srgbClr val="072F07"/>
                </a:solidFill>
                <a:latin typeface="Roboto"/>
                <a:ea typeface="Roboto"/>
                <a:cs typeface="Roboto"/>
                <a:sym typeface="Roboto"/>
              </a:rPr>
              <a:t>3 Year Prediction Window: </a:t>
            </a:r>
            <a:endParaRPr sz="2200">
              <a:solidFill>
                <a:srgbClr val="072F07"/>
              </a:solidFill>
              <a:latin typeface="Roboto"/>
              <a:ea typeface="Roboto"/>
              <a:cs typeface="Roboto"/>
              <a:sym typeface="Roboto"/>
            </a:endParaRPr>
          </a:p>
          <a:p>
            <a:pPr indent="0" lvl="0" marL="0" rtl="0" algn="ctr">
              <a:lnSpc>
                <a:spcPct val="100000"/>
              </a:lnSpc>
              <a:spcBef>
                <a:spcPts val="0"/>
              </a:spcBef>
              <a:spcAft>
                <a:spcPts val="0"/>
              </a:spcAft>
              <a:buNone/>
            </a:pPr>
            <a:r>
              <a:rPr lang="en" sz="1500">
                <a:solidFill>
                  <a:srgbClr val="072F07"/>
                </a:solidFill>
                <a:latin typeface="Roboto"/>
                <a:ea typeface="Roboto"/>
                <a:cs typeface="Roboto"/>
                <a:sym typeface="Roboto"/>
              </a:rPr>
              <a:t>75% accuracy for schools in any three year window </a:t>
            </a:r>
            <a:endParaRPr sz="1500">
              <a:solidFill>
                <a:srgbClr val="072F07"/>
              </a:solidFill>
              <a:latin typeface="Roboto"/>
              <a:ea typeface="Roboto"/>
              <a:cs typeface="Roboto"/>
              <a:sym typeface="Roboto"/>
            </a:endParaRPr>
          </a:p>
        </p:txBody>
      </p:sp>
      <p:sp>
        <p:nvSpPr>
          <p:cNvPr id="528" name="Google Shape;528;p31"/>
          <p:cNvSpPr txBox="1"/>
          <p:nvPr/>
        </p:nvSpPr>
        <p:spPr>
          <a:xfrm>
            <a:off x="66875" y="1809900"/>
            <a:ext cx="2318100" cy="1215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66BD29"/>
                </a:solidFill>
                <a:latin typeface="Roboto"/>
                <a:ea typeface="Roboto"/>
                <a:cs typeface="Roboto"/>
                <a:sym typeface="Roboto"/>
              </a:rPr>
              <a:t>Exact closure :</a:t>
            </a:r>
            <a:r>
              <a:rPr b="1" lang="en" sz="2100">
                <a:solidFill>
                  <a:srgbClr val="66BD29"/>
                </a:solidFill>
                <a:latin typeface="Roboto"/>
                <a:ea typeface="Roboto"/>
                <a:cs typeface="Roboto"/>
                <a:sym typeface="Roboto"/>
              </a:rPr>
              <a:t> </a:t>
            </a:r>
            <a:endParaRPr b="1" sz="2100">
              <a:solidFill>
                <a:srgbClr val="66BD29"/>
              </a:solidFill>
              <a:latin typeface="Roboto"/>
              <a:ea typeface="Roboto"/>
              <a:cs typeface="Roboto"/>
              <a:sym typeface="Roboto"/>
            </a:endParaRPr>
          </a:p>
          <a:p>
            <a:pPr indent="0" lvl="0" marL="0" rtl="0" algn="ctr">
              <a:spcBef>
                <a:spcPts val="0"/>
              </a:spcBef>
              <a:spcAft>
                <a:spcPts val="0"/>
              </a:spcAft>
              <a:buNone/>
            </a:pPr>
            <a:r>
              <a:rPr lang="en" sz="1500">
                <a:solidFill>
                  <a:srgbClr val="66BD29"/>
                </a:solidFill>
                <a:latin typeface="Roboto"/>
                <a:ea typeface="Roboto"/>
                <a:cs typeface="Roboto"/>
                <a:sym typeface="Roboto"/>
              </a:rPr>
              <a:t>22% of predictions pinpointed the exact closing year from 1-9</a:t>
            </a:r>
            <a:r>
              <a:rPr lang="en" sz="1500">
                <a:solidFill>
                  <a:srgbClr val="66BD29"/>
                </a:solidFill>
                <a:latin typeface="Roboto"/>
                <a:ea typeface="Roboto"/>
                <a:cs typeface="Roboto"/>
                <a:sym typeface="Roboto"/>
              </a:rPr>
              <a:t> </a:t>
            </a:r>
            <a:endParaRPr sz="1500">
              <a:solidFill>
                <a:srgbClr val="66BD29"/>
              </a:solidFill>
              <a:latin typeface="Roboto"/>
              <a:ea typeface="Roboto"/>
              <a:cs typeface="Roboto"/>
              <a:sym typeface="Roboto"/>
            </a:endParaRPr>
          </a:p>
        </p:txBody>
      </p:sp>
      <p:sp>
        <p:nvSpPr>
          <p:cNvPr id="529" name="Google Shape;529;p31"/>
          <p:cNvSpPr txBox="1"/>
          <p:nvPr/>
        </p:nvSpPr>
        <p:spPr>
          <a:xfrm>
            <a:off x="2638913" y="2391775"/>
            <a:ext cx="10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lt1"/>
                </a:solidFill>
                <a:latin typeface="Roboto Light"/>
                <a:ea typeface="Roboto Light"/>
                <a:cs typeface="Roboto Light"/>
                <a:sym typeface="Roboto Light"/>
              </a:rPr>
              <a:t>a</a:t>
            </a:r>
            <a:r>
              <a:rPr i="1" lang="en">
                <a:solidFill>
                  <a:schemeClr val="lt1"/>
                </a:solidFill>
                <a:latin typeface="Roboto Light"/>
                <a:ea typeface="Roboto Light"/>
                <a:cs typeface="Roboto Light"/>
                <a:sym typeface="Roboto Light"/>
              </a:rPr>
              <a:t>ccuracy </a:t>
            </a:r>
            <a:endParaRPr i="1">
              <a:solidFill>
                <a:schemeClr val="lt1"/>
              </a:solidFill>
              <a:latin typeface="Roboto Light"/>
              <a:ea typeface="Roboto Light"/>
              <a:cs typeface="Roboto Light"/>
              <a:sym typeface="Roboto Light"/>
            </a:endParaRPr>
          </a:p>
        </p:txBody>
      </p:sp>
      <p:sp>
        <p:nvSpPr>
          <p:cNvPr id="530" name="Google Shape;530;p31"/>
          <p:cNvSpPr txBox="1"/>
          <p:nvPr/>
        </p:nvSpPr>
        <p:spPr>
          <a:xfrm>
            <a:off x="3714400" y="3859025"/>
            <a:ext cx="10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lt1"/>
                </a:solidFill>
                <a:latin typeface="Roboto Light"/>
                <a:ea typeface="Roboto Light"/>
                <a:cs typeface="Roboto Light"/>
                <a:sym typeface="Roboto Light"/>
              </a:rPr>
              <a:t>a</a:t>
            </a:r>
            <a:r>
              <a:rPr i="1" lang="en">
                <a:solidFill>
                  <a:schemeClr val="lt1"/>
                </a:solidFill>
                <a:latin typeface="Roboto Light"/>
                <a:ea typeface="Roboto Light"/>
                <a:cs typeface="Roboto Light"/>
                <a:sym typeface="Roboto Light"/>
              </a:rPr>
              <a:t>ccuracy </a:t>
            </a:r>
            <a:endParaRPr i="1">
              <a:solidFill>
                <a:schemeClr val="lt1"/>
              </a:solidFill>
              <a:latin typeface="Roboto Light"/>
              <a:ea typeface="Roboto Light"/>
              <a:cs typeface="Roboto Light"/>
              <a:sym typeface="Roboto Light"/>
            </a:endParaRPr>
          </a:p>
        </p:txBody>
      </p:sp>
      <p:sp>
        <p:nvSpPr>
          <p:cNvPr id="531" name="Google Shape;531;p31"/>
          <p:cNvSpPr txBox="1"/>
          <p:nvPr/>
        </p:nvSpPr>
        <p:spPr>
          <a:xfrm>
            <a:off x="4450063" y="2380913"/>
            <a:ext cx="1083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a:solidFill>
                  <a:schemeClr val="lt1"/>
                </a:solidFill>
                <a:latin typeface="Roboto Light"/>
                <a:ea typeface="Roboto Light"/>
                <a:cs typeface="Roboto Light"/>
                <a:sym typeface="Roboto Light"/>
              </a:rPr>
              <a:t>a</a:t>
            </a:r>
            <a:r>
              <a:rPr i="1" lang="en">
                <a:solidFill>
                  <a:schemeClr val="lt1"/>
                </a:solidFill>
                <a:latin typeface="Roboto Light"/>
                <a:ea typeface="Roboto Light"/>
                <a:cs typeface="Roboto Light"/>
                <a:sym typeface="Roboto Light"/>
              </a:rPr>
              <a:t>ccuracy </a:t>
            </a:r>
            <a:endParaRPr i="1">
              <a:solidFill>
                <a:schemeClr val="lt1"/>
              </a:solidFill>
              <a:latin typeface="Roboto Light"/>
              <a:ea typeface="Roboto Light"/>
              <a:cs typeface="Roboto Light"/>
              <a:sym typeface="Roboto Light"/>
            </a:endParaRPr>
          </a:p>
        </p:txBody>
      </p:sp>
      <p:sp>
        <p:nvSpPr>
          <p:cNvPr id="532" name="Google Shape;532;p31"/>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Anton"/>
                <a:ea typeface="Anton"/>
                <a:cs typeface="Anton"/>
                <a:sym typeface="Anton"/>
              </a:rPr>
              <a:t>1</a:t>
            </a:r>
            <a:endParaRPr sz="2900">
              <a:solidFill>
                <a:schemeClr val="lt1"/>
              </a:solidFill>
              <a:latin typeface="Anton"/>
              <a:ea typeface="Anton"/>
              <a:cs typeface="Anton"/>
              <a:sym typeface="Anton"/>
            </a:endParaRPr>
          </a:p>
        </p:txBody>
      </p:sp>
      <p:sp>
        <p:nvSpPr>
          <p:cNvPr id="533" name="Google Shape;533;p31"/>
          <p:cNvSpPr txBox="1"/>
          <p:nvPr/>
        </p:nvSpPr>
        <p:spPr>
          <a:xfrm>
            <a:off x="8625450" y="265425"/>
            <a:ext cx="5232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19</a:t>
            </a:r>
            <a:endParaRPr sz="2900">
              <a:solidFill>
                <a:srgbClr val="072F15"/>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24275" y="499025"/>
            <a:ext cx="4520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3300">
                <a:solidFill>
                  <a:srgbClr val="072F15"/>
                </a:solidFill>
                <a:latin typeface="Anton"/>
                <a:ea typeface="Anton"/>
                <a:cs typeface="Anton"/>
                <a:sym typeface="Anton"/>
              </a:rPr>
              <a:t>Presentation Roadmap</a:t>
            </a:r>
            <a:endParaRPr sz="3300">
              <a:solidFill>
                <a:srgbClr val="072F15"/>
              </a:solidFill>
              <a:latin typeface="Anton"/>
              <a:ea typeface="Anton"/>
              <a:cs typeface="Anton"/>
              <a:sym typeface="Anton"/>
            </a:endParaRPr>
          </a:p>
        </p:txBody>
      </p:sp>
      <p:sp>
        <p:nvSpPr>
          <p:cNvPr id="64" name="Google Shape;64;p14"/>
          <p:cNvSpPr/>
          <p:nvPr/>
        </p:nvSpPr>
        <p:spPr>
          <a:xfrm rot="5400000">
            <a:off x="-9069725" y="-1462000"/>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4"/>
          <p:cNvSpPr txBox="1"/>
          <p:nvPr/>
        </p:nvSpPr>
        <p:spPr>
          <a:xfrm>
            <a:off x="-9010775" y="-1500250"/>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1</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66" name="Google Shape;66;p14"/>
          <p:cNvSpPr/>
          <p:nvPr/>
        </p:nvSpPr>
        <p:spPr>
          <a:xfrm rot="5400000">
            <a:off x="-9069725" y="-301725"/>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4"/>
          <p:cNvSpPr txBox="1"/>
          <p:nvPr/>
        </p:nvSpPr>
        <p:spPr>
          <a:xfrm>
            <a:off x="-9010775" y="-339975"/>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2</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68" name="Google Shape;68;p14"/>
          <p:cNvSpPr/>
          <p:nvPr/>
        </p:nvSpPr>
        <p:spPr>
          <a:xfrm rot="5400000">
            <a:off x="-9069725" y="825125"/>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9" name="Google Shape;69;p14"/>
          <p:cNvSpPr txBox="1"/>
          <p:nvPr/>
        </p:nvSpPr>
        <p:spPr>
          <a:xfrm>
            <a:off x="-9010775" y="786875"/>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3</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70" name="Google Shape;70;p14"/>
          <p:cNvSpPr/>
          <p:nvPr/>
        </p:nvSpPr>
        <p:spPr>
          <a:xfrm rot="5400000">
            <a:off x="-4807325" y="-1462000"/>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4"/>
          <p:cNvSpPr txBox="1"/>
          <p:nvPr/>
        </p:nvSpPr>
        <p:spPr>
          <a:xfrm>
            <a:off x="-4748375" y="-1500250"/>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4</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72" name="Google Shape;72;p14"/>
          <p:cNvSpPr/>
          <p:nvPr/>
        </p:nvSpPr>
        <p:spPr>
          <a:xfrm rot="5400000">
            <a:off x="-4807325" y="-301725"/>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 name="Google Shape;73;p14"/>
          <p:cNvSpPr txBox="1"/>
          <p:nvPr/>
        </p:nvSpPr>
        <p:spPr>
          <a:xfrm>
            <a:off x="-4748375" y="-339975"/>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5</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74" name="Google Shape;74;p14"/>
          <p:cNvSpPr/>
          <p:nvPr/>
        </p:nvSpPr>
        <p:spPr>
          <a:xfrm rot="5400000">
            <a:off x="-4807325" y="825125"/>
            <a:ext cx="764700" cy="646800"/>
          </a:xfrm>
          <a:prstGeom prst="hexagon">
            <a:avLst>
              <a:gd fmla="val 28852" name="adj"/>
              <a:gd fmla="val 115470" name="vf"/>
            </a:avLst>
          </a:prstGeom>
          <a:solidFill>
            <a:srgbClr val="5BA63C"/>
          </a:solidFill>
          <a:ln cap="flat" cmpd="sng" w="2857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5" name="Google Shape;75;p14"/>
          <p:cNvSpPr txBox="1"/>
          <p:nvPr/>
        </p:nvSpPr>
        <p:spPr>
          <a:xfrm>
            <a:off x="-4748375" y="786875"/>
            <a:ext cx="646800" cy="723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500">
                <a:solidFill>
                  <a:schemeClr val="lt1"/>
                </a:solidFill>
                <a:latin typeface="Barlow Semi Condensed ExtraBold"/>
                <a:ea typeface="Barlow Semi Condensed ExtraBold"/>
                <a:cs typeface="Barlow Semi Condensed ExtraBold"/>
                <a:sym typeface="Barlow Semi Condensed ExtraBold"/>
              </a:rPr>
              <a:t>6</a:t>
            </a:r>
            <a:endParaRPr sz="3500">
              <a:solidFill>
                <a:schemeClr val="lt1"/>
              </a:solidFill>
              <a:latin typeface="Barlow Semi Condensed ExtraBold"/>
              <a:ea typeface="Barlow Semi Condensed ExtraBold"/>
              <a:cs typeface="Barlow Semi Condensed ExtraBold"/>
              <a:sym typeface="Barlow Semi Condensed ExtraBold"/>
            </a:endParaRPr>
          </a:p>
        </p:txBody>
      </p:sp>
      <p:sp>
        <p:nvSpPr>
          <p:cNvPr id="76" name="Google Shape;76;p14"/>
          <p:cNvSpPr txBox="1"/>
          <p:nvPr/>
        </p:nvSpPr>
        <p:spPr>
          <a:xfrm>
            <a:off x="-8067075" y="-1369450"/>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Problem Statement</a:t>
            </a:r>
            <a:endParaRPr sz="2100">
              <a:solidFill>
                <a:srgbClr val="072F07"/>
              </a:solidFill>
              <a:latin typeface="Roboto"/>
              <a:ea typeface="Roboto"/>
              <a:cs typeface="Roboto"/>
              <a:sym typeface="Roboto"/>
            </a:endParaRPr>
          </a:p>
        </p:txBody>
      </p:sp>
      <p:sp>
        <p:nvSpPr>
          <p:cNvPr id="77" name="Google Shape;77;p14"/>
          <p:cNvSpPr txBox="1"/>
          <p:nvPr/>
        </p:nvSpPr>
        <p:spPr>
          <a:xfrm>
            <a:off x="-8067075" y="-209175"/>
            <a:ext cx="25773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Data</a:t>
            </a:r>
            <a:endParaRPr sz="2100">
              <a:solidFill>
                <a:srgbClr val="072F07"/>
              </a:solidFill>
              <a:latin typeface="Roboto"/>
              <a:ea typeface="Roboto"/>
              <a:cs typeface="Roboto"/>
              <a:sym typeface="Roboto"/>
            </a:endParaRPr>
          </a:p>
        </p:txBody>
      </p:sp>
      <p:sp>
        <p:nvSpPr>
          <p:cNvPr id="78" name="Google Shape;78;p14"/>
          <p:cNvSpPr txBox="1"/>
          <p:nvPr/>
        </p:nvSpPr>
        <p:spPr>
          <a:xfrm>
            <a:off x="-3716975" y="-1369450"/>
            <a:ext cx="32622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Model 1</a:t>
            </a:r>
            <a:endParaRPr sz="2100">
              <a:solidFill>
                <a:srgbClr val="072F07"/>
              </a:solidFill>
              <a:latin typeface="Roboto"/>
              <a:ea typeface="Roboto"/>
              <a:cs typeface="Roboto"/>
              <a:sym typeface="Roboto"/>
            </a:endParaRPr>
          </a:p>
        </p:txBody>
      </p:sp>
      <p:sp>
        <p:nvSpPr>
          <p:cNvPr id="79" name="Google Shape;79;p14"/>
          <p:cNvSpPr txBox="1"/>
          <p:nvPr/>
        </p:nvSpPr>
        <p:spPr>
          <a:xfrm>
            <a:off x="-3678125" y="-225887"/>
            <a:ext cx="33369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Model 2</a:t>
            </a:r>
            <a:endParaRPr sz="2100">
              <a:solidFill>
                <a:srgbClr val="072F07"/>
              </a:solidFill>
              <a:latin typeface="Roboto"/>
              <a:ea typeface="Roboto"/>
              <a:cs typeface="Roboto"/>
              <a:sym typeface="Roboto"/>
            </a:endParaRPr>
          </a:p>
        </p:txBody>
      </p:sp>
      <p:sp>
        <p:nvSpPr>
          <p:cNvPr id="80" name="Google Shape;80;p14"/>
          <p:cNvSpPr txBox="1"/>
          <p:nvPr/>
        </p:nvSpPr>
        <p:spPr>
          <a:xfrm>
            <a:off x="-3678125" y="917675"/>
            <a:ext cx="2963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Implications </a:t>
            </a:r>
            <a:endParaRPr sz="2100">
              <a:solidFill>
                <a:srgbClr val="072F07"/>
              </a:solidFill>
              <a:latin typeface="Roboto"/>
              <a:ea typeface="Roboto"/>
              <a:cs typeface="Roboto"/>
              <a:sym typeface="Roboto"/>
            </a:endParaRPr>
          </a:p>
        </p:txBody>
      </p:sp>
      <p:sp>
        <p:nvSpPr>
          <p:cNvPr id="81" name="Google Shape;81;p14"/>
          <p:cNvSpPr txBox="1"/>
          <p:nvPr/>
        </p:nvSpPr>
        <p:spPr>
          <a:xfrm>
            <a:off x="-8037875" y="951100"/>
            <a:ext cx="29634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100">
                <a:solidFill>
                  <a:srgbClr val="072F07"/>
                </a:solidFill>
                <a:latin typeface="Roboto"/>
                <a:ea typeface="Roboto"/>
                <a:cs typeface="Roboto"/>
                <a:sym typeface="Roboto"/>
              </a:rPr>
              <a:t>Process</a:t>
            </a:r>
            <a:endParaRPr sz="2100">
              <a:solidFill>
                <a:srgbClr val="072F07"/>
              </a:solidFill>
              <a:latin typeface="Roboto"/>
              <a:ea typeface="Roboto"/>
              <a:cs typeface="Roboto"/>
              <a:sym typeface="Roboto"/>
            </a:endParaRPr>
          </a:p>
        </p:txBody>
      </p:sp>
      <p:sp>
        <p:nvSpPr>
          <p:cNvPr id="82" name="Google Shape;82;p14"/>
          <p:cNvSpPr/>
          <p:nvPr/>
        </p:nvSpPr>
        <p:spPr>
          <a:xfrm flipH="1" rot="5400000">
            <a:off x="3767348" y="-984926"/>
            <a:ext cx="1308397" cy="7536376"/>
          </a:xfrm>
          <a:custGeom>
            <a:rect b="b" l="l" r="r" t="t"/>
            <a:pathLst>
              <a:path extrusionOk="0" h="9883772" w="2028523">
                <a:moveTo>
                  <a:pt x="2028523" y="5790454"/>
                </a:moveTo>
                <a:lnTo>
                  <a:pt x="1235999" y="4417551"/>
                </a:lnTo>
                <a:lnTo>
                  <a:pt x="1226729" y="4394942"/>
                </a:lnTo>
                <a:lnTo>
                  <a:pt x="549733" y="3222384"/>
                </a:lnTo>
                <a:lnTo>
                  <a:pt x="1225545" y="2052072"/>
                </a:lnTo>
                <a:lnTo>
                  <a:pt x="1226105" y="2050707"/>
                </a:lnTo>
                <a:lnTo>
                  <a:pt x="1536178" y="1513716"/>
                </a:lnTo>
                <a:lnTo>
                  <a:pt x="730399" y="117853"/>
                </a:lnTo>
                <a:cubicBezTo>
                  <a:pt x="688267" y="44941"/>
                  <a:pt x="610439" y="0"/>
                  <a:pt x="526292" y="0"/>
                </a:cubicBezTo>
                <a:cubicBezTo>
                  <a:pt x="344889" y="0"/>
                  <a:pt x="231600" y="196382"/>
                  <a:pt x="322302" y="353442"/>
                </a:cubicBezTo>
                <a:lnTo>
                  <a:pt x="992204" y="1513716"/>
                </a:lnTo>
                <a:lnTo>
                  <a:pt x="835664" y="1784798"/>
                </a:lnTo>
                <a:lnTo>
                  <a:pt x="813246" y="1813989"/>
                </a:lnTo>
                <a:lnTo>
                  <a:pt x="0" y="3222384"/>
                </a:lnTo>
                <a:lnTo>
                  <a:pt x="792525" y="4595286"/>
                </a:lnTo>
                <a:lnTo>
                  <a:pt x="801795" y="4617895"/>
                </a:lnTo>
                <a:lnTo>
                  <a:pt x="1478790" y="5790454"/>
                </a:lnTo>
                <a:lnTo>
                  <a:pt x="802978" y="6960765"/>
                </a:lnTo>
                <a:lnTo>
                  <a:pt x="799230" y="6969908"/>
                </a:lnTo>
                <a:lnTo>
                  <a:pt x="0" y="8354029"/>
                </a:lnTo>
                <a:lnTo>
                  <a:pt x="814310" y="9764671"/>
                </a:lnTo>
                <a:cubicBezTo>
                  <a:pt x="856888" y="9838355"/>
                  <a:pt x="935540" y="9883772"/>
                  <a:pt x="1020578" y="9883772"/>
                </a:cubicBezTo>
                <a:cubicBezTo>
                  <a:pt x="1203902" y="9883772"/>
                  <a:pt x="1318390" y="9685309"/>
                  <a:pt x="1226728" y="9526587"/>
                </a:cubicBezTo>
                <a:lnTo>
                  <a:pt x="549733" y="8354029"/>
                </a:lnTo>
                <a:lnTo>
                  <a:pt x="1225546" y="7183717"/>
                </a:lnTo>
                <a:lnTo>
                  <a:pt x="1229293" y="7174576"/>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sp>
        <p:nvSpPr>
          <p:cNvPr id="83" name="Google Shape;83;p14"/>
          <p:cNvSpPr txBox="1"/>
          <p:nvPr/>
        </p:nvSpPr>
        <p:spPr>
          <a:xfrm>
            <a:off x="117475" y="1871300"/>
            <a:ext cx="1623000" cy="34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Problem Statement</a:t>
            </a:r>
            <a:endParaRPr b="1" sz="1800">
              <a:solidFill>
                <a:srgbClr val="2B6D18"/>
              </a:solidFill>
              <a:latin typeface="Roboto"/>
              <a:ea typeface="Roboto"/>
              <a:cs typeface="Roboto"/>
              <a:sym typeface="Roboto"/>
            </a:endParaRPr>
          </a:p>
        </p:txBody>
      </p:sp>
      <p:sp>
        <p:nvSpPr>
          <p:cNvPr id="84" name="Google Shape;84;p14"/>
          <p:cNvSpPr txBox="1"/>
          <p:nvPr/>
        </p:nvSpPr>
        <p:spPr>
          <a:xfrm>
            <a:off x="1357440" y="3737425"/>
            <a:ext cx="1156500" cy="34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The Data</a:t>
            </a:r>
            <a:endParaRPr b="1" sz="1800">
              <a:solidFill>
                <a:srgbClr val="2B6D18"/>
              </a:solidFill>
              <a:latin typeface="Roboto"/>
              <a:ea typeface="Roboto"/>
              <a:cs typeface="Roboto"/>
              <a:sym typeface="Roboto"/>
            </a:endParaRPr>
          </a:p>
        </p:txBody>
      </p:sp>
      <p:sp>
        <p:nvSpPr>
          <p:cNvPr id="85" name="Google Shape;85;p14"/>
          <p:cNvSpPr txBox="1"/>
          <p:nvPr/>
        </p:nvSpPr>
        <p:spPr>
          <a:xfrm>
            <a:off x="3201662" y="1530875"/>
            <a:ext cx="1462800" cy="34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Our Process</a:t>
            </a:r>
            <a:r>
              <a:rPr b="1" lang="en" sz="1800">
                <a:solidFill>
                  <a:srgbClr val="2B6D18"/>
                </a:solidFill>
                <a:latin typeface="Roboto"/>
                <a:ea typeface="Roboto"/>
                <a:cs typeface="Roboto"/>
                <a:sym typeface="Roboto"/>
              </a:rPr>
              <a:t> </a:t>
            </a:r>
            <a:endParaRPr b="1" sz="1800">
              <a:solidFill>
                <a:srgbClr val="2B6D18"/>
              </a:solidFill>
              <a:latin typeface="Roboto"/>
              <a:ea typeface="Roboto"/>
              <a:cs typeface="Roboto"/>
              <a:sym typeface="Roboto"/>
            </a:endParaRPr>
          </a:p>
        </p:txBody>
      </p:sp>
      <p:sp>
        <p:nvSpPr>
          <p:cNvPr id="86" name="Google Shape;86;p14"/>
          <p:cNvSpPr txBox="1"/>
          <p:nvPr/>
        </p:nvSpPr>
        <p:spPr>
          <a:xfrm>
            <a:off x="5087024" y="3737419"/>
            <a:ext cx="1314600" cy="34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Model 1</a:t>
            </a:r>
            <a:r>
              <a:rPr b="1" lang="en" sz="1800">
                <a:solidFill>
                  <a:srgbClr val="2B6D18"/>
                </a:solidFill>
                <a:latin typeface="Roboto"/>
                <a:ea typeface="Roboto"/>
                <a:cs typeface="Roboto"/>
                <a:sym typeface="Roboto"/>
              </a:rPr>
              <a:t> </a:t>
            </a:r>
            <a:endParaRPr b="1" sz="1800">
              <a:solidFill>
                <a:srgbClr val="2B6D18"/>
              </a:solidFill>
              <a:latin typeface="Roboto"/>
              <a:ea typeface="Roboto"/>
              <a:cs typeface="Roboto"/>
              <a:sym typeface="Roboto"/>
            </a:endParaRPr>
          </a:p>
        </p:txBody>
      </p:sp>
      <p:sp>
        <p:nvSpPr>
          <p:cNvPr id="87" name="Google Shape;87;p14"/>
          <p:cNvSpPr txBox="1"/>
          <p:nvPr/>
        </p:nvSpPr>
        <p:spPr>
          <a:xfrm>
            <a:off x="6408788" y="1777651"/>
            <a:ext cx="1314600" cy="349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Model 2</a:t>
            </a:r>
            <a:endParaRPr b="1" sz="1800">
              <a:solidFill>
                <a:srgbClr val="2B6D18"/>
              </a:solidFill>
              <a:latin typeface="Roboto"/>
              <a:ea typeface="Roboto"/>
              <a:cs typeface="Roboto"/>
              <a:sym typeface="Roboto"/>
            </a:endParaRPr>
          </a:p>
        </p:txBody>
      </p:sp>
      <p:sp>
        <p:nvSpPr>
          <p:cNvPr id="88" name="Google Shape;88;p14"/>
          <p:cNvSpPr txBox="1"/>
          <p:nvPr/>
        </p:nvSpPr>
        <p:spPr>
          <a:xfrm>
            <a:off x="7352311" y="3524712"/>
            <a:ext cx="1623000" cy="612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800">
                <a:solidFill>
                  <a:srgbClr val="2B6D18"/>
                </a:solidFill>
                <a:latin typeface="Roboto"/>
                <a:ea typeface="Roboto"/>
                <a:cs typeface="Roboto"/>
                <a:sym typeface="Roboto"/>
              </a:rPr>
              <a:t>Analysis</a:t>
            </a:r>
            <a:endParaRPr b="1" sz="1800">
              <a:solidFill>
                <a:srgbClr val="2B6D18"/>
              </a:solidFill>
              <a:latin typeface="Roboto"/>
              <a:ea typeface="Roboto"/>
              <a:cs typeface="Roboto"/>
              <a:sym typeface="Roboto"/>
            </a:endParaRPr>
          </a:p>
        </p:txBody>
      </p:sp>
      <p:sp>
        <p:nvSpPr>
          <p:cNvPr id="89" name="Google Shape;89;p14"/>
          <p:cNvSpPr/>
          <p:nvPr/>
        </p:nvSpPr>
        <p:spPr>
          <a:xfrm rot="1804115">
            <a:off x="551139" y="2521115"/>
            <a:ext cx="740425" cy="662963"/>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90" name="Google Shape;90;p14"/>
          <p:cNvSpPr txBox="1"/>
          <p:nvPr/>
        </p:nvSpPr>
        <p:spPr>
          <a:xfrm>
            <a:off x="659576" y="2575698"/>
            <a:ext cx="5388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01</a:t>
            </a:r>
            <a:endParaRPr sz="3200">
              <a:solidFill>
                <a:srgbClr val="072F07"/>
              </a:solidFill>
              <a:latin typeface="Anton"/>
              <a:ea typeface="Anton"/>
              <a:cs typeface="Anton"/>
              <a:sym typeface="Anton"/>
            </a:endParaRPr>
          </a:p>
        </p:txBody>
      </p:sp>
      <p:sp>
        <p:nvSpPr>
          <p:cNvPr id="91" name="Google Shape;91;p14"/>
          <p:cNvSpPr/>
          <p:nvPr/>
        </p:nvSpPr>
        <p:spPr>
          <a:xfrm rot="1804115">
            <a:off x="1566323" y="2967386"/>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92" name="Google Shape;92;p14"/>
          <p:cNvSpPr/>
          <p:nvPr/>
        </p:nvSpPr>
        <p:spPr>
          <a:xfrm rot="1804115">
            <a:off x="3563701" y="2021275"/>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93" name="Google Shape;93;p14"/>
          <p:cNvSpPr/>
          <p:nvPr/>
        </p:nvSpPr>
        <p:spPr>
          <a:xfrm rot="1804115">
            <a:off x="5376484" y="2967386"/>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94" name="Google Shape;94;p14"/>
          <p:cNvSpPr/>
          <p:nvPr/>
        </p:nvSpPr>
        <p:spPr>
          <a:xfrm rot="1804115">
            <a:off x="6698267" y="2268594"/>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95" name="Google Shape;95;p14"/>
          <p:cNvSpPr txBox="1"/>
          <p:nvPr/>
        </p:nvSpPr>
        <p:spPr>
          <a:xfrm>
            <a:off x="1630758" y="3021216"/>
            <a:ext cx="6069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02</a:t>
            </a:r>
            <a:endParaRPr sz="3200">
              <a:solidFill>
                <a:srgbClr val="072F07"/>
              </a:solidFill>
              <a:latin typeface="Anton"/>
              <a:ea typeface="Anton"/>
              <a:cs typeface="Anton"/>
              <a:sym typeface="Anton"/>
            </a:endParaRPr>
          </a:p>
        </p:txBody>
      </p:sp>
      <p:sp>
        <p:nvSpPr>
          <p:cNvPr id="96" name="Google Shape;96;p14"/>
          <p:cNvSpPr txBox="1"/>
          <p:nvPr/>
        </p:nvSpPr>
        <p:spPr>
          <a:xfrm>
            <a:off x="3635357" y="2074299"/>
            <a:ext cx="6069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03</a:t>
            </a:r>
            <a:endParaRPr sz="3200">
              <a:solidFill>
                <a:srgbClr val="072F07"/>
              </a:solidFill>
              <a:latin typeface="Anton"/>
              <a:ea typeface="Anton"/>
              <a:cs typeface="Anton"/>
              <a:sym typeface="Anton"/>
            </a:endParaRPr>
          </a:p>
        </p:txBody>
      </p:sp>
      <p:sp>
        <p:nvSpPr>
          <p:cNvPr id="97" name="Google Shape;97;p14"/>
          <p:cNvSpPr txBox="1"/>
          <p:nvPr/>
        </p:nvSpPr>
        <p:spPr>
          <a:xfrm>
            <a:off x="5440878" y="3020404"/>
            <a:ext cx="6069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04</a:t>
            </a:r>
            <a:endParaRPr sz="3200">
              <a:solidFill>
                <a:srgbClr val="072F07"/>
              </a:solidFill>
              <a:latin typeface="Anton"/>
              <a:ea typeface="Anton"/>
              <a:cs typeface="Anton"/>
              <a:sym typeface="Anton"/>
            </a:endParaRPr>
          </a:p>
        </p:txBody>
      </p:sp>
      <p:sp>
        <p:nvSpPr>
          <p:cNvPr id="98" name="Google Shape;98;p14"/>
          <p:cNvSpPr txBox="1"/>
          <p:nvPr/>
        </p:nvSpPr>
        <p:spPr>
          <a:xfrm>
            <a:off x="6762553" y="2321624"/>
            <a:ext cx="6069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05</a:t>
            </a:r>
            <a:endParaRPr sz="3200">
              <a:solidFill>
                <a:srgbClr val="072F07"/>
              </a:solidFill>
              <a:latin typeface="Anton"/>
              <a:ea typeface="Anton"/>
              <a:cs typeface="Anton"/>
              <a:sym typeface="Anton"/>
            </a:endParaRPr>
          </a:p>
        </p:txBody>
      </p:sp>
      <p:sp>
        <p:nvSpPr>
          <p:cNvPr id="99" name="Google Shape;99;p14"/>
          <p:cNvSpPr/>
          <p:nvPr/>
        </p:nvSpPr>
        <p:spPr>
          <a:xfrm rot="1804115">
            <a:off x="7794459" y="2824436"/>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chemeClr val="lt1"/>
          </a:solidFill>
          <a:ln cap="flat" cmpd="sng" w="38100">
            <a:solidFill>
              <a:srgbClr val="5BA63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100" name="Google Shape;100;p14"/>
          <p:cNvSpPr txBox="1"/>
          <p:nvPr/>
        </p:nvSpPr>
        <p:spPr>
          <a:xfrm>
            <a:off x="7860365" y="2878266"/>
            <a:ext cx="606900" cy="5538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 sz="3200">
                <a:solidFill>
                  <a:srgbClr val="072F07"/>
                </a:solidFill>
                <a:latin typeface="Anton"/>
                <a:ea typeface="Anton"/>
                <a:cs typeface="Anton"/>
                <a:sym typeface="Anton"/>
              </a:rPr>
              <a:t>06</a:t>
            </a:r>
            <a:endParaRPr sz="3200">
              <a:solidFill>
                <a:srgbClr val="072F07"/>
              </a:solidFill>
              <a:latin typeface="Anton"/>
              <a:ea typeface="Anton"/>
              <a:cs typeface="Anton"/>
              <a:sym typeface="Anton"/>
            </a:endParaRPr>
          </a:p>
        </p:txBody>
      </p:sp>
      <p:sp>
        <p:nvSpPr>
          <p:cNvPr id="101" name="Google Shape;101;p14"/>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a:t>
            </a:r>
            <a:endParaRPr sz="2900">
              <a:solidFill>
                <a:srgbClr val="072F15"/>
              </a:solidFill>
              <a:latin typeface="Anton"/>
              <a:ea typeface="Anton"/>
              <a:cs typeface="Anton"/>
              <a:sym typeface="Anto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32"/>
          <p:cNvSpPr txBox="1"/>
          <p:nvPr/>
        </p:nvSpPr>
        <p:spPr>
          <a:xfrm>
            <a:off x="8514375" y="113025"/>
            <a:ext cx="558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20</a:t>
            </a:r>
            <a:endParaRPr sz="2900">
              <a:solidFill>
                <a:srgbClr val="072F15"/>
              </a:solidFill>
              <a:latin typeface="Anton"/>
              <a:ea typeface="Anton"/>
              <a:cs typeface="Anton"/>
              <a:sym typeface="Anton"/>
            </a:endParaRPr>
          </a:p>
        </p:txBody>
      </p:sp>
      <p:sp>
        <p:nvSpPr>
          <p:cNvPr id="539" name="Google Shape;539;p32"/>
          <p:cNvSpPr txBox="1"/>
          <p:nvPr>
            <p:ph type="title"/>
          </p:nvPr>
        </p:nvSpPr>
        <p:spPr>
          <a:xfrm>
            <a:off x="311700" y="299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07"/>
                </a:solidFill>
                <a:latin typeface="Anton"/>
                <a:ea typeface="Anton"/>
                <a:cs typeface="Anton"/>
                <a:sym typeface="Anton"/>
              </a:rPr>
              <a:t>V</a:t>
            </a:r>
            <a:r>
              <a:rPr lang="en" sz="3300">
                <a:solidFill>
                  <a:srgbClr val="072F07"/>
                </a:solidFill>
                <a:latin typeface="Anton"/>
                <a:ea typeface="Anton"/>
                <a:cs typeface="Anton"/>
                <a:sym typeface="Anton"/>
              </a:rPr>
              <a:t>isualization of Results</a:t>
            </a:r>
            <a:endParaRPr sz="3300">
              <a:solidFill>
                <a:srgbClr val="072F07"/>
              </a:solidFill>
              <a:latin typeface="Anton"/>
              <a:ea typeface="Anton"/>
              <a:cs typeface="Anton"/>
              <a:sym typeface="Anton"/>
            </a:endParaRPr>
          </a:p>
        </p:txBody>
      </p:sp>
      <p:pic>
        <p:nvPicPr>
          <p:cNvPr id="540" name="Google Shape;540;p32" title="Screenshot 2025-04-16 151302.png"/>
          <p:cNvPicPr preferRelativeResize="0"/>
          <p:nvPr/>
        </p:nvPicPr>
        <p:blipFill rotWithShape="1">
          <a:blip r:embed="rId4">
            <a:alphaModFix/>
          </a:blip>
          <a:srcRect b="0" l="0" r="0" t="5988"/>
          <a:stretch/>
        </p:blipFill>
        <p:spPr>
          <a:xfrm>
            <a:off x="4257425" y="1112434"/>
            <a:ext cx="4256912" cy="3952466"/>
          </a:xfrm>
          <a:prstGeom prst="rect">
            <a:avLst/>
          </a:prstGeom>
          <a:noFill/>
          <a:ln>
            <a:noFill/>
          </a:ln>
        </p:spPr>
      </p:pic>
      <p:grpSp>
        <p:nvGrpSpPr>
          <p:cNvPr id="541" name="Google Shape;541;p32"/>
          <p:cNvGrpSpPr/>
          <p:nvPr/>
        </p:nvGrpSpPr>
        <p:grpSpPr>
          <a:xfrm>
            <a:off x="311700" y="3624508"/>
            <a:ext cx="3753000" cy="737412"/>
            <a:chOff x="311700" y="2818038"/>
            <a:chExt cx="3753000" cy="554112"/>
          </a:xfrm>
        </p:grpSpPr>
        <p:sp>
          <p:nvSpPr>
            <p:cNvPr id="542" name="Google Shape;542;p32"/>
            <p:cNvSpPr/>
            <p:nvPr/>
          </p:nvSpPr>
          <p:spPr>
            <a:xfrm>
              <a:off x="311700" y="2818038"/>
              <a:ext cx="3753000" cy="554100"/>
            </a:xfrm>
            <a:prstGeom prst="roundRect">
              <a:avLst>
                <a:gd fmla="val 50000" name="adj"/>
              </a:avLst>
            </a:prstGeom>
            <a:solidFill>
              <a:srgbClr val="5BA63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3" name="Google Shape;543;p32"/>
            <p:cNvSpPr txBox="1"/>
            <p:nvPr/>
          </p:nvSpPr>
          <p:spPr>
            <a:xfrm>
              <a:off x="642200" y="2818050"/>
              <a:ext cx="3144900" cy="554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a:solidFill>
                    <a:srgbClr val="FFFFFF"/>
                  </a:solidFill>
                  <a:latin typeface="Roboto"/>
                  <a:ea typeface="Roboto"/>
                  <a:cs typeface="Roboto"/>
                  <a:sym typeface="Roboto"/>
                </a:rPr>
                <a:t>Forecasting Urgency </a:t>
              </a:r>
              <a:endParaRPr b="1" sz="1600">
                <a:solidFill>
                  <a:srgbClr val="FFFFFF"/>
                </a:solidFill>
                <a:latin typeface="Roboto"/>
                <a:ea typeface="Roboto"/>
                <a:cs typeface="Roboto"/>
                <a:sym typeface="Roboto"/>
              </a:endParaRPr>
            </a:p>
            <a:p>
              <a:pPr indent="0" lvl="0" marL="0" marR="0" rtl="0" algn="ctr">
                <a:spcBef>
                  <a:spcPts val="0"/>
                </a:spcBef>
                <a:spcAft>
                  <a:spcPts val="0"/>
                </a:spcAft>
                <a:buNone/>
              </a:pPr>
              <a:r>
                <a:rPr i="1" lang="en" sz="1600">
                  <a:solidFill>
                    <a:srgbClr val="FFFFFF"/>
                  </a:solidFill>
                  <a:latin typeface="Roboto"/>
                  <a:ea typeface="Roboto"/>
                  <a:cs typeface="Roboto"/>
                  <a:sym typeface="Roboto"/>
                </a:rPr>
                <a:t>Provides a better understanding of when to act </a:t>
              </a:r>
              <a:endParaRPr i="1" sz="1600">
                <a:solidFill>
                  <a:srgbClr val="FFFFFF"/>
                </a:solidFill>
                <a:latin typeface="Roboto"/>
                <a:ea typeface="Roboto"/>
                <a:cs typeface="Roboto"/>
                <a:sym typeface="Roboto"/>
              </a:endParaRPr>
            </a:p>
          </p:txBody>
        </p:sp>
      </p:grpSp>
      <p:grpSp>
        <p:nvGrpSpPr>
          <p:cNvPr id="544" name="Google Shape;544;p32"/>
          <p:cNvGrpSpPr/>
          <p:nvPr/>
        </p:nvGrpSpPr>
        <p:grpSpPr>
          <a:xfrm>
            <a:off x="311700" y="2694856"/>
            <a:ext cx="3753000" cy="737412"/>
            <a:chOff x="311700" y="2071663"/>
            <a:chExt cx="3753000" cy="554112"/>
          </a:xfrm>
        </p:grpSpPr>
        <p:sp>
          <p:nvSpPr>
            <p:cNvPr id="545" name="Google Shape;545;p32"/>
            <p:cNvSpPr/>
            <p:nvPr/>
          </p:nvSpPr>
          <p:spPr>
            <a:xfrm>
              <a:off x="311700" y="2071663"/>
              <a:ext cx="3753000" cy="554100"/>
            </a:xfrm>
            <a:prstGeom prst="roundRect">
              <a:avLst>
                <a:gd fmla="val 50000" name="adj"/>
              </a:avLst>
            </a:prstGeom>
            <a:solidFill>
              <a:srgbClr val="66BD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6" name="Google Shape;546;p32"/>
            <p:cNvSpPr txBox="1"/>
            <p:nvPr/>
          </p:nvSpPr>
          <p:spPr>
            <a:xfrm>
              <a:off x="345900" y="2071675"/>
              <a:ext cx="3684600" cy="55410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1" lang="en" sz="1600">
                  <a:solidFill>
                    <a:srgbClr val="FFFFFF"/>
                  </a:solidFill>
                  <a:latin typeface="Roboto"/>
                  <a:ea typeface="Roboto"/>
                  <a:cs typeface="Roboto"/>
                  <a:sym typeface="Roboto"/>
                </a:rPr>
                <a:t>Groups Schools Based on Risk</a:t>
              </a:r>
              <a:endParaRPr b="1" sz="1600">
                <a:solidFill>
                  <a:srgbClr val="FFFFFF"/>
                </a:solidFill>
                <a:latin typeface="Roboto"/>
                <a:ea typeface="Roboto"/>
                <a:cs typeface="Roboto"/>
                <a:sym typeface="Roboto"/>
              </a:endParaRPr>
            </a:p>
            <a:p>
              <a:pPr indent="0" lvl="0" marL="0" rtl="0" algn="ctr">
                <a:lnSpc>
                  <a:spcPct val="100000"/>
                </a:lnSpc>
                <a:spcBef>
                  <a:spcPts val="0"/>
                </a:spcBef>
                <a:spcAft>
                  <a:spcPts val="0"/>
                </a:spcAft>
                <a:buClr>
                  <a:schemeClr val="dk1"/>
                </a:buClr>
                <a:buSzPts val="1100"/>
                <a:buFont typeface="Arial"/>
                <a:buNone/>
              </a:pPr>
              <a:r>
                <a:rPr i="1" lang="en" sz="1600">
                  <a:solidFill>
                    <a:schemeClr val="lt1"/>
                  </a:solidFill>
                  <a:latin typeface="Roboto Light"/>
                  <a:ea typeface="Roboto Light"/>
                  <a:cs typeface="Roboto Light"/>
                  <a:sym typeface="Roboto Light"/>
                </a:rPr>
                <a:t>Extreme Risk, High Risk, Moderate Risk, Low Risk</a:t>
              </a:r>
              <a:r>
                <a:rPr i="1" lang="en" sz="1600">
                  <a:solidFill>
                    <a:schemeClr val="lt1"/>
                  </a:solidFill>
                  <a:latin typeface="Roboto Light"/>
                  <a:ea typeface="Roboto Light"/>
                  <a:cs typeface="Roboto Light"/>
                  <a:sym typeface="Roboto Light"/>
                </a:rPr>
                <a:t> </a:t>
              </a:r>
              <a:endParaRPr i="1" sz="1600">
                <a:solidFill>
                  <a:schemeClr val="lt1"/>
                </a:solidFill>
                <a:latin typeface="Roboto Light"/>
                <a:ea typeface="Roboto Light"/>
                <a:cs typeface="Roboto Light"/>
                <a:sym typeface="Roboto Light"/>
              </a:endParaRPr>
            </a:p>
          </p:txBody>
        </p:sp>
      </p:grpSp>
      <p:grpSp>
        <p:nvGrpSpPr>
          <p:cNvPr id="547" name="Google Shape;547;p32"/>
          <p:cNvGrpSpPr/>
          <p:nvPr/>
        </p:nvGrpSpPr>
        <p:grpSpPr>
          <a:xfrm>
            <a:off x="338150" y="1719982"/>
            <a:ext cx="3753000" cy="737412"/>
            <a:chOff x="338150" y="1325288"/>
            <a:chExt cx="3753000" cy="554112"/>
          </a:xfrm>
        </p:grpSpPr>
        <p:sp>
          <p:nvSpPr>
            <p:cNvPr id="548" name="Google Shape;548;p32"/>
            <p:cNvSpPr/>
            <p:nvPr/>
          </p:nvSpPr>
          <p:spPr>
            <a:xfrm>
              <a:off x="338150" y="1325288"/>
              <a:ext cx="3753000" cy="554100"/>
            </a:xfrm>
            <a:prstGeom prst="roundRect">
              <a:avLst>
                <a:gd fmla="val 50000" name="adj"/>
              </a:avLst>
            </a:prstGeom>
            <a:solidFill>
              <a:srgbClr val="7ECF1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49" name="Google Shape;549;p32"/>
            <p:cNvSpPr txBox="1"/>
            <p:nvPr/>
          </p:nvSpPr>
          <p:spPr>
            <a:xfrm>
              <a:off x="479675" y="1325300"/>
              <a:ext cx="3522900" cy="554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 sz="1600">
                  <a:solidFill>
                    <a:srgbClr val="FFFFFF"/>
                  </a:solidFill>
                  <a:latin typeface="Roboto"/>
                  <a:ea typeface="Roboto"/>
                  <a:cs typeface="Roboto"/>
                  <a:sym typeface="Roboto"/>
                </a:rPr>
                <a:t>Removed Open Schools</a:t>
              </a:r>
              <a:endParaRPr b="1" sz="1600">
                <a:solidFill>
                  <a:srgbClr val="FFFFFF"/>
                </a:solidFill>
                <a:latin typeface="Roboto"/>
                <a:ea typeface="Roboto"/>
                <a:cs typeface="Roboto"/>
                <a:sym typeface="Roboto"/>
              </a:endParaRPr>
            </a:p>
            <a:p>
              <a:pPr indent="0" lvl="0" marL="0" marR="0" rtl="0" algn="ctr">
                <a:spcBef>
                  <a:spcPts val="0"/>
                </a:spcBef>
                <a:spcAft>
                  <a:spcPts val="0"/>
                </a:spcAft>
                <a:buNone/>
              </a:pPr>
              <a:r>
                <a:rPr i="1" lang="en" sz="1600">
                  <a:solidFill>
                    <a:srgbClr val="FFFFFF"/>
                  </a:solidFill>
                  <a:latin typeface="Roboto"/>
                  <a:ea typeface="Roboto"/>
                  <a:cs typeface="Roboto"/>
                  <a:sym typeface="Roboto"/>
                </a:rPr>
                <a:t>Model labels schools at no risk of closing -1</a:t>
              </a:r>
              <a:endParaRPr i="1" sz="1600">
                <a:solidFill>
                  <a:srgbClr val="FFFFFF"/>
                </a:solidFill>
                <a:latin typeface="Roboto"/>
                <a:ea typeface="Roboto"/>
                <a:cs typeface="Roboto"/>
                <a:sym typeface="Roboto"/>
              </a:endParaRPr>
            </a:p>
          </p:txBody>
        </p:sp>
      </p:grpSp>
      <p:cxnSp>
        <p:nvCxnSpPr>
          <p:cNvPr id="550" name="Google Shape;550;p32"/>
          <p:cNvCxnSpPr/>
          <p:nvPr/>
        </p:nvCxnSpPr>
        <p:spPr>
          <a:xfrm>
            <a:off x="4468211" y="1017725"/>
            <a:ext cx="4046100" cy="3735300"/>
          </a:xfrm>
          <a:prstGeom prst="straightConnector1">
            <a:avLst/>
          </a:prstGeom>
          <a:noFill/>
          <a:ln cap="flat" cmpd="sng" w="9525">
            <a:solidFill>
              <a:schemeClr val="dk1"/>
            </a:solidFill>
            <a:prstDash val="dot"/>
            <a:round/>
            <a:headEnd len="med" w="med" type="triangle"/>
            <a:tailEnd len="med" w="med" type="none"/>
          </a:ln>
        </p:spPr>
      </p:cxnSp>
      <p:sp>
        <p:nvSpPr>
          <p:cNvPr id="551" name="Google Shape;551;p32"/>
          <p:cNvSpPr/>
          <p:nvPr/>
        </p:nvSpPr>
        <p:spPr>
          <a:xfrm>
            <a:off x="4615950" y="1156525"/>
            <a:ext cx="440400" cy="3861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FF0000"/>
              </a:solidFill>
            </a:endParaRPr>
          </a:p>
        </p:txBody>
      </p:sp>
      <p:sp>
        <p:nvSpPr>
          <p:cNvPr id="552" name="Google Shape;552;p32"/>
          <p:cNvSpPr/>
          <p:nvPr/>
        </p:nvSpPr>
        <p:spPr>
          <a:xfrm>
            <a:off x="5056350" y="1542625"/>
            <a:ext cx="1250700" cy="1182600"/>
          </a:xfrm>
          <a:prstGeom prst="rect">
            <a:avLst/>
          </a:prstGeom>
          <a:noFill/>
          <a:ln cap="flat" cmpd="sng" w="76200">
            <a:solidFill>
              <a:srgbClr val="E691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45F06"/>
              </a:solidFill>
            </a:endParaRPr>
          </a:p>
        </p:txBody>
      </p:sp>
      <p:sp>
        <p:nvSpPr>
          <p:cNvPr id="553" name="Google Shape;553;p32"/>
          <p:cNvSpPr/>
          <p:nvPr/>
        </p:nvSpPr>
        <p:spPr>
          <a:xfrm>
            <a:off x="6307050" y="2725225"/>
            <a:ext cx="1309800" cy="1224900"/>
          </a:xfrm>
          <a:prstGeom prst="rect">
            <a:avLst/>
          </a:prstGeom>
          <a:noFill/>
          <a:ln cap="flat" cmpd="sng" w="76200">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45F06"/>
              </a:solidFill>
            </a:endParaRPr>
          </a:p>
        </p:txBody>
      </p:sp>
      <p:sp>
        <p:nvSpPr>
          <p:cNvPr id="554" name="Google Shape;554;p32"/>
          <p:cNvSpPr/>
          <p:nvPr/>
        </p:nvSpPr>
        <p:spPr>
          <a:xfrm>
            <a:off x="7616850" y="3950100"/>
            <a:ext cx="834000" cy="737400"/>
          </a:xfrm>
          <a:prstGeom prst="rect">
            <a:avLst/>
          </a:prstGeom>
          <a:noFill/>
          <a:ln cap="flat" cmpd="sng" w="7620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45F06"/>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3"/>
          <p:cNvSpPr/>
          <p:nvPr/>
        </p:nvSpPr>
        <p:spPr>
          <a:xfrm>
            <a:off x="942000" y="2287875"/>
            <a:ext cx="7260000" cy="737400"/>
          </a:xfrm>
          <a:prstGeom prst="roundRect">
            <a:avLst>
              <a:gd fmla="val 50000" name="adj"/>
            </a:avLst>
          </a:prstGeom>
          <a:solidFill>
            <a:srgbClr val="E6913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0" name="Google Shape;560;p33"/>
          <p:cNvSpPr/>
          <p:nvPr/>
        </p:nvSpPr>
        <p:spPr>
          <a:xfrm>
            <a:off x="942000" y="1382800"/>
            <a:ext cx="7260000" cy="737400"/>
          </a:xfrm>
          <a:prstGeom prst="roundRect">
            <a:avLst>
              <a:gd fmla="val 50000" name="adj"/>
            </a:avLst>
          </a:prstGeom>
          <a:solidFill>
            <a:srgbClr val="CC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1" name="Google Shape;561;p33"/>
          <p:cNvSpPr/>
          <p:nvPr/>
        </p:nvSpPr>
        <p:spPr>
          <a:xfrm>
            <a:off x="942000" y="3192950"/>
            <a:ext cx="7260000" cy="737400"/>
          </a:xfrm>
          <a:prstGeom prst="roundRect">
            <a:avLst>
              <a:gd fmla="val 50000" name="adj"/>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2" name="Google Shape;562;p33"/>
          <p:cNvSpPr/>
          <p:nvPr/>
        </p:nvSpPr>
        <p:spPr>
          <a:xfrm>
            <a:off x="942000" y="4098025"/>
            <a:ext cx="7260000" cy="737400"/>
          </a:xfrm>
          <a:prstGeom prst="roundRect">
            <a:avLst>
              <a:gd fmla="val 50000" name="adj"/>
            </a:avLst>
          </a:prstGeom>
          <a:solidFill>
            <a:srgbClr val="4A86E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563" name="Google Shape;563;p33"/>
          <p:cNvSpPr txBox="1"/>
          <p:nvPr/>
        </p:nvSpPr>
        <p:spPr>
          <a:xfrm>
            <a:off x="566250" y="439900"/>
            <a:ext cx="8011500" cy="692700"/>
          </a:xfrm>
          <a:prstGeom prst="rect">
            <a:avLst/>
          </a:prstGeom>
          <a:noFill/>
          <a:ln>
            <a:noFill/>
          </a:ln>
        </p:spPr>
        <p:txBody>
          <a:bodyPr anchorCtr="0" anchor="t" bIns="91425" lIns="91425" spcFirstLastPara="1" rIns="91425" wrap="square" tIns="91425">
            <a:spAutoFit/>
          </a:bodyPr>
          <a:lstStyle/>
          <a:p>
            <a:pPr indent="0" lvl="0" marL="914400" rtl="0" algn="l">
              <a:spcBef>
                <a:spcPts val="0"/>
              </a:spcBef>
              <a:spcAft>
                <a:spcPts val="0"/>
              </a:spcAft>
              <a:buNone/>
            </a:pPr>
            <a:r>
              <a:rPr lang="en" sz="3300">
                <a:solidFill>
                  <a:srgbClr val="072F07"/>
                </a:solidFill>
                <a:latin typeface="Anton"/>
                <a:ea typeface="Anton"/>
                <a:cs typeface="Anton"/>
                <a:sym typeface="Anton"/>
              </a:rPr>
              <a:t>Recommendations</a:t>
            </a:r>
            <a:r>
              <a:rPr lang="en" sz="3300">
                <a:solidFill>
                  <a:srgbClr val="072F07"/>
                </a:solidFill>
                <a:latin typeface="Anton"/>
                <a:ea typeface="Anton"/>
                <a:cs typeface="Anton"/>
                <a:sym typeface="Anton"/>
              </a:rPr>
              <a:t> for Each Group</a:t>
            </a:r>
            <a:endParaRPr/>
          </a:p>
        </p:txBody>
      </p:sp>
      <p:sp>
        <p:nvSpPr>
          <p:cNvPr id="564" name="Google Shape;564;p33"/>
          <p:cNvSpPr txBox="1"/>
          <p:nvPr/>
        </p:nvSpPr>
        <p:spPr>
          <a:xfrm>
            <a:off x="8514375" y="113025"/>
            <a:ext cx="5580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21</a:t>
            </a:r>
            <a:endParaRPr sz="2900">
              <a:solidFill>
                <a:srgbClr val="072F15"/>
              </a:solidFill>
              <a:latin typeface="Anton"/>
              <a:ea typeface="Anton"/>
              <a:cs typeface="Anton"/>
              <a:sym typeface="Anton"/>
            </a:endParaRPr>
          </a:p>
        </p:txBody>
      </p:sp>
      <p:sp>
        <p:nvSpPr>
          <p:cNvPr id="565" name="Google Shape;565;p33"/>
          <p:cNvSpPr txBox="1"/>
          <p:nvPr/>
        </p:nvSpPr>
        <p:spPr>
          <a:xfrm>
            <a:off x="1151175" y="1367813"/>
            <a:ext cx="7127400" cy="36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Likely too late for </a:t>
            </a:r>
            <a:r>
              <a:rPr lang="en" sz="1600">
                <a:solidFill>
                  <a:schemeClr val="lt1"/>
                </a:solidFill>
                <a:latin typeface="Roboto"/>
                <a:ea typeface="Roboto"/>
                <a:cs typeface="Roboto"/>
                <a:sym typeface="Roboto"/>
              </a:rPr>
              <a:t>financial</a:t>
            </a:r>
            <a:r>
              <a:rPr lang="en" sz="1600">
                <a:solidFill>
                  <a:schemeClr val="lt1"/>
                </a:solidFill>
                <a:latin typeface="Roboto"/>
                <a:ea typeface="Roboto"/>
                <a:cs typeface="Roboto"/>
                <a:sym typeface="Roboto"/>
              </a:rPr>
              <a:t> </a:t>
            </a:r>
            <a:r>
              <a:rPr lang="en" sz="1600">
                <a:solidFill>
                  <a:schemeClr val="lt1"/>
                </a:solidFill>
                <a:latin typeface="Roboto"/>
                <a:ea typeface="Roboto"/>
                <a:cs typeface="Roboto"/>
                <a:sym typeface="Roboto"/>
              </a:rPr>
              <a:t>support</a:t>
            </a:r>
            <a:r>
              <a:rPr lang="en" sz="1600">
                <a:solidFill>
                  <a:schemeClr val="lt1"/>
                </a:solidFill>
                <a:latin typeface="Roboto"/>
                <a:ea typeface="Roboto"/>
                <a:cs typeface="Roboto"/>
                <a:sym typeface="Roboto"/>
              </a:rPr>
              <a:t> to make a difference. These schools will require the most support and a </a:t>
            </a:r>
            <a:r>
              <a:rPr lang="en" sz="1600">
                <a:solidFill>
                  <a:schemeClr val="lt1"/>
                </a:solidFill>
                <a:latin typeface="Roboto"/>
                <a:ea typeface="Roboto"/>
                <a:cs typeface="Roboto"/>
                <a:sym typeface="Roboto"/>
              </a:rPr>
              <a:t>strong</a:t>
            </a:r>
            <a:r>
              <a:rPr lang="en" sz="1600">
                <a:solidFill>
                  <a:schemeClr val="lt1"/>
                </a:solidFill>
                <a:latin typeface="Roboto"/>
                <a:ea typeface="Roboto"/>
                <a:cs typeface="Roboto"/>
                <a:sym typeface="Roboto"/>
              </a:rPr>
              <a:t> pivot to </a:t>
            </a:r>
            <a:r>
              <a:rPr lang="en" sz="1600">
                <a:solidFill>
                  <a:schemeClr val="lt1"/>
                </a:solidFill>
                <a:latin typeface="Roboto"/>
                <a:ea typeface="Roboto"/>
                <a:cs typeface="Roboto"/>
                <a:sym typeface="Roboto"/>
              </a:rPr>
              <a:t>their</a:t>
            </a:r>
            <a:r>
              <a:rPr lang="en" sz="1600">
                <a:solidFill>
                  <a:schemeClr val="lt1"/>
                </a:solidFill>
                <a:latin typeface="Roboto"/>
                <a:ea typeface="Roboto"/>
                <a:cs typeface="Roboto"/>
                <a:sym typeface="Roboto"/>
              </a:rPr>
              <a:t> business strategies.</a:t>
            </a:r>
            <a:endParaRPr sz="1600">
              <a:solidFill>
                <a:schemeClr val="lt1"/>
              </a:solidFill>
              <a:latin typeface="Roboto"/>
              <a:ea typeface="Roboto"/>
              <a:cs typeface="Roboto"/>
              <a:sym typeface="Roboto"/>
            </a:endParaRPr>
          </a:p>
        </p:txBody>
      </p:sp>
      <p:sp>
        <p:nvSpPr>
          <p:cNvPr id="566" name="Google Shape;566;p33"/>
          <p:cNvSpPr txBox="1"/>
          <p:nvPr/>
        </p:nvSpPr>
        <p:spPr>
          <a:xfrm>
            <a:off x="1155300" y="2355513"/>
            <a:ext cx="68334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These schools fall within the aforementioned “death spiral”. These are our primary target schools that should benefit with our financial support.</a:t>
            </a:r>
            <a:endParaRPr sz="1600">
              <a:solidFill>
                <a:schemeClr val="lt1"/>
              </a:solidFill>
              <a:latin typeface="Roboto"/>
              <a:ea typeface="Roboto"/>
              <a:cs typeface="Roboto"/>
              <a:sym typeface="Roboto"/>
            </a:endParaRPr>
          </a:p>
        </p:txBody>
      </p:sp>
      <p:sp>
        <p:nvSpPr>
          <p:cNvPr id="567" name="Google Shape;567;p33"/>
          <p:cNvSpPr txBox="1"/>
          <p:nvPr/>
        </p:nvSpPr>
        <p:spPr>
          <a:xfrm>
            <a:off x="1155300" y="3226775"/>
            <a:ext cx="6931500" cy="51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chemeClr val="lt1"/>
                </a:solidFill>
                <a:latin typeface="Roboto"/>
                <a:ea typeface="Roboto"/>
                <a:cs typeface="Roboto"/>
                <a:sym typeface="Roboto"/>
              </a:rPr>
              <a:t>These moderate risk schools</a:t>
            </a:r>
            <a:r>
              <a:rPr lang="en" sz="1600">
                <a:solidFill>
                  <a:schemeClr val="lt1"/>
                </a:solidFill>
                <a:latin typeface="Roboto"/>
                <a:ea typeface="Roboto"/>
                <a:cs typeface="Roboto"/>
                <a:sym typeface="Roboto"/>
              </a:rPr>
              <a:t> can likely benefit from a more holistic approach with a strategy adjustment and less necessary financial support</a:t>
            </a:r>
            <a:endParaRPr sz="1800">
              <a:solidFill>
                <a:schemeClr val="lt1"/>
              </a:solidFill>
              <a:latin typeface="Roboto"/>
              <a:ea typeface="Roboto"/>
              <a:cs typeface="Roboto"/>
              <a:sym typeface="Roboto"/>
            </a:endParaRPr>
          </a:p>
        </p:txBody>
      </p:sp>
      <p:sp>
        <p:nvSpPr>
          <p:cNvPr id="568" name="Google Shape;568;p33"/>
          <p:cNvSpPr txBox="1"/>
          <p:nvPr/>
        </p:nvSpPr>
        <p:spPr>
          <a:xfrm>
            <a:off x="1155300" y="4104350"/>
            <a:ext cx="6931500" cy="52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Roboto"/>
                <a:ea typeface="Roboto"/>
                <a:cs typeface="Roboto"/>
                <a:sym typeface="Roboto"/>
              </a:rPr>
              <a:t>These </a:t>
            </a:r>
            <a:r>
              <a:rPr lang="en" sz="1600">
                <a:solidFill>
                  <a:schemeClr val="lt1"/>
                </a:solidFill>
                <a:latin typeface="Roboto"/>
                <a:ea typeface="Roboto"/>
                <a:cs typeface="Roboto"/>
                <a:sym typeface="Roboto"/>
              </a:rPr>
              <a:t>schools</a:t>
            </a:r>
            <a:r>
              <a:rPr lang="en" sz="1600">
                <a:solidFill>
                  <a:schemeClr val="lt1"/>
                </a:solidFill>
                <a:latin typeface="Roboto"/>
                <a:ea typeface="Roboto"/>
                <a:cs typeface="Roboto"/>
                <a:sym typeface="Roboto"/>
              </a:rPr>
              <a:t> are showing the earliest </a:t>
            </a:r>
            <a:r>
              <a:rPr lang="en" sz="1600">
                <a:solidFill>
                  <a:schemeClr val="lt1"/>
                </a:solidFill>
                <a:latin typeface="Roboto"/>
                <a:ea typeface="Roboto"/>
                <a:cs typeface="Roboto"/>
                <a:sym typeface="Roboto"/>
              </a:rPr>
              <a:t>signs</a:t>
            </a:r>
            <a:r>
              <a:rPr lang="en" sz="1600">
                <a:solidFill>
                  <a:schemeClr val="lt1"/>
                </a:solidFill>
                <a:latin typeface="Roboto"/>
                <a:ea typeface="Roboto"/>
                <a:cs typeface="Roboto"/>
                <a:sym typeface="Roboto"/>
              </a:rPr>
              <a:t> of a trend toward closing. We we can keep an eye on their trend, or provide modest support.</a:t>
            </a:r>
            <a:endParaRPr sz="1600">
              <a:solidFill>
                <a:schemeClr val="lt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07"/>
                </a:solidFill>
                <a:latin typeface="Anton"/>
                <a:ea typeface="Anton"/>
                <a:cs typeface="Anton"/>
                <a:sym typeface="Anton"/>
              </a:rPr>
              <a:t> Variable Importance &amp; </a:t>
            </a:r>
            <a:r>
              <a:rPr lang="en" sz="3320">
                <a:solidFill>
                  <a:srgbClr val="072F07"/>
                </a:solidFill>
                <a:latin typeface="Anton"/>
                <a:ea typeface="Anton"/>
                <a:cs typeface="Anton"/>
                <a:sym typeface="Anton"/>
              </a:rPr>
              <a:t>Business</a:t>
            </a:r>
            <a:r>
              <a:rPr lang="en" sz="3320">
                <a:solidFill>
                  <a:srgbClr val="072F07"/>
                </a:solidFill>
                <a:latin typeface="Anton"/>
                <a:ea typeface="Anton"/>
                <a:cs typeface="Anton"/>
                <a:sym typeface="Anton"/>
              </a:rPr>
              <a:t> </a:t>
            </a:r>
            <a:r>
              <a:rPr lang="en" sz="3320">
                <a:solidFill>
                  <a:srgbClr val="072F07"/>
                </a:solidFill>
                <a:latin typeface="Anton"/>
                <a:ea typeface="Anton"/>
                <a:cs typeface="Anton"/>
                <a:sym typeface="Anton"/>
              </a:rPr>
              <a:t>Application</a:t>
            </a:r>
            <a:r>
              <a:rPr lang="en" sz="3320">
                <a:solidFill>
                  <a:srgbClr val="072F07"/>
                </a:solidFill>
                <a:latin typeface="Anton"/>
                <a:ea typeface="Anton"/>
                <a:cs typeface="Anton"/>
                <a:sym typeface="Anton"/>
              </a:rPr>
              <a:t> </a:t>
            </a:r>
            <a:endParaRPr sz="3320">
              <a:solidFill>
                <a:srgbClr val="072F07"/>
              </a:solidFill>
              <a:latin typeface="Anton"/>
              <a:ea typeface="Anton"/>
              <a:cs typeface="Anton"/>
              <a:sym typeface="Anton"/>
            </a:endParaRPr>
          </a:p>
        </p:txBody>
      </p:sp>
      <p:pic>
        <p:nvPicPr>
          <p:cNvPr id="574" name="Google Shape;574;p34"/>
          <p:cNvPicPr preferRelativeResize="0"/>
          <p:nvPr/>
        </p:nvPicPr>
        <p:blipFill rotWithShape="1">
          <a:blip r:embed="rId3">
            <a:alphaModFix/>
          </a:blip>
          <a:srcRect b="-709" l="1180" r="-1179" t="710"/>
          <a:stretch/>
        </p:blipFill>
        <p:spPr>
          <a:xfrm>
            <a:off x="1325995" y="1090986"/>
            <a:ext cx="6492010" cy="3001150"/>
          </a:xfrm>
          <a:prstGeom prst="rect">
            <a:avLst/>
          </a:prstGeom>
          <a:noFill/>
          <a:ln>
            <a:noFill/>
          </a:ln>
        </p:spPr>
      </p:pic>
      <p:sp>
        <p:nvSpPr>
          <p:cNvPr id="575" name="Google Shape;575;p34"/>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22</a:t>
            </a:r>
            <a:endParaRPr sz="2900">
              <a:solidFill>
                <a:srgbClr val="072F15"/>
              </a:solidFill>
              <a:latin typeface="Anton"/>
              <a:ea typeface="Anton"/>
              <a:cs typeface="Anton"/>
              <a:sym typeface="Anton"/>
            </a:endParaRPr>
          </a:p>
        </p:txBody>
      </p:sp>
      <p:sp>
        <p:nvSpPr>
          <p:cNvPr id="576" name="Google Shape;576;p34"/>
          <p:cNvSpPr/>
          <p:nvPr/>
        </p:nvSpPr>
        <p:spPr>
          <a:xfrm>
            <a:off x="576900" y="4165388"/>
            <a:ext cx="7990200" cy="8004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34"/>
          <p:cNvSpPr txBox="1"/>
          <p:nvPr/>
        </p:nvSpPr>
        <p:spPr>
          <a:xfrm>
            <a:off x="1100376" y="4165400"/>
            <a:ext cx="723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000">
                <a:solidFill>
                  <a:schemeClr val="lt1"/>
                </a:solidFill>
                <a:latin typeface="Roboto"/>
                <a:ea typeface="Roboto"/>
                <a:cs typeface="Roboto"/>
                <a:sym typeface="Roboto"/>
              </a:rPr>
              <a:t>Identifies top predictors and quantifies their contribution to an </a:t>
            </a:r>
            <a:r>
              <a:rPr i="1" lang="en" sz="2000">
                <a:solidFill>
                  <a:schemeClr val="lt1"/>
                </a:solidFill>
                <a:latin typeface="Roboto"/>
                <a:ea typeface="Roboto"/>
                <a:cs typeface="Roboto"/>
                <a:sym typeface="Roboto"/>
              </a:rPr>
              <a:t>institutions</a:t>
            </a:r>
            <a:r>
              <a:rPr i="1" lang="en" sz="2000">
                <a:solidFill>
                  <a:schemeClr val="lt1"/>
                </a:solidFill>
                <a:latin typeface="Roboto"/>
                <a:ea typeface="Roboto"/>
                <a:cs typeface="Roboto"/>
                <a:sym typeface="Roboto"/>
              </a:rPr>
              <a:t> closure risk compared to the model’s baseline.</a:t>
            </a:r>
            <a:endParaRPr i="1" sz="2000">
              <a:solidFill>
                <a:schemeClr val="lt1"/>
              </a:solidFill>
              <a:latin typeface="Roboto"/>
              <a:ea typeface="Roboto"/>
              <a:cs typeface="Roboto"/>
              <a:sym typeface="Roboto"/>
            </a:endParaRPr>
          </a:p>
        </p:txBody>
      </p:sp>
      <p:cxnSp>
        <p:nvCxnSpPr>
          <p:cNvPr id="578" name="Google Shape;578;p34"/>
          <p:cNvCxnSpPr/>
          <p:nvPr/>
        </p:nvCxnSpPr>
        <p:spPr>
          <a:xfrm flipH="1" rot="10800000">
            <a:off x="2577625" y="1480525"/>
            <a:ext cx="4892400" cy="2347500"/>
          </a:xfrm>
          <a:prstGeom prst="straightConnector1">
            <a:avLst/>
          </a:prstGeom>
          <a:noFill/>
          <a:ln cap="flat" cmpd="sng" w="38100">
            <a:solidFill>
              <a:srgbClr val="7ECF1C"/>
            </a:solidFill>
            <a:prstDash val="solid"/>
            <a:round/>
            <a:headEnd len="med" w="med"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Visualizations of Variables </a:t>
            </a:r>
            <a:endParaRPr sz="3300">
              <a:solidFill>
                <a:srgbClr val="072F15"/>
              </a:solidFill>
              <a:latin typeface="Anton"/>
              <a:ea typeface="Anton"/>
              <a:cs typeface="Anton"/>
              <a:sym typeface="Anton"/>
            </a:endParaRPr>
          </a:p>
        </p:txBody>
      </p:sp>
      <p:pic>
        <p:nvPicPr>
          <p:cNvPr id="584" name="Google Shape;584;p35" title="Sheet 2 (3).png"/>
          <p:cNvPicPr preferRelativeResize="0"/>
          <p:nvPr/>
        </p:nvPicPr>
        <p:blipFill rotWithShape="1">
          <a:blip r:embed="rId3">
            <a:alphaModFix/>
          </a:blip>
          <a:srcRect b="0" l="0" r="13733" t="5882"/>
          <a:stretch/>
        </p:blipFill>
        <p:spPr>
          <a:xfrm>
            <a:off x="1979525" y="1359625"/>
            <a:ext cx="5184952" cy="3170951"/>
          </a:xfrm>
          <a:prstGeom prst="rect">
            <a:avLst/>
          </a:prstGeom>
          <a:noFill/>
          <a:ln>
            <a:noFill/>
          </a:ln>
        </p:spPr>
      </p:pic>
      <p:grpSp>
        <p:nvGrpSpPr>
          <p:cNvPr id="585" name="Google Shape;585;p35"/>
          <p:cNvGrpSpPr/>
          <p:nvPr/>
        </p:nvGrpSpPr>
        <p:grpSpPr>
          <a:xfrm>
            <a:off x="3078312" y="4530575"/>
            <a:ext cx="2987400" cy="418800"/>
            <a:chOff x="755800" y="4572000"/>
            <a:chExt cx="2987400" cy="418800"/>
          </a:xfrm>
        </p:grpSpPr>
        <p:sp>
          <p:nvSpPr>
            <p:cNvPr id="586" name="Google Shape;586;p35"/>
            <p:cNvSpPr/>
            <p:nvPr/>
          </p:nvSpPr>
          <p:spPr>
            <a:xfrm>
              <a:off x="755800" y="4572000"/>
              <a:ext cx="1493700" cy="64800"/>
            </a:xfrm>
            <a:prstGeom prst="roundRect">
              <a:avLst>
                <a:gd fmla="val 16667"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7" name="Google Shape;587;p35"/>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8" name="Google Shape;588;p35"/>
            <p:cNvSpPr txBox="1"/>
            <p:nvPr/>
          </p:nvSpPr>
          <p:spPr>
            <a:xfrm>
              <a:off x="7558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Open</a:t>
              </a:r>
              <a:endParaRPr sz="1200">
                <a:solidFill>
                  <a:srgbClr val="072F07"/>
                </a:solidFill>
                <a:latin typeface="Roboto Medium"/>
                <a:ea typeface="Roboto Medium"/>
                <a:cs typeface="Roboto Medium"/>
                <a:sym typeface="Roboto Medium"/>
              </a:endParaRPr>
            </a:p>
          </p:txBody>
        </p:sp>
        <p:sp>
          <p:nvSpPr>
            <p:cNvPr id="589" name="Google Shape;589;p35"/>
            <p:cNvSpPr txBox="1"/>
            <p:nvPr/>
          </p:nvSpPr>
          <p:spPr>
            <a:xfrm>
              <a:off x="22495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Closed</a:t>
              </a:r>
              <a:endParaRPr sz="1200">
                <a:solidFill>
                  <a:srgbClr val="072F07"/>
                </a:solidFill>
                <a:latin typeface="Roboto Medium"/>
                <a:ea typeface="Roboto Medium"/>
                <a:cs typeface="Roboto Medium"/>
                <a:sym typeface="Roboto Medium"/>
              </a:endParaRPr>
            </a:p>
          </p:txBody>
        </p:sp>
      </p:grpSp>
      <p:sp>
        <p:nvSpPr>
          <p:cNvPr id="590" name="Google Shape;590;p35"/>
          <p:cNvSpPr txBox="1"/>
          <p:nvPr>
            <p:ph type="title"/>
          </p:nvPr>
        </p:nvSpPr>
        <p:spPr>
          <a:xfrm>
            <a:off x="401975"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Median Male Enrollment by School Status</a:t>
            </a:r>
            <a:endParaRPr i="1" sz="1800">
              <a:solidFill>
                <a:srgbClr val="072F15"/>
              </a:solidFill>
              <a:latin typeface="Roboto Light"/>
              <a:ea typeface="Roboto Light"/>
              <a:cs typeface="Roboto Light"/>
              <a:sym typeface="Roboto Light"/>
            </a:endParaRPr>
          </a:p>
        </p:txBody>
      </p:sp>
      <p:sp>
        <p:nvSpPr>
          <p:cNvPr id="591" name="Google Shape;591;p35"/>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23</a:t>
            </a:r>
            <a:endParaRPr sz="2900">
              <a:solidFill>
                <a:srgbClr val="072F15"/>
              </a:solidFill>
              <a:latin typeface="Anton"/>
              <a:ea typeface="Anton"/>
              <a:cs typeface="Anton"/>
              <a:sym typeface="Anto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Visualizations of Variables </a:t>
            </a:r>
            <a:endParaRPr sz="3300">
              <a:solidFill>
                <a:srgbClr val="072F15"/>
              </a:solidFill>
              <a:latin typeface="Anton"/>
              <a:ea typeface="Anton"/>
              <a:cs typeface="Anton"/>
              <a:sym typeface="Anton"/>
            </a:endParaRPr>
          </a:p>
        </p:txBody>
      </p:sp>
      <p:pic>
        <p:nvPicPr>
          <p:cNvPr id="597" name="Google Shape;597;p36" title="Sheet 2 (6) (2).png"/>
          <p:cNvPicPr preferRelativeResize="0"/>
          <p:nvPr/>
        </p:nvPicPr>
        <p:blipFill rotWithShape="1">
          <a:blip r:embed="rId3">
            <a:alphaModFix/>
          </a:blip>
          <a:srcRect b="0" l="0" r="20521" t="7295"/>
          <a:stretch/>
        </p:blipFill>
        <p:spPr>
          <a:xfrm>
            <a:off x="1898425" y="1432100"/>
            <a:ext cx="4249702" cy="2778599"/>
          </a:xfrm>
          <a:prstGeom prst="rect">
            <a:avLst/>
          </a:prstGeom>
          <a:noFill/>
          <a:ln>
            <a:noFill/>
          </a:ln>
        </p:spPr>
      </p:pic>
      <p:grpSp>
        <p:nvGrpSpPr>
          <p:cNvPr id="598" name="Google Shape;598;p36"/>
          <p:cNvGrpSpPr/>
          <p:nvPr/>
        </p:nvGrpSpPr>
        <p:grpSpPr>
          <a:xfrm>
            <a:off x="3078312" y="4530575"/>
            <a:ext cx="2987400" cy="418800"/>
            <a:chOff x="755800" y="4572000"/>
            <a:chExt cx="2987400" cy="418800"/>
          </a:xfrm>
        </p:grpSpPr>
        <p:sp>
          <p:nvSpPr>
            <p:cNvPr id="599" name="Google Shape;599;p36"/>
            <p:cNvSpPr/>
            <p:nvPr/>
          </p:nvSpPr>
          <p:spPr>
            <a:xfrm>
              <a:off x="755800" y="4572000"/>
              <a:ext cx="1493700" cy="64800"/>
            </a:xfrm>
            <a:prstGeom prst="roundRect">
              <a:avLst>
                <a:gd fmla="val 16667"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0" name="Google Shape;600;p36"/>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1" name="Google Shape;601;p36"/>
            <p:cNvSpPr txBox="1"/>
            <p:nvPr/>
          </p:nvSpPr>
          <p:spPr>
            <a:xfrm>
              <a:off x="7558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Open</a:t>
              </a:r>
              <a:endParaRPr sz="1200">
                <a:solidFill>
                  <a:srgbClr val="072F07"/>
                </a:solidFill>
                <a:latin typeface="Roboto Medium"/>
                <a:ea typeface="Roboto Medium"/>
                <a:cs typeface="Roboto Medium"/>
                <a:sym typeface="Roboto Medium"/>
              </a:endParaRPr>
            </a:p>
          </p:txBody>
        </p:sp>
        <p:sp>
          <p:nvSpPr>
            <p:cNvPr id="602" name="Google Shape;602;p36"/>
            <p:cNvSpPr txBox="1"/>
            <p:nvPr/>
          </p:nvSpPr>
          <p:spPr>
            <a:xfrm>
              <a:off x="22495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Closed</a:t>
              </a:r>
              <a:endParaRPr sz="1200">
                <a:solidFill>
                  <a:srgbClr val="072F07"/>
                </a:solidFill>
                <a:latin typeface="Roboto Medium"/>
                <a:ea typeface="Roboto Medium"/>
                <a:cs typeface="Roboto Medium"/>
                <a:sym typeface="Roboto Medium"/>
              </a:endParaRPr>
            </a:p>
          </p:txBody>
        </p:sp>
      </p:grpSp>
      <p:sp>
        <p:nvSpPr>
          <p:cNvPr id="603" name="Google Shape;603;p36"/>
          <p:cNvSpPr txBox="1"/>
          <p:nvPr>
            <p:ph type="title"/>
          </p:nvPr>
        </p:nvSpPr>
        <p:spPr>
          <a:xfrm>
            <a:off x="401975"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Median Value of Endowment Assets by School Status</a:t>
            </a:r>
            <a:endParaRPr i="1" sz="1800">
              <a:solidFill>
                <a:srgbClr val="072F15"/>
              </a:solidFill>
              <a:latin typeface="Roboto Light"/>
              <a:ea typeface="Roboto Light"/>
              <a:cs typeface="Roboto Light"/>
              <a:sym typeface="Roboto Light"/>
            </a:endParaRPr>
          </a:p>
        </p:txBody>
      </p:sp>
      <p:sp>
        <p:nvSpPr>
          <p:cNvPr id="604" name="Google Shape;604;p36"/>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24</a:t>
            </a:r>
            <a:endParaRPr sz="2900">
              <a:solidFill>
                <a:srgbClr val="072F15"/>
              </a:solidFill>
              <a:latin typeface="Anton"/>
              <a:ea typeface="Anton"/>
              <a:cs typeface="Anton"/>
              <a:sym typeface="Anto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Visualizations of Variables </a:t>
            </a:r>
            <a:endParaRPr sz="3300">
              <a:solidFill>
                <a:srgbClr val="072F15"/>
              </a:solidFill>
              <a:latin typeface="Anton"/>
              <a:ea typeface="Anton"/>
              <a:cs typeface="Anton"/>
              <a:sym typeface="Anton"/>
            </a:endParaRPr>
          </a:p>
        </p:txBody>
      </p:sp>
      <p:pic>
        <p:nvPicPr>
          <p:cNvPr id="610" name="Google Shape;610;p37" title="Sheet 2 (2).png"/>
          <p:cNvPicPr preferRelativeResize="0"/>
          <p:nvPr/>
        </p:nvPicPr>
        <p:blipFill rotWithShape="1">
          <a:blip r:embed="rId4">
            <a:alphaModFix/>
          </a:blip>
          <a:srcRect b="0" l="0" r="19165" t="6716"/>
          <a:stretch/>
        </p:blipFill>
        <p:spPr>
          <a:xfrm>
            <a:off x="2122875" y="1321950"/>
            <a:ext cx="4898248" cy="3168799"/>
          </a:xfrm>
          <a:prstGeom prst="rect">
            <a:avLst/>
          </a:prstGeom>
          <a:noFill/>
          <a:ln>
            <a:noFill/>
          </a:ln>
        </p:spPr>
      </p:pic>
      <p:grpSp>
        <p:nvGrpSpPr>
          <p:cNvPr id="611" name="Google Shape;611;p37"/>
          <p:cNvGrpSpPr/>
          <p:nvPr/>
        </p:nvGrpSpPr>
        <p:grpSpPr>
          <a:xfrm>
            <a:off x="3078312" y="4530575"/>
            <a:ext cx="2987400" cy="418800"/>
            <a:chOff x="755800" y="4572000"/>
            <a:chExt cx="2987400" cy="418800"/>
          </a:xfrm>
        </p:grpSpPr>
        <p:sp>
          <p:nvSpPr>
            <p:cNvPr id="612" name="Google Shape;612;p37"/>
            <p:cNvSpPr/>
            <p:nvPr/>
          </p:nvSpPr>
          <p:spPr>
            <a:xfrm>
              <a:off x="755800" y="4572000"/>
              <a:ext cx="1493700" cy="64800"/>
            </a:xfrm>
            <a:prstGeom prst="roundRect">
              <a:avLst>
                <a:gd fmla="val 16667"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3" name="Google Shape;613;p37"/>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14" name="Google Shape;614;p37"/>
            <p:cNvSpPr txBox="1"/>
            <p:nvPr/>
          </p:nvSpPr>
          <p:spPr>
            <a:xfrm>
              <a:off x="7558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Open</a:t>
              </a:r>
              <a:endParaRPr sz="1200">
                <a:solidFill>
                  <a:srgbClr val="072F07"/>
                </a:solidFill>
                <a:latin typeface="Roboto Medium"/>
                <a:ea typeface="Roboto Medium"/>
                <a:cs typeface="Roboto Medium"/>
                <a:sym typeface="Roboto Medium"/>
              </a:endParaRPr>
            </a:p>
          </p:txBody>
        </p:sp>
        <p:sp>
          <p:nvSpPr>
            <p:cNvPr id="615" name="Google Shape;615;p37"/>
            <p:cNvSpPr txBox="1"/>
            <p:nvPr/>
          </p:nvSpPr>
          <p:spPr>
            <a:xfrm>
              <a:off x="22495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Closed</a:t>
              </a:r>
              <a:endParaRPr sz="1200">
                <a:solidFill>
                  <a:srgbClr val="072F07"/>
                </a:solidFill>
                <a:latin typeface="Roboto Medium"/>
                <a:ea typeface="Roboto Medium"/>
                <a:cs typeface="Roboto Medium"/>
                <a:sym typeface="Roboto Medium"/>
              </a:endParaRPr>
            </a:p>
          </p:txBody>
        </p:sp>
      </p:grpSp>
      <p:sp>
        <p:nvSpPr>
          <p:cNvPr id="616" name="Google Shape;616;p37"/>
          <p:cNvSpPr txBox="1"/>
          <p:nvPr/>
        </p:nvSpPr>
        <p:spPr>
          <a:xfrm>
            <a:off x="0" y="-672975"/>
            <a:ext cx="3000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Number awarded grant and scholarship aid, income level (110,001 or more), for past 2 years</a:t>
            </a:r>
            <a:endParaRPr/>
          </a:p>
        </p:txBody>
      </p:sp>
      <p:sp>
        <p:nvSpPr>
          <p:cNvPr id="617" name="Google Shape;617;p37"/>
          <p:cNvSpPr txBox="1"/>
          <p:nvPr>
            <p:ph type="title"/>
          </p:nvPr>
        </p:nvSpPr>
        <p:spPr>
          <a:xfrm>
            <a:off x="401975"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Median of Awarded Grant and Scholarship Aid for Higher-Income Families</a:t>
            </a:r>
            <a:endParaRPr i="1" sz="1800">
              <a:solidFill>
                <a:srgbClr val="072F15"/>
              </a:solidFill>
              <a:latin typeface="Roboto Light"/>
              <a:ea typeface="Roboto Light"/>
              <a:cs typeface="Roboto Light"/>
              <a:sym typeface="Roboto Light"/>
            </a:endParaRPr>
          </a:p>
        </p:txBody>
      </p:sp>
      <p:sp>
        <p:nvSpPr>
          <p:cNvPr id="618" name="Google Shape;618;p37"/>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25</a:t>
            </a:r>
            <a:endParaRPr sz="2900">
              <a:solidFill>
                <a:srgbClr val="072F15"/>
              </a:solidFill>
              <a:latin typeface="Anton"/>
              <a:ea typeface="Anton"/>
              <a:cs typeface="Anton"/>
              <a:sym typeface="Anto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Visualizations of Variables </a:t>
            </a:r>
            <a:endParaRPr sz="3300">
              <a:solidFill>
                <a:srgbClr val="072F15"/>
              </a:solidFill>
              <a:latin typeface="Anton"/>
              <a:ea typeface="Anton"/>
              <a:cs typeface="Anton"/>
              <a:sym typeface="Anton"/>
            </a:endParaRPr>
          </a:p>
        </p:txBody>
      </p:sp>
      <p:grpSp>
        <p:nvGrpSpPr>
          <p:cNvPr id="624" name="Google Shape;624;p38"/>
          <p:cNvGrpSpPr/>
          <p:nvPr/>
        </p:nvGrpSpPr>
        <p:grpSpPr>
          <a:xfrm>
            <a:off x="3326688" y="4427168"/>
            <a:ext cx="2970671" cy="418890"/>
            <a:chOff x="755800" y="4572000"/>
            <a:chExt cx="2987400" cy="419100"/>
          </a:xfrm>
        </p:grpSpPr>
        <p:sp>
          <p:nvSpPr>
            <p:cNvPr id="625" name="Google Shape;625;p38"/>
            <p:cNvSpPr/>
            <p:nvPr/>
          </p:nvSpPr>
          <p:spPr>
            <a:xfrm>
              <a:off x="755800" y="4572000"/>
              <a:ext cx="1493700" cy="64800"/>
            </a:xfrm>
            <a:prstGeom prst="roundRect">
              <a:avLst>
                <a:gd fmla="val 16667"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6" name="Google Shape;626;p38"/>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7" name="Google Shape;627;p38"/>
            <p:cNvSpPr txBox="1"/>
            <p:nvPr/>
          </p:nvSpPr>
          <p:spPr>
            <a:xfrm>
              <a:off x="755800" y="4636800"/>
              <a:ext cx="1493700" cy="35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Open</a:t>
              </a:r>
              <a:endParaRPr sz="1200">
                <a:solidFill>
                  <a:srgbClr val="072F07"/>
                </a:solidFill>
                <a:latin typeface="Roboto Medium"/>
                <a:ea typeface="Roboto Medium"/>
                <a:cs typeface="Roboto Medium"/>
                <a:sym typeface="Roboto Medium"/>
              </a:endParaRPr>
            </a:p>
          </p:txBody>
        </p:sp>
        <p:sp>
          <p:nvSpPr>
            <p:cNvPr id="628" name="Google Shape;628;p38"/>
            <p:cNvSpPr txBox="1"/>
            <p:nvPr/>
          </p:nvSpPr>
          <p:spPr>
            <a:xfrm>
              <a:off x="2249500" y="4636800"/>
              <a:ext cx="1493700" cy="354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Closed</a:t>
              </a:r>
              <a:endParaRPr sz="1200">
                <a:solidFill>
                  <a:srgbClr val="072F07"/>
                </a:solidFill>
                <a:latin typeface="Roboto Medium"/>
                <a:ea typeface="Roboto Medium"/>
                <a:cs typeface="Roboto Medium"/>
                <a:sym typeface="Roboto Medium"/>
              </a:endParaRPr>
            </a:p>
          </p:txBody>
        </p:sp>
      </p:grpSp>
      <p:pic>
        <p:nvPicPr>
          <p:cNvPr id="629" name="Google Shape;629;p38" title="Sheet 2 (6).png"/>
          <p:cNvPicPr preferRelativeResize="0"/>
          <p:nvPr/>
        </p:nvPicPr>
        <p:blipFill rotWithShape="1">
          <a:blip r:embed="rId3">
            <a:alphaModFix/>
          </a:blip>
          <a:srcRect b="0" l="0" r="20559" t="7655"/>
          <a:stretch/>
        </p:blipFill>
        <p:spPr>
          <a:xfrm>
            <a:off x="2235500" y="1390675"/>
            <a:ext cx="4647752" cy="2996550"/>
          </a:xfrm>
          <a:prstGeom prst="rect">
            <a:avLst/>
          </a:prstGeom>
          <a:noFill/>
          <a:ln>
            <a:noFill/>
          </a:ln>
        </p:spPr>
      </p:pic>
      <p:sp>
        <p:nvSpPr>
          <p:cNvPr id="630" name="Google Shape;630;p38"/>
          <p:cNvSpPr txBox="1"/>
          <p:nvPr>
            <p:ph type="title"/>
          </p:nvPr>
        </p:nvSpPr>
        <p:spPr>
          <a:xfrm>
            <a:off x="401975"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Median Number of Students Awarded Pell Grants by School Status</a:t>
            </a:r>
            <a:endParaRPr i="1" sz="1800">
              <a:solidFill>
                <a:srgbClr val="072F15"/>
              </a:solidFill>
              <a:latin typeface="Roboto Light"/>
              <a:ea typeface="Roboto Light"/>
              <a:cs typeface="Roboto Light"/>
              <a:sym typeface="Roboto Light"/>
            </a:endParaRPr>
          </a:p>
        </p:txBody>
      </p:sp>
      <p:sp>
        <p:nvSpPr>
          <p:cNvPr id="631" name="Google Shape;631;p38"/>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26</a:t>
            </a:r>
            <a:endParaRPr sz="2900">
              <a:solidFill>
                <a:srgbClr val="072F15"/>
              </a:solidFill>
              <a:latin typeface="Anton"/>
              <a:ea typeface="Anton"/>
              <a:cs typeface="Anton"/>
              <a:sym typeface="Anto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Visualizations of Variables </a:t>
            </a:r>
            <a:endParaRPr sz="3300">
              <a:solidFill>
                <a:srgbClr val="072F15"/>
              </a:solidFill>
              <a:latin typeface="Anton"/>
              <a:ea typeface="Anton"/>
              <a:cs typeface="Anton"/>
              <a:sym typeface="Anton"/>
            </a:endParaRPr>
          </a:p>
        </p:txBody>
      </p:sp>
      <p:grpSp>
        <p:nvGrpSpPr>
          <p:cNvPr id="637" name="Google Shape;637;p39"/>
          <p:cNvGrpSpPr/>
          <p:nvPr/>
        </p:nvGrpSpPr>
        <p:grpSpPr>
          <a:xfrm>
            <a:off x="2822474" y="4530575"/>
            <a:ext cx="2987400" cy="418800"/>
            <a:chOff x="755800" y="4572000"/>
            <a:chExt cx="2987400" cy="418800"/>
          </a:xfrm>
        </p:grpSpPr>
        <p:sp>
          <p:nvSpPr>
            <p:cNvPr id="638" name="Google Shape;638;p39"/>
            <p:cNvSpPr/>
            <p:nvPr/>
          </p:nvSpPr>
          <p:spPr>
            <a:xfrm>
              <a:off x="755800" y="4572000"/>
              <a:ext cx="1493700" cy="64800"/>
            </a:xfrm>
            <a:prstGeom prst="roundRect">
              <a:avLst>
                <a:gd fmla="val 16667" name="adj"/>
              </a:avLst>
            </a:prstGeom>
            <a:solidFill>
              <a:srgbClr val="59595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9" name="Google Shape;639;p39"/>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0" name="Google Shape;640;p39"/>
            <p:cNvSpPr txBox="1"/>
            <p:nvPr/>
          </p:nvSpPr>
          <p:spPr>
            <a:xfrm>
              <a:off x="7558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Open</a:t>
              </a:r>
              <a:endParaRPr sz="1200">
                <a:solidFill>
                  <a:srgbClr val="072F07"/>
                </a:solidFill>
                <a:latin typeface="Roboto Medium"/>
                <a:ea typeface="Roboto Medium"/>
                <a:cs typeface="Roboto Medium"/>
                <a:sym typeface="Roboto Medium"/>
              </a:endParaRPr>
            </a:p>
          </p:txBody>
        </p:sp>
        <p:sp>
          <p:nvSpPr>
            <p:cNvPr id="641" name="Google Shape;641;p39"/>
            <p:cNvSpPr txBox="1"/>
            <p:nvPr/>
          </p:nvSpPr>
          <p:spPr>
            <a:xfrm>
              <a:off x="22495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Closed</a:t>
              </a:r>
              <a:endParaRPr sz="1200">
                <a:solidFill>
                  <a:srgbClr val="072F07"/>
                </a:solidFill>
                <a:latin typeface="Roboto Medium"/>
                <a:ea typeface="Roboto Medium"/>
                <a:cs typeface="Roboto Medium"/>
                <a:sym typeface="Roboto Medium"/>
              </a:endParaRPr>
            </a:p>
          </p:txBody>
        </p:sp>
      </p:grpSp>
      <p:pic>
        <p:nvPicPr>
          <p:cNvPr id="642" name="Google Shape;642;p39" title="Sheet 2 (5).png"/>
          <p:cNvPicPr preferRelativeResize="0"/>
          <p:nvPr/>
        </p:nvPicPr>
        <p:blipFill rotWithShape="1">
          <a:blip r:embed="rId3">
            <a:alphaModFix/>
          </a:blip>
          <a:srcRect b="0" l="0" r="13741" t="5846"/>
          <a:stretch/>
        </p:blipFill>
        <p:spPr>
          <a:xfrm>
            <a:off x="1837850" y="1401725"/>
            <a:ext cx="4956626" cy="3032824"/>
          </a:xfrm>
          <a:prstGeom prst="rect">
            <a:avLst/>
          </a:prstGeom>
          <a:noFill/>
          <a:ln>
            <a:noFill/>
          </a:ln>
        </p:spPr>
      </p:pic>
      <p:sp>
        <p:nvSpPr>
          <p:cNvPr id="643" name="Google Shape;643;p39"/>
          <p:cNvSpPr txBox="1"/>
          <p:nvPr>
            <p:ph type="title"/>
          </p:nvPr>
        </p:nvSpPr>
        <p:spPr>
          <a:xfrm>
            <a:off x="401975" y="9415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Median Cost for Lower-Income Families</a:t>
            </a:r>
            <a:endParaRPr i="1" sz="1800">
              <a:solidFill>
                <a:srgbClr val="072F15"/>
              </a:solidFill>
              <a:latin typeface="Roboto Light"/>
              <a:ea typeface="Roboto Light"/>
              <a:cs typeface="Roboto Light"/>
              <a:sym typeface="Roboto Light"/>
            </a:endParaRPr>
          </a:p>
        </p:txBody>
      </p:sp>
      <p:sp>
        <p:nvSpPr>
          <p:cNvPr id="644" name="Google Shape;644;p39"/>
          <p:cNvSpPr txBox="1"/>
          <p:nvPr/>
        </p:nvSpPr>
        <p:spPr>
          <a:xfrm>
            <a:off x="8479500" y="113025"/>
            <a:ext cx="5931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27</a:t>
            </a:r>
            <a:endParaRPr sz="2900">
              <a:solidFill>
                <a:srgbClr val="072F15"/>
              </a:solidFill>
              <a:latin typeface="Anton"/>
              <a:ea typeface="Anton"/>
              <a:cs typeface="Anton"/>
              <a:sym typeface="Anto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Business Application</a:t>
            </a:r>
            <a:endParaRPr sz="3320">
              <a:solidFill>
                <a:srgbClr val="072F15"/>
              </a:solidFill>
              <a:latin typeface="Anton"/>
              <a:ea typeface="Anton"/>
              <a:cs typeface="Anton"/>
              <a:sym typeface="Anton"/>
            </a:endParaRPr>
          </a:p>
        </p:txBody>
      </p:sp>
      <p:sp>
        <p:nvSpPr>
          <p:cNvPr id="650" name="Google Shape;650;p40"/>
          <p:cNvSpPr txBox="1"/>
          <p:nvPr>
            <p:ph idx="1" type="body"/>
          </p:nvPr>
        </p:nvSpPr>
        <p:spPr>
          <a:xfrm>
            <a:off x="-2872375" y="5708250"/>
            <a:ext cx="8520600" cy="3416400"/>
          </a:xfrm>
          <a:prstGeom prst="rect">
            <a:avLst/>
          </a:prstGeom>
        </p:spPr>
        <p:txBody>
          <a:bodyPr anchorCtr="0" anchor="t" bIns="91425" lIns="91425" spcFirstLastPara="1" rIns="91425" wrap="square" tIns="91425">
            <a:normAutofit/>
          </a:bodyPr>
          <a:lstStyle/>
          <a:p>
            <a:pPr indent="-368300" lvl="0" marL="457200" rtl="0" algn="l">
              <a:lnSpc>
                <a:spcPct val="115000"/>
              </a:lnSpc>
              <a:spcBef>
                <a:spcPts val="0"/>
              </a:spcBef>
              <a:spcAft>
                <a:spcPts val="0"/>
              </a:spcAft>
              <a:buClr>
                <a:srgbClr val="072F07"/>
              </a:buClr>
              <a:buSzPts val="2200"/>
              <a:buFont typeface="Roboto"/>
              <a:buChar char="➔"/>
            </a:pPr>
            <a:r>
              <a:rPr lang="en" sz="2200">
                <a:solidFill>
                  <a:srgbClr val="072F07"/>
                </a:solidFill>
                <a:latin typeface="Roboto"/>
                <a:ea typeface="Roboto"/>
                <a:cs typeface="Roboto"/>
                <a:sym typeface="Roboto"/>
              </a:rPr>
              <a:t>A schools ability to provide for its middle-class students is a significant indicator of its financial stability</a:t>
            </a:r>
            <a:endParaRPr sz="2200">
              <a:solidFill>
                <a:srgbClr val="072F07"/>
              </a:solidFill>
              <a:latin typeface="Roboto"/>
              <a:ea typeface="Roboto"/>
              <a:cs typeface="Roboto"/>
              <a:sym typeface="Roboto"/>
            </a:endParaRPr>
          </a:p>
          <a:p>
            <a:pPr indent="-368300" lvl="0" marL="457200" rtl="0" algn="l">
              <a:lnSpc>
                <a:spcPct val="115000"/>
              </a:lnSpc>
              <a:spcBef>
                <a:spcPts val="0"/>
              </a:spcBef>
              <a:spcAft>
                <a:spcPts val="0"/>
              </a:spcAft>
              <a:buClr>
                <a:srgbClr val="072F07"/>
              </a:buClr>
              <a:buSzPts val="2200"/>
              <a:buFont typeface="Roboto"/>
              <a:buChar char="➔"/>
            </a:pPr>
            <a:r>
              <a:rPr lang="en" sz="2200">
                <a:solidFill>
                  <a:srgbClr val="072F07"/>
                </a:solidFill>
                <a:latin typeface="Roboto"/>
                <a:ea typeface="Roboto"/>
                <a:cs typeface="Roboto"/>
                <a:sym typeface="Roboto"/>
              </a:rPr>
              <a:t>Similarly, having a large undergraduate base of upper-middle income students typically signals a schools ability to attract students capable of paying full or near-to-full price</a:t>
            </a:r>
            <a:endParaRPr sz="2200">
              <a:solidFill>
                <a:srgbClr val="072F07"/>
              </a:solidFill>
              <a:latin typeface="Roboto"/>
              <a:ea typeface="Roboto"/>
              <a:cs typeface="Roboto"/>
              <a:sym typeface="Roboto"/>
            </a:endParaRPr>
          </a:p>
          <a:p>
            <a:pPr indent="-368300" lvl="0" marL="457200" rtl="0" algn="l">
              <a:lnSpc>
                <a:spcPct val="115000"/>
              </a:lnSpc>
              <a:spcBef>
                <a:spcPts val="0"/>
              </a:spcBef>
              <a:spcAft>
                <a:spcPts val="0"/>
              </a:spcAft>
              <a:buClr>
                <a:srgbClr val="072F07"/>
              </a:buClr>
              <a:buSzPts val="2200"/>
              <a:buFont typeface="Roboto"/>
              <a:buChar char="➔"/>
            </a:pPr>
            <a:r>
              <a:rPr lang="en" sz="2200">
                <a:solidFill>
                  <a:srgbClr val="072F07"/>
                </a:solidFill>
                <a:latin typeface="Roboto"/>
                <a:ea typeface="Roboto"/>
                <a:cs typeface="Roboto"/>
                <a:sym typeface="Roboto"/>
              </a:rPr>
              <a:t>A large student body means a school is typically more able to respond more effectively to sharp financial downturns.</a:t>
            </a:r>
            <a:endParaRPr sz="2200">
              <a:solidFill>
                <a:srgbClr val="072F07"/>
              </a:solidFill>
              <a:latin typeface="Roboto"/>
              <a:ea typeface="Roboto"/>
              <a:cs typeface="Roboto"/>
              <a:sym typeface="Roboto"/>
            </a:endParaRPr>
          </a:p>
        </p:txBody>
      </p:sp>
      <p:sp>
        <p:nvSpPr>
          <p:cNvPr id="651" name="Google Shape;651;p40"/>
          <p:cNvSpPr txBox="1"/>
          <p:nvPr/>
        </p:nvSpPr>
        <p:spPr>
          <a:xfrm>
            <a:off x="-2751750" y="2156256"/>
            <a:ext cx="2340900" cy="831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200">
                <a:solidFill>
                  <a:srgbClr val="757070"/>
                </a:solidFill>
                <a:latin typeface="Montserrat"/>
                <a:ea typeface="Montserrat"/>
                <a:cs typeface="Montserrat"/>
                <a:sym typeface="Montserrat"/>
              </a:rPr>
              <a:t>A schools ability to provide for its middle-class students is a significant indicator of its financial stability.</a:t>
            </a:r>
            <a:endParaRPr/>
          </a:p>
        </p:txBody>
      </p:sp>
      <p:sp>
        <p:nvSpPr>
          <p:cNvPr id="652" name="Google Shape;652;p40"/>
          <p:cNvSpPr txBox="1"/>
          <p:nvPr/>
        </p:nvSpPr>
        <p:spPr>
          <a:xfrm>
            <a:off x="-2872375" y="3086900"/>
            <a:ext cx="2899500" cy="1436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None/>
            </a:pPr>
            <a:r>
              <a:rPr lang="en" sz="1200">
                <a:solidFill>
                  <a:srgbClr val="072F07"/>
                </a:solidFill>
                <a:latin typeface="Roboto Light"/>
                <a:ea typeface="Roboto Light"/>
                <a:cs typeface="Roboto Light"/>
                <a:sym typeface="Roboto Light"/>
              </a:rPr>
              <a:t>Having a large undergraduate base of upper-middle income students typically signals a schools ability to attract students capable of paying full or near-to-full price</a:t>
            </a:r>
            <a:endParaRPr sz="1200">
              <a:solidFill>
                <a:srgbClr val="072F07"/>
              </a:solidFill>
              <a:latin typeface="Roboto Light"/>
              <a:ea typeface="Roboto Light"/>
              <a:cs typeface="Roboto Light"/>
              <a:sym typeface="Roboto Light"/>
            </a:endParaRPr>
          </a:p>
          <a:p>
            <a:pPr indent="0" lvl="0" marL="0" marR="0" rtl="0" algn="ctr">
              <a:spcBef>
                <a:spcPts val="0"/>
              </a:spcBef>
              <a:spcAft>
                <a:spcPts val="0"/>
              </a:spcAft>
              <a:buNone/>
            </a:pPr>
            <a:r>
              <a:rPr lang="en" sz="1200">
                <a:solidFill>
                  <a:srgbClr val="757070"/>
                </a:solidFill>
                <a:latin typeface="Roboto Light"/>
                <a:ea typeface="Roboto Light"/>
                <a:cs typeface="Roboto Light"/>
                <a:sym typeface="Roboto Light"/>
              </a:rPr>
              <a:t>.</a:t>
            </a:r>
            <a:endParaRPr sz="1200">
              <a:latin typeface="Roboto Light"/>
              <a:ea typeface="Roboto Light"/>
              <a:cs typeface="Roboto Light"/>
              <a:sym typeface="Roboto Light"/>
            </a:endParaRPr>
          </a:p>
        </p:txBody>
      </p:sp>
      <p:sp>
        <p:nvSpPr>
          <p:cNvPr id="653" name="Google Shape;653;p40"/>
          <p:cNvSpPr txBox="1"/>
          <p:nvPr/>
        </p:nvSpPr>
        <p:spPr>
          <a:xfrm>
            <a:off x="8444650" y="113025"/>
            <a:ext cx="62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28</a:t>
            </a:r>
            <a:endParaRPr sz="2900">
              <a:solidFill>
                <a:srgbClr val="072F15"/>
              </a:solidFill>
              <a:latin typeface="Anton"/>
              <a:ea typeface="Anton"/>
              <a:cs typeface="Anton"/>
              <a:sym typeface="Anton"/>
            </a:endParaRPr>
          </a:p>
        </p:txBody>
      </p:sp>
      <p:grpSp>
        <p:nvGrpSpPr>
          <p:cNvPr id="654" name="Google Shape;654;p40"/>
          <p:cNvGrpSpPr/>
          <p:nvPr/>
        </p:nvGrpSpPr>
        <p:grpSpPr>
          <a:xfrm>
            <a:off x="1593027" y="3012267"/>
            <a:ext cx="6205231" cy="970655"/>
            <a:chOff x="1593000" y="2322568"/>
            <a:chExt cx="5957975" cy="643500"/>
          </a:xfrm>
        </p:grpSpPr>
        <p:sp>
          <p:nvSpPr>
            <p:cNvPr id="655" name="Google Shape;655;p40"/>
            <p:cNvSpPr/>
            <p:nvPr/>
          </p:nvSpPr>
          <p:spPr>
            <a:xfrm>
              <a:off x="3728375" y="2322568"/>
              <a:ext cx="3822600" cy="6435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40"/>
            <p:cNvSpPr/>
            <p:nvPr/>
          </p:nvSpPr>
          <p:spPr>
            <a:xfrm flipH="1">
              <a:off x="2283025" y="2322575"/>
              <a:ext cx="18444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40"/>
            <p:cNvSpPr/>
            <p:nvPr/>
          </p:nvSpPr>
          <p:spPr>
            <a:xfrm rot="-5400000">
              <a:off x="3501574" y="1934671"/>
              <a:ext cx="643356" cy="1419149"/>
            </a:xfrm>
            <a:prstGeom prst="flowChartOffpageConnector">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40"/>
            <p:cNvSpPr/>
            <p:nvPr/>
          </p:nvSpPr>
          <p:spPr>
            <a:xfrm>
              <a:off x="2342625" y="2399951"/>
              <a:ext cx="1940700" cy="4959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Roboto"/>
                  <a:ea typeface="Roboto"/>
                  <a:cs typeface="Roboto"/>
                  <a:sym typeface="Roboto"/>
                </a:rPr>
                <a:t>Large Enrollment</a:t>
              </a:r>
              <a:endParaRPr b="1" sz="1900">
                <a:solidFill>
                  <a:srgbClr val="FFFFFF"/>
                </a:solidFill>
                <a:latin typeface="Roboto"/>
                <a:ea typeface="Roboto"/>
                <a:cs typeface="Roboto"/>
                <a:sym typeface="Roboto"/>
              </a:endParaRPr>
            </a:p>
          </p:txBody>
        </p:sp>
        <p:sp>
          <p:nvSpPr>
            <p:cNvPr id="659" name="Google Shape;659;p40"/>
            <p:cNvSpPr/>
            <p:nvPr/>
          </p:nvSpPr>
          <p:spPr>
            <a:xfrm>
              <a:off x="1593000" y="2322568"/>
              <a:ext cx="690000" cy="642300"/>
            </a:xfrm>
            <a:prstGeom prst="rect">
              <a:avLst/>
            </a:prstGeom>
            <a:solidFill>
              <a:srgbClr val="5BA63C"/>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40"/>
            <p:cNvSpPr/>
            <p:nvPr/>
          </p:nvSpPr>
          <p:spPr>
            <a:xfrm>
              <a:off x="1593000" y="2322575"/>
              <a:ext cx="6900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03</a:t>
              </a:r>
              <a:endParaRPr sz="2600">
                <a:solidFill>
                  <a:srgbClr val="FFFFFF"/>
                </a:solidFill>
                <a:latin typeface="Roboto Thin"/>
                <a:ea typeface="Roboto Thin"/>
                <a:cs typeface="Roboto Thin"/>
                <a:sym typeface="Roboto Thin"/>
              </a:endParaRPr>
            </a:p>
          </p:txBody>
        </p:sp>
        <p:sp>
          <p:nvSpPr>
            <p:cNvPr id="661" name="Google Shape;661;p40"/>
            <p:cNvSpPr/>
            <p:nvPr/>
          </p:nvSpPr>
          <p:spPr>
            <a:xfrm>
              <a:off x="5014313" y="2323750"/>
              <a:ext cx="2344800" cy="6423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600">
                  <a:solidFill>
                    <a:schemeClr val="lt1"/>
                  </a:solidFill>
                  <a:latin typeface="Roboto"/>
                  <a:ea typeface="Roboto"/>
                  <a:cs typeface="Roboto"/>
                  <a:sym typeface="Roboto"/>
                </a:rPr>
                <a:t>Schools can respond to </a:t>
              </a:r>
              <a:r>
                <a:rPr lang="en" sz="1600">
                  <a:solidFill>
                    <a:schemeClr val="lt1"/>
                  </a:solidFill>
                  <a:latin typeface="Roboto"/>
                  <a:ea typeface="Roboto"/>
                  <a:cs typeface="Roboto"/>
                  <a:sym typeface="Roboto"/>
                </a:rPr>
                <a:t>financial</a:t>
              </a:r>
              <a:r>
                <a:rPr lang="en" sz="1600">
                  <a:solidFill>
                    <a:schemeClr val="lt1"/>
                  </a:solidFill>
                  <a:latin typeface="Roboto"/>
                  <a:ea typeface="Roboto"/>
                  <a:cs typeface="Roboto"/>
                  <a:sym typeface="Roboto"/>
                </a:rPr>
                <a:t> </a:t>
              </a:r>
              <a:r>
                <a:rPr lang="en" sz="1600">
                  <a:solidFill>
                    <a:schemeClr val="lt1"/>
                  </a:solidFill>
                  <a:latin typeface="Roboto"/>
                  <a:ea typeface="Roboto"/>
                  <a:cs typeface="Roboto"/>
                  <a:sym typeface="Roboto"/>
                </a:rPr>
                <a:t>downturns</a:t>
              </a:r>
              <a:endParaRPr sz="1600">
                <a:solidFill>
                  <a:schemeClr val="lt1"/>
                </a:solidFill>
                <a:latin typeface="Roboto"/>
                <a:ea typeface="Roboto"/>
                <a:cs typeface="Roboto"/>
                <a:sym typeface="Roboto"/>
              </a:endParaRPr>
            </a:p>
          </p:txBody>
        </p:sp>
      </p:grpSp>
      <p:grpSp>
        <p:nvGrpSpPr>
          <p:cNvPr id="662" name="Google Shape;662;p40"/>
          <p:cNvGrpSpPr/>
          <p:nvPr/>
        </p:nvGrpSpPr>
        <p:grpSpPr>
          <a:xfrm>
            <a:off x="1593052" y="2204780"/>
            <a:ext cx="6205231" cy="1059611"/>
            <a:chOff x="1593000" y="2322568"/>
            <a:chExt cx="5957975" cy="820513"/>
          </a:xfrm>
        </p:grpSpPr>
        <p:sp>
          <p:nvSpPr>
            <p:cNvPr id="663" name="Google Shape;663;p40"/>
            <p:cNvSpPr/>
            <p:nvPr/>
          </p:nvSpPr>
          <p:spPr>
            <a:xfrm>
              <a:off x="3728375" y="2322568"/>
              <a:ext cx="3822600" cy="6435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40"/>
            <p:cNvSpPr/>
            <p:nvPr/>
          </p:nvSpPr>
          <p:spPr>
            <a:xfrm flipH="1">
              <a:off x="2283025" y="2322575"/>
              <a:ext cx="18444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40"/>
            <p:cNvSpPr/>
            <p:nvPr/>
          </p:nvSpPr>
          <p:spPr>
            <a:xfrm rot="-5400000">
              <a:off x="3501574" y="1934671"/>
              <a:ext cx="643356" cy="1419149"/>
            </a:xfrm>
            <a:prstGeom prst="flowChartOffpageConnector">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40"/>
            <p:cNvSpPr/>
            <p:nvPr/>
          </p:nvSpPr>
          <p:spPr>
            <a:xfrm>
              <a:off x="2342614" y="2458966"/>
              <a:ext cx="1940700" cy="4887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Roboto"/>
                  <a:ea typeface="Roboto"/>
                  <a:cs typeface="Roboto"/>
                  <a:sym typeface="Roboto"/>
                </a:rPr>
                <a:t>Middle-Class Support</a:t>
              </a:r>
              <a:endParaRPr b="1" sz="1900">
                <a:solidFill>
                  <a:srgbClr val="FFFFFF"/>
                </a:solidFill>
                <a:latin typeface="Roboto"/>
                <a:ea typeface="Roboto"/>
                <a:cs typeface="Roboto"/>
                <a:sym typeface="Roboto"/>
              </a:endParaRPr>
            </a:p>
          </p:txBody>
        </p:sp>
        <p:sp>
          <p:nvSpPr>
            <p:cNvPr id="667" name="Google Shape;667;p40"/>
            <p:cNvSpPr/>
            <p:nvPr/>
          </p:nvSpPr>
          <p:spPr>
            <a:xfrm>
              <a:off x="1593000" y="2322568"/>
              <a:ext cx="690000" cy="642300"/>
            </a:xfrm>
            <a:prstGeom prst="rect">
              <a:avLst/>
            </a:prstGeom>
            <a:solidFill>
              <a:srgbClr val="5BA63C"/>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40"/>
            <p:cNvSpPr/>
            <p:nvPr/>
          </p:nvSpPr>
          <p:spPr>
            <a:xfrm>
              <a:off x="1593000" y="2322575"/>
              <a:ext cx="6900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02</a:t>
              </a:r>
              <a:endParaRPr sz="2600">
                <a:solidFill>
                  <a:srgbClr val="FFFFFF"/>
                </a:solidFill>
                <a:latin typeface="Roboto Thin"/>
                <a:ea typeface="Roboto Thin"/>
                <a:cs typeface="Roboto Thin"/>
                <a:sym typeface="Roboto Thin"/>
              </a:endParaRPr>
            </a:p>
          </p:txBody>
        </p:sp>
        <p:sp>
          <p:nvSpPr>
            <p:cNvPr id="669" name="Google Shape;669;p40"/>
            <p:cNvSpPr/>
            <p:nvPr/>
          </p:nvSpPr>
          <p:spPr>
            <a:xfrm>
              <a:off x="4983781" y="2500781"/>
              <a:ext cx="2567100" cy="6423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Roboto"/>
                  <a:ea typeface="Roboto"/>
                  <a:cs typeface="Roboto"/>
                  <a:sym typeface="Roboto"/>
                </a:rPr>
                <a:t>I</a:t>
              </a:r>
              <a:r>
                <a:rPr lang="en" sz="1600">
                  <a:solidFill>
                    <a:schemeClr val="lt1"/>
                  </a:solidFill>
                  <a:latin typeface="Roboto"/>
                  <a:ea typeface="Roboto"/>
                  <a:cs typeface="Roboto"/>
                  <a:sym typeface="Roboto"/>
                </a:rPr>
                <a:t>ndicator</a:t>
              </a:r>
              <a:r>
                <a:rPr lang="en" sz="1600">
                  <a:solidFill>
                    <a:schemeClr val="lt1"/>
                  </a:solidFill>
                  <a:latin typeface="Roboto"/>
                  <a:ea typeface="Roboto"/>
                  <a:cs typeface="Roboto"/>
                  <a:sym typeface="Roboto"/>
                </a:rPr>
                <a:t> of </a:t>
              </a:r>
              <a:r>
                <a:rPr lang="en" sz="1600">
                  <a:solidFill>
                    <a:schemeClr val="lt1"/>
                  </a:solidFill>
                  <a:latin typeface="Roboto"/>
                  <a:ea typeface="Roboto"/>
                  <a:cs typeface="Roboto"/>
                  <a:sym typeface="Roboto"/>
                </a:rPr>
                <a:t>financial</a:t>
              </a:r>
              <a:r>
                <a:rPr lang="en" sz="1600">
                  <a:solidFill>
                    <a:schemeClr val="lt1"/>
                  </a:solidFill>
                  <a:latin typeface="Roboto"/>
                  <a:ea typeface="Roboto"/>
                  <a:cs typeface="Roboto"/>
                  <a:sym typeface="Roboto"/>
                </a:rPr>
                <a:t> </a:t>
              </a:r>
              <a:r>
                <a:rPr lang="en" sz="1600">
                  <a:solidFill>
                    <a:schemeClr val="lt1"/>
                  </a:solidFill>
                  <a:latin typeface="Roboto"/>
                  <a:ea typeface="Roboto"/>
                  <a:cs typeface="Roboto"/>
                  <a:sym typeface="Roboto"/>
                </a:rPr>
                <a:t>stability</a:t>
              </a:r>
              <a:endParaRPr sz="1600">
                <a:solidFill>
                  <a:schemeClr val="lt1"/>
                </a:solidFill>
                <a:latin typeface="Roboto"/>
                <a:ea typeface="Roboto"/>
                <a:cs typeface="Roboto"/>
                <a:sym typeface="Roboto"/>
              </a:endParaRPr>
            </a:p>
          </p:txBody>
        </p:sp>
      </p:grpSp>
      <p:grpSp>
        <p:nvGrpSpPr>
          <p:cNvPr id="670" name="Google Shape;670;p40"/>
          <p:cNvGrpSpPr/>
          <p:nvPr/>
        </p:nvGrpSpPr>
        <p:grpSpPr>
          <a:xfrm>
            <a:off x="1593027" y="1541938"/>
            <a:ext cx="6205231" cy="879600"/>
            <a:chOff x="1593000" y="2322568"/>
            <a:chExt cx="5957975" cy="778339"/>
          </a:xfrm>
        </p:grpSpPr>
        <p:sp>
          <p:nvSpPr>
            <p:cNvPr id="671" name="Google Shape;671;p40"/>
            <p:cNvSpPr/>
            <p:nvPr/>
          </p:nvSpPr>
          <p:spPr>
            <a:xfrm>
              <a:off x="3728375" y="2322568"/>
              <a:ext cx="3822600" cy="6435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40"/>
            <p:cNvSpPr/>
            <p:nvPr/>
          </p:nvSpPr>
          <p:spPr>
            <a:xfrm flipH="1">
              <a:off x="2283025" y="2322575"/>
              <a:ext cx="18444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40"/>
            <p:cNvSpPr/>
            <p:nvPr/>
          </p:nvSpPr>
          <p:spPr>
            <a:xfrm rot="-5400000">
              <a:off x="3501574" y="1934671"/>
              <a:ext cx="643356" cy="1419149"/>
            </a:xfrm>
            <a:prstGeom prst="flowChartOffpageConnector">
              <a:avLst/>
            </a:prstGeom>
            <a:solidFill>
              <a:srgbClr val="5BA6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40"/>
            <p:cNvSpPr/>
            <p:nvPr/>
          </p:nvSpPr>
          <p:spPr>
            <a:xfrm>
              <a:off x="2342613" y="2399961"/>
              <a:ext cx="2110800" cy="4959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en" sz="1900">
                  <a:solidFill>
                    <a:srgbClr val="FFFFFF"/>
                  </a:solidFill>
                  <a:latin typeface="Roboto"/>
                  <a:ea typeface="Roboto"/>
                  <a:cs typeface="Roboto"/>
                  <a:sym typeface="Roboto"/>
                </a:rPr>
                <a:t>Upper-Middle Income Students</a:t>
              </a:r>
              <a:endParaRPr b="1" sz="1900">
                <a:solidFill>
                  <a:srgbClr val="FFFFFF"/>
                </a:solidFill>
                <a:latin typeface="Roboto"/>
                <a:ea typeface="Roboto"/>
                <a:cs typeface="Roboto"/>
                <a:sym typeface="Roboto"/>
              </a:endParaRPr>
            </a:p>
          </p:txBody>
        </p:sp>
        <p:sp>
          <p:nvSpPr>
            <p:cNvPr id="675" name="Google Shape;675;p40"/>
            <p:cNvSpPr/>
            <p:nvPr/>
          </p:nvSpPr>
          <p:spPr>
            <a:xfrm>
              <a:off x="1593000" y="2322568"/>
              <a:ext cx="690000" cy="642300"/>
            </a:xfrm>
            <a:prstGeom prst="rect">
              <a:avLst/>
            </a:prstGeom>
            <a:solidFill>
              <a:srgbClr val="5BA63C"/>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40"/>
            <p:cNvSpPr/>
            <p:nvPr/>
          </p:nvSpPr>
          <p:spPr>
            <a:xfrm>
              <a:off x="1593000" y="2322575"/>
              <a:ext cx="690000" cy="642600"/>
            </a:xfrm>
            <a:prstGeom prst="rect">
              <a:avLst/>
            </a:prstGeom>
            <a:solidFill>
              <a:srgbClr val="5BA6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latin typeface="Roboto Thin"/>
                  <a:ea typeface="Roboto Thin"/>
                  <a:cs typeface="Roboto Thin"/>
                  <a:sym typeface="Roboto Thin"/>
                </a:rPr>
                <a:t>01</a:t>
              </a:r>
              <a:endParaRPr sz="2600">
                <a:solidFill>
                  <a:srgbClr val="FFFFFF"/>
                </a:solidFill>
                <a:latin typeface="Roboto Thin"/>
                <a:ea typeface="Roboto Thin"/>
                <a:cs typeface="Roboto Thin"/>
                <a:sym typeface="Roboto Thin"/>
              </a:endParaRPr>
            </a:p>
          </p:txBody>
        </p:sp>
        <p:sp>
          <p:nvSpPr>
            <p:cNvPr id="677" name="Google Shape;677;p40"/>
            <p:cNvSpPr/>
            <p:nvPr/>
          </p:nvSpPr>
          <p:spPr>
            <a:xfrm>
              <a:off x="5014530" y="2458606"/>
              <a:ext cx="2344800" cy="642300"/>
            </a:xfrm>
            <a:prstGeom prst="rect">
              <a:avLst/>
            </a:prstGeom>
            <a:solidFill>
              <a:srgbClr val="5BA63C"/>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Roboto"/>
                  <a:ea typeface="Roboto"/>
                  <a:cs typeface="Roboto"/>
                  <a:sym typeface="Roboto"/>
                </a:rPr>
                <a:t>School’s ability to attract students </a:t>
              </a:r>
              <a:r>
                <a:rPr lang="en" sz="1600">
                  <a:solidFill>
                    <a:schemeClr val="lt1"/>
                  </a:solidFill>
                  <a:latin typeface="Roboto"/>
                  <a:ea typeface="Roboto"/>
                  <a:cs typeface="Roboto"/>
                  <a:sym typeface="Roboto"/>
                </a:rPr>
                <a:t>capable</a:t>
              </a:r>
              <a:r>
                <a:rPr lang="en" sz="1600">
                  <a:solidFill>
                    <a:schemeClr val="lt1"/>
                  </a:solidFill>
                  <a:latin typeface="Roboto"/>
                  <a:ea typeface="Roboto"/>
                  <a:cs typeface="Roboto"/>
                  <a:sym typeface="Roboto"/>
                </a:rPr>
                <a:t> of fully paying</a:t>
              </a:r>
              <a:endParaRPr sz="1600">
                <a:solidFill>
                  <a:schemeClr val="lt1"/>
                </a:solidFill>
                <a:latin typeface="Roboto"/>
                <a:ea typeface="Roboto"/>
                <a:cs typeface="Roboto"/>
                <a:sym typeface="Roboto"/>
              </a:endParaRPr>
            </a:p>
          </p:txBody>
        </p:sp>
      </p:grpSp>
      <p:sp>
        <p:nvSpPr>
          <p:cNvPr id="678" name="Google Shape;678;p40"/>
          <p:cNvSpPr/>
          <p:nvPr/>
        </p:nvSpPr>
        <p:spPr>
          <a:xfrm>
            <a:off x="4495800" y="1706875"/>
            <a:ext cx="523200" cy="354000"/>
          </a:xfrm>
          <a:prstGeom prst="rightArrow">
            <a:avLst>
              <a:gd fmla="val 50000" name="adj1"/>
              <a:gd fmla="val 50000" name="adj2"/>
            </a:avLst>
          </a:prstGeom>
          <a:solidFill>
            <a:srgbClr val="18580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9" name="Google Shape;679;p40"/>
          <p:cNvSpPr/>
          <p:nvPr/>
        </p:nvSpPr>
        <p:spPr>
          <a:xfrm>
            <a:off x="4495800" y="2557050"/>
            <a:ext cx="523200" cy="354000"/>
          </a:xfrm>
          <a:prstGeom prst="rightArrow">
            <a:avLst>
              <a:gd fmla="val 50000" name="adj1"/>
              <a:gd fmla="val 50000" name="adj2"/>
            </a:avLst>
          </a:prstGeom>
          <a:solidFill>
            <a:srgbClr val="18580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80" name="Google Shape;680;p40"/>
          <p:cNvSpPr/>
          <p:nvPr/>
        </p:nvSpPr>
        <p:spPr>
          <a:xfrm>
            <a:off x="4510263" y="3320600"/>
            <a:ext cx="523200" cy="354000"/>
          </a:xfrm>
          <a:prstGeom prst="rightArrow">
            <a:avLst>
              <a:gd fmla="val 50000" name="adj1"/>
              <a:gd fmla="val 50000" name="adj2"/>
            </a:avLst>
          </a:prstGeom>
          <a:solidFill>
            <a:srgbClr val="18580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1"/>
          <p:cNvSpPr txBox="1"/>
          <p:nvPr>
            <p:ph type="title"/>
          </p:nvPr>
        </p:nvSpPr>
        <p:spPr>
          <a:xfrm>
            <a:off x="2366400" y="1994250"/>
            <a:ext cx="4411200" cy="115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7200">
                <a:solidFill>
                  <a:srgbClr val="072F15"/>
                </a:solidFill>
                <a:latin typeface="Anton"/>
                <a:ea typeface="Anton"/>
                <a:cs typeface="Anton"/>
                <a:sym typeface="Anton"/>
              </a:rPr>
              <a:t>Thank You!</a:t>
            </a:r>
            <a:endParaRPr b="1" sz="7200">
              <a:solidFill>
                <a:srgbClr val="072F15"/>
              </a:solidFill>
              <a:latin typeface="Anton"/>
              <a:ea typeface="Anton"/>
              <a:cs typeface="Anton"/>
              <a:sym typeface="Anton"/>
            </a:endParaRPr>
          </a:p>
        </p:txBody>
      </p:sp>
      <p:pic>
        <p:nvPicPr>
          <p:cNvPr id="686" name="Google Shape;686;p41"/>
          <p:cNvPicPr preferRelativeResize="0"/>
          <p:nvPr/>
        </p:nvPicPr>
        <p:blipFill>
          <a:blip r:embed="rId3">
            <a:alphaModFix/>
          </a:blip>
          <a:stretch>
            <a:fillRect/>
          </a:stretch>
        </p:blipFill>
        <p:spPr>
          <a:xfrm>
            <a:off x="0" y="0"/>
            <a:ext cx="9144000" cy="1048164"/>
          </a:xfrm>
          <a:prstGeom prst="rect">
            <a:avLst/>
          </a:prstGeom>
          <a:noFill/>
          <a:ln>
            <a:noFill/>
          </a:ln>
        </p:spPr>
      </p:pic>
      <p:sp>
        <p:nvSpPr>
          <p:cNvPr id="687" name="Google Shape;687;p41"/>
          <p:cNvSpPr txBox="1"/>
          <p:nvPr/>
        </p:nvSpPr>
        <p:spPr>
          <a:xfrm>
            <a:off x="8444650" y="113025"/>
            <a:ext cx="627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chemeClr val="lt1"/>
                </a:solidFill>
                <a:latin typeface="Anton"/>
                <a:ea typeface="Anton"/>
                <a:cs typeface="Anton"/>
                <a:sym typeface="Anton"/>
              </a:rPr>
              <a:t>29</a:t>
            </a:r>
            <a:endParaRPr sz="2900">
              <a:solidFill>
                <a:schemeClr val="lt1"/>
              </a:solidFill>
              <a:latin typeface="Anton"/>
              <a:ea typeface="Anton"/>
              <a:cs typeface="Anton"/>
              <a:sym typeface="Anto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grpSp>
        <p:nvGrpSpPr>
          <p:cNvPr id="106" name="Google Shape;106;p15"/>
          <p:cNvGrpSpPr/>
          <p:nvPr/>
        </p:nvGrpSpPr>
        <p:grpSpPr>
          <a:xfrm>
            <a:off x="-7896500" y="-2685400"/>
            <a:ext cx="8683800" cy="2259300"/>
            <a:chOff x="228600" y="1442100"/>
            <a:chExt cx="8683800" cy="2259300"/>
          </a:xfrm>
        </p:grpSpPr>
        <p:sp>
          <p:nvSpPr>
            <p:cNvPr id="107" name="Google Shape;107;p15"/>
            <p:cNvSpPr/>
            <p:nvPr/>
          </p:nvSpPr>
          <p:spPr>
            <a:xfrm>
              <a:off x="228600" y="1442100"/>
              <a:ext cx="2819400" cy="2259300"/>
            </a:xfrm>
            <a:prstGeom prst="roundRect">
              <a:avLst>
                <a:gd fmla="val 6910" name="adj"/>
              </a:avLst>
            </a:prstGeom>
            <a:solidFill>
              <a:srgbClr val="5BA63C"/>
            </a:solidFill>
            <a:ln cap="flat" cmpd="sng" w="19050">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8" name="Google Shape;108;p15"/>
            <p:cNvSpPr/>
            <p:nvPr/>
          </p:nvSpPr>
          <p:spPr>
            <a:xfrm>
              <a:off x="3163800" y="1442100"/>
              <a:ext cx="2816400" cy="2259300"/>
            </a:xfrm>
            <a:prstGeom prst="roundRect">
              <a:avLst>
                <a:gd fmla="val 6910" name="adj"/>
              </a:avLst>
            </a:prstGeom>
            <a:solidFill>
              <a:srgbClr val="5BA63C"/>
            </a:solidFill>
            <a:ln cap="flat" cmpd="sng" w="19050">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09" name="Google Shape;109;p15"/>
            <p:cNvSpPr/>
            <p:nvPr/>
          </p:nvSpPr>
          <p:spPr>
            <a:xfrm>
              <a:off x="6096000" y="1442100"/>
              <a:ext cx="2816400" cy="2259300"/>
            </a:xfrm>
            <a:prstGeom prst="roundRect">
              <a:avLst>
                <a:gd fmla="val 6910" name="adj"/>
              </a:avLst>
            </a:prstGeom>
            <a:solidFill>
              <a:srgbClr val="5BA63C"/>
            </a:solidFill>
            <a:ln cap="flat" cmpd="sng" w="19050">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rchivo"/>
                <a:ea typeface="Archivo"/>
                <a:cs typeface="Archivo"/>
                <a:sym typeface="Archivo"/>
              </a:endParaRPr>
            </a:p>
          </p:txBody>
        </p:sp>
        <p:sp>
          <p:nvSpPr>
            <p:cNvPr id="110" name="Google Shape;110;p15"/>
            <p:cNvSpPr txBox="1"/>
            <p:nvPr/>
          </p:nvSpPr>
          <p:spPr>
            <a:xfrm>
              <a:off x="363300" y="1447080"/>
              <a:ext cx="2550000" cy="369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900">
                  <a:solidFill>
                    <a:schemeClr val="lt1"/>
                  </a:solidFill>
                  <a:latin typeface="Roboto"/>
                  <a:ea typeface="Roboto"/>
                  <a:cs typeface="Roboto"/>
                  <a:sym typeface="Roboto"/>
                </a:rPr>
                <a:t>Fortune 500 Company</a:t>
              </a:r>
              <a:endParaRPr b="1" sz="1900">
                <a:solidFill>
                  <a:schemeClr val="lt1"/>
                </a:solidFill>
                <a:latin typeface="Roboto"/>
                <a:ea typeface="Roboto"/>
                <a:cs typeface="Roboto"/>
                <a:sym typeface="Roboto"/>
              </a:endParaRPr>
            </a:p>
          </p:txBody>
        </p:sp>
        <p:sp>
          <p:nvSpPr>
            <p:cNvPr id="111" name="Google Shape;111;p15"/>
            <p:cNvSpPr txBox="1"/>
            <p:nvPr/>
          </p:nvSpPr>
          <p:spPr>
            <a:xfrm>
              <a:off x="3297000" y="1447080"/>
              <a:ext cx="2550000" cy="369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900">
                  <a:solidFill>
                    <a:schemeClr val="lt1"/>
                  </a:solidFill>
                  <a:latin typeface="Roboto"/>
                  <a:ea typeface="Roboto"/>
                  <a:cs typeface="Roboto"/>
                  <a:sym typeface="Roboto"/>
                </a:rPr>
                <a:t>Operations</a:t>
              </a:r>
              <a:endParaRPr b="1" sz="1900">
                <a:solidFill>
                  <a:schemeClr val="lt1"/>
                </a:solidFill>
                <a:latin typeface="Roboto"/>
                <a:ea typeface="Roboto"/>
                <a:cs typeface="Roboto"/>
                <a:sym typeface="Roboto"/>
              </a:endParaRPr>
            </a:p>
          </p:txBody>
        </p:sp>
        <p:sp>
          <p:nvSpPr>
            <p:cNvPr id="112" name="Google Shape;112;p15"/>
            <p:cNvSpPr txBox="1"/>
            <p:nvPr/>
          </p:nvSpPr>
          <p:spPr>
            <a:xfrm>
              <a:off x="6229200" y="1447080"/>
              <a:ext cx="2550000" cy="3693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b="1" lang="en" sz="1900">
                  <a:solidFill>
                    <a:schemeClr val="lt1"/>
                  </a:solidFill>
                  <a:latin typeface="Roboto"/>
                  <a:ea typeface="Roboto"/>
                  <a:cs typeface="Roboto"/>
                  <a:sym typeface="Roboto"/>
                </a:rPr>
                <a:t>Customers-First</a:t>
              </a:r>
              <a:endParaRPr b="1" sz="1900">
                <a:solidFill>
                  <a:schemeClr val="lt1"/>
                </a:solidFill>
                <a:latin typeface="Roboto"/>
                <a:ea typeface="Roboto"/>
                <a:cs typeface="Roboto"/>
                <a:sym typeface="Roboto"/>
              </a:endParaRPr>
            </a:p>
          </p:txBody>
        </p:sp>
        <p:sp>
          <p:nvSpPr>
            <p:cNvPr id="113" name="Google Shape;113;p15"/>
            <p:cNvSpPr txBox="1"/>
            <p:nvPr/>
          </p:nvSpPr>
          <p:spPr>
            <a:xfrm>
              <a:off x="363300" y="2347800"/>
              <a:ext cx="2550000" cy="9051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SzPts val="935"/>
                <a:buNone/>
              </a:pPr>
              <a:r>
                <a:rPr lang="en">
                  <a:solidFill>
                    <a:schemeClr val="lt1"/>
                  </a:solidFill>
                  <a:latin typeface="Roboto Light"/>
                  <a:ea typeface="Roboto Light"/>
                  <a:cs typeface="Roboto Light"/>
                  <a:sym typeface="Roboto Light"/>
                </a:rPr>
                <a:t>A legacy of Trust &amp; Growth since 1866</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SzPts val="935"/>
                <a:buNone/>
              </a:pPr>
              <a:r>
                <a:rPr lang="en">
                  <a:solidFill>
                    <a:schemeClr val="lt1"/>
                  </a:solidFill>
                  <a:latin typeface="Roboto Light"/>
                  <a:ea typeface="Roboto Light"/>
                  <a:cs typeface="Roboto Light"/>
                  <a:sym typeface="Roboto Light"/>
                </a:rPr>
                <a:t>Ranked Among the Fortune 500</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SzPts val="935"/>
                <a:buNone/>
              </a:pPr>
              <a:r>
                <a:rPr lang="en">
                  <a:solidFill>
                    <a:schemeClr val="lt1"/>
                  </a:solidFill>
                  <a:latin typeface="Roboto Light"/>
                  <a:ea typeface="Roboto Light"/>
                  <a:cs typeface="Roboto Light"/>
                  <a:sym typeface="Roboto Light"/>
                </a:rPr>
                <a:t>Managing over $204 Billion in Assets </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SzPts val="935"/>
                <a:buNone/>
              </a:pPr>
              <a:r>
                <a:t/>
              </a:r>
              <a:endParaRPr>
                <a:solidFill>
                  <a:schemeClr val="lt1"/>
                </a:solidFill>
                <a:latin typeface="Roboto Light"/>
                <a:ea typeface="Roboto Light"/>
                <a:cs typeface="Roboto Light"/>
                <a:sym typeface="Roboto Light"/>
              </a:endParaRPr>
            </a:p>
          </p:txBody>
        </p:sp>
        <p:sp>
          <p:nvSpPr>
            <p:cNvPr id="114" name="Google Shape;114;p15"/>
            <p:cNvSpPr txBox="1"/>
            <p:nvPr/>
          </p:nvSpPr>
          <p:spPr>
            <a:xfrm>
              <a:off x="3220800" y="2079075"/>
              <a:ext cx="2683200" cy="86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1,000+ Full Service Branches Across 11 States </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11 Private Client Group Offices </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16,000 ATM Locations</a:t>
              </a:r>
              <a:endParaRPr>
                <a:solidFill>
                  <a:schemeClr val="lt1"/>
                </a:solidFill>
                <a:latin typeface="Roboto Light"/>
                <a:ea typeface="Roboto Light"/>
                <a:cs typeface="Roboto Light"/>
                <a:sym typeface="Roboto Light"/>
              </a:endParaRPr>
            </a:p>
          </p:txBody>
        </p:sp>
        <p:sp>
          <p:nvSpPr>
            <p:cNvPr id="115" name="Google Shape;115;p15"/>
            <p:cNvSpPr txBox="1"/>
            <p:nvPr/>
          </p:nvSpPr>
          <p:spPr>
            <a:xfrm>
              <a:off x="6230700" y="2079075"/>
              <a:ext cx="2550000" cy="86700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Empowering Customers with a “Can-Do” Spirit</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Driven by Service, Built on Trust</a:t>
              </a:r>
              <a:endParaRPr>
                <a:solidFill>
                  <a:schemeClr val="lt1"/>
                </a:solidFill>
                <a:latin typeface="Roboto Light"/>
                <a:ea typeface="Roboto Light"/>
                <a:cs typeface="Roboto Light"/>
                <a:sym typeface="Roboto Light"/>
              </a:endParaRPr>
            </a:p>
            <a:p>
              <a:pPr indent="0" lvl="0" marL="0" rtl="0" algn="l">
                <a:lnSpc>
                  <a:spcPct val="100000"/>
                </a:lnSpc>
                <a:spcBef>
                  <a:spcPts val="0"/>
                </a:spcBef>
                <a:spcAft>
                  <a:spcPts val="0"/>
                </a:spcAft>
                <a:buNone/>
              </a:pPr>
              <a:r>
                <a:rPr lang="en">
                  <a:solidFill>
                    <a:schemeClr val="lt1"/>
                  </a:solidFill>
                  <a:latin typeface="Roboto Light"/>
                  <a:ea typeface="Roboto Light"/>
                  <a:cs typeface="Roboto Light"/>
                  <a:sym typeface="Roboto Light"/>
                </a:rPr>
                <a:t>Always look ahead to be the very best</a:t>
              </a:r>
              <a:endParaRPr>
                <a:solidFill>
                  <a:schemeClr val="lt1"/>
                </a:solidFill>
                <a:latin typeface="Roboto Light"/>
                <a:ea typeface="Roboto Light"/>
                <a:cs typeface="Roboto Light"/>
                <a:sym typeface="Roboto Light"/>
              </a:endParaRPr>
            </a:p>
          </p:txBody>
        </p:sp>
      </p:grpSp>
      <p:sp>
        <p:nvSpPr>
          <p:cNvPr id="116" name="Google Shape;116;p15"/>
          <p:cNvSpPr txBox="1"/>
          <p:nvPr/>
        </p:nvSpPr>
        <p:spPr>
          <a:xfrm>
            <a:off x="389900" y="308075"/>
            <a:ext cx="3618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000">
                <a:solidFill>
                  <a:srgbClr val="072F15"/>
                </a:solidFill>
                <a:latin typeface="Anton"/>
                <a:ea typeface="Anton"/>
                <a:cs typeface="Anton"/>
                <a:sym typeface="Anton"/>
              </a:rPr>
              <a:t>Huntington Bank</a:t>
            </a:r>
            <a:endParaRPr sz="4000">
              <a:solidFill>
                <a:srgbClr val="072F15"/>
              </a:solidFill>
              <a:latin typeface="Anton"/>
              <a:ea typeface="Anton"/>
              <a:cs typeface="Anton"/>
              <a:sym typeface="Anton"/>
            </a:endParaRPr>
          </a:p>
        </p:txBody>
      </p:sp>
      <p:sp>
        <p:nvSpPr>
          <p:cNvPr id="117" name="Google Shape;117;p15"/>
          <p:cNvSpPr txBox="1"/>
          <p:nvPr/>
        </p:nvSpPr>
        <p:spPr>
          <a:xfrm>
            <a:off x="452600" y="952600"/>
            <a:ext cx="3493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800">
                <a:solidFill>
                  <a:srgbClr val="072F15"/>
                </a:solidFill>
                <a:latin typeface="Roboto Light"/>
                <a:ea typeface="Roboto Light"/>
                <a:cs typeface="Roboto Light"/>
                <a:sym typeface="Roboto Light"/>
              </a:rPr>
              <a:t>“</a:t>
            </a:r>
            <a:r>
              <a:rPr i="1" lang="en" sz="1800">
                <a:solidFill>
                  <a:srgbClr val="072F15"/>
                </a:solidFill>
                <a:latin typeface="Roboto Light"/>
                <a:ea typeface="Roboto Light"/>
                <a:cs typeface="Roboto Light"/>
                <a:sym typeface="Roboto Light"/>
              </a:rPr>
              <a:t>Your Trusted Partner in Banking.”</a:t>
            </a:r>
            <a:endParaRPr i="1" sz="1800">
              <a:solidFill>
                <a:srgbClr val="072F15"/>
              </a:solidFill>
              <a:latin typeface="Roboto Light"/>
              <a:ea typeface="Roboto Light"/>
              <a:cs typeface="Roboto Light"/>
              <a:sym typeface="Roboto Light"/>
            </a:endParaRPr>
          </a:p>
        </p:txBody>
      </p:sp>
      <p:pic>
        <p:nvPicPr>
          <p:cNvPr id="118" name="Google Shape;118;p15" title="huntington.jpg"/>
          <p:cNvPicPr preferRelativeResize="0"/>
          <p:nvPr/>
        </p:nvPicPr>
        <p:blipFill rotWithShape="1">
          <a:blip r:embed="rId3">
            <a:alphaModFix/>
          </a:blip>
          <a:srcRect b="0" l="20695" r="27734" t="0"/>
          <a:stretch/>
        </p:blipFill>
        <p:spPr>
          <a:xfrm>
            <a:off x="5069400" y="115475"/>
            <a:ext cx="3981024" cy="4912551"/>
          </a:xfrm>
          <a:prstGeom prst="rect">
            <a:avLst/>
          </a:prstGeom>
          <a:noFill/>
          <a:ln>
            <a:noFill/>
          </a:ln>
        </p:spPr>
      </p:pic>
      <p:grpSp>
        <p:nvGrpSpPr>
          <p:cNvPr id="119" name="Google Shape;119;p15"/>
          <p:cNvGrpSpPr/>
          <p:nvPr/>
        </p:nvGrpSpPr>
        <p:grpSpPr>
          <a:xfrm>
            <a:off x="241575" y="1545571"/>
            <a:ext cx="916482" cy="832695"/>
            <a:chOff x="144109" y="1803888"/>
            <a:chExt cx="1067042" cy="969490"/>
          </a:xfrm>
        </p:grpSpPr>
        <p:sp>
          <p:nvSpPr>
            <p:cNvPr id="120" name="Google Shape;120;p15"/>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121" name="Google Shape;121;p15"/>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sp>
        <p:nvSpPr>
          <p:cNvPr id="122" name="Google Shape;122;p15"/>
          <p:cNvSpPr txBox="1"/>
          <p:nvPr/>
        </p:nvSpPr>
        <p:spPr>
          <a:xfrm>
            <a:off x="1158050" y="1467475"/>
            <a:ext cx="37839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5BA63C"/>
                </a:solidFill>
                <a:latin typeface="Roboto"/>
                <a:ea typeface="Roboto"/>
                <a:cs typeface="Roboto"/>
                <a:sym typeface="Roboto"/>
              </a:rPr>
              <a:t>Founded in 1866</a:t>
            </a:r>
            <a:endParaRPr b="1" sz="1500">
              <a:solidFill>
                <a:srgbClr val="5BA63C"/>
              </a:solidFill>
              <a:latin typeface="Roboto"/>
              <a:ea typeface="Roboto"/>
              <a:cs typeface="Roboto"/>
              <a:sym typeface="Roboto"/>
            </a:endParaRPr>
          </a:p>
          <a:p>
            <a:pPr indent="0" lvl="0" marL="0" rtl="0" algn="l">
              <a:spcBef>
                <a:spcPts val="0"/>
              </a:spcBef>
              <a:spcAft>
                <a:spcPts val="0"/>
              </a:spcAft>
              <a:buNone/>
            </a:pPr>
            <a:r>
              <a:rPr lang="en">
                <a:solidFill>
                  <a:srgbClr val="072F15"/>
                </a:solidFill>
                <a:latin typeface="Roboto Light"/>
                <a:ea typeface="Roboto Light"/>
                <a:cs typeface="Roboto Light"/>
                <a:sym typeface="Roboto Light"/>
              </a:rPr>
              <a:t>Legacy of trust &amp; growth</a:t>
            </a:r>
            <a:endParaRPr>
              <a:solidFill>
                <a:srgbClr val="072F15"/>
              </a:solidFill>
              <a:latin typeface="Roboto Light"/>
              <a:ea typeface="Roboto Light"/>
              <a:cs typeface="Roboto Light"/>
              <a:sym typeface="Roboto Light"/>
            </a:endParaRPr>
          </a:p>
          <a:p>
            <a:pPr indent="0" lvl="0" marL="0" rtl="0" algn="l">
              <a:spcBef>
                <a:spcPts val="0"/>
              </a:spcBef>
              <a:spcAft>
                <a:spcPts val="0"/>
              </a:spcAft>
              <a:buNone/>
            </a:pPr>
            <a:r>
              <a:rPr lang="en">
                <a:solidFill>
                  <a:srgbClr val="072F15"/>
                </a:solidFill>
                <a:latin typeface="Roboto Light"/>
                <a:ea typeface="Roboto Light"/>
                <a:cs typeface="Roboto Light"/>
                <a:sym typeface="Roboto Light"/>
              </a:rPr>
              <a:t>Fortune 500 Company, managing over $204 billion in assets </a:t>
            </a:r>
            <a:endParaRPr>
              <a:solidFill>
                <a:srgbClr val="072F15"/>
              </a:solidFill>
              <a:latin typeface="Roboto Light"/>
              <a:ea typeface="Roboto Light"/>
              <a:cs typeface="Roboto Light"/>
              <a:sym typeface="Roboto Light"/>
            </a:endParaRPr>
          </a:p>
        </p:txBody>
      </p:sp>
      <p:sp>
        <p:nvSpPr>
          <p:cNvPr id="123" name="Google Shape;123;p15"/>
          <p:cNvSpPr txBox="1"/>
          <p:nvPr/>
        </p:nvSpPr>
        <p:spPr>
          <a:xfrm>
            <a:off x="1158050" y="2504550"/>
            <a:ext cx="3493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5BA63C"/>
                </a:solidFill>
                <a:latin typeface="Roboto"/>
                <a:ea typeface="Roboto"/>
                <a:cs typeface="Roboto"/>
                <a:sym typeface="Roboto"/>
              </a:rPr>
              <a:t>Customers First</a:t>
            </a:r>
            <a:endParaRPr b="1" sz="1500">
              <a:solidFill>
                <a:srgbClr val="5BA63C"/>
              </a:solidFill>
              <a:latin typeface="Roboto"/>
              <a:ea typeface="Roboto"/>
              <a:cs typeface="Roboto"/>
              <a:sym typeface="Roboto"/>
            </a:endParaRPr>
          </a:p>
          <a:p>
            <a:pPr indent="0" lvl="0" marL="0" rtl="0" algn="l">
              <a:spcBef>
                <a:spcPts val="0"/>
              </a:spcBef>
              <a:spcAft>
                <a:spcPts val="0"/>
              </a:spcAft>
              <a:buNone/>
            </a:pPr>
            <a:r>
              <a:rPr lang="en">
                <a:solidFill>
                  <a:srgbClr val="072F15"/>
                </a:solidFill>
                <a:latin typeface="Roboto Light"/>
                <a:ea typeface="Roboto Light"/>
                <a:cs typeface="Roboto Light"/>
                <a:sym typeface="Roboto Light"/>
              </a:rPr>
              <a:t>Driven by service, built on trust</a:t>
            </a:r>
            <a:endParaRPr>
              <a:solidFill>
                <a:srgbClr val="072F15"/>
              </a:solidFill>
              <a:latin typeface="Roboto Light"/>
              <a:ea typeface="Roboto Light"/>
              <a:cs typeface="Roboto Light"/>
              <a:sym typeface="Roboto Light"/>
            </a:endParaRPr>
          </a:p>
          <a:p>
            <a:pPr indent="0" lvl="0" marL="0" rtl="0" algn="l">
              <a:spcBef>
                <a:spcPts val="0"/>
              </a:spcBef>
              <a:spcAft>
                <a:spcPts val="0"/>
              </a:spcAft>
              <a:buNone/>
            </a:pPr>
            <a:r>
              <a:rPr lang="en">
                <a:solidFill>
                  <a:srgbClr val="072F15"/>
                </a:solidFill>
                <a:latin typeface="Roboto Light"/>
                <a:ea typeface="Roboto Light"/>
                <a:cs typeface="Roboto Light"/>
                <a:sym typeface="Roboto Light"/>
              </a:rPr>
              <a:t>Huntington is focused on people with a service-oriented heart</a:t>
            </a:r>
            <a:endParaRPr>
              <a:solidFill>
                <a:srgbClr val="072F15"/>
              </a:solidFill>
              <a:latin typeface="Roboto Light"/>
              <a:ea typeface="Roboto Light"/>
              <a:cs typeface="Roboto Light"/>
              <a:sym typeface="Roboto Light"/>
            </a:endParaRPr>
          </a:p>
        </p:txBody>
      </p:sp>
      <p:grpSp>
        <p:nvGrpSpPr>
          <p:cNvPr id="124" name="Google Shape;124;p15"/>
          <p:cNvGrpSpPr/>
          <p:nvPr/>
        </p:nvGrpSpPr>
        <p:grpSpPr>
          <a:xfrm>
            <a:off x="241575" y="2582649"/>
            <a:ext cx="916482" cy="832695"/>
            <a:chOff x="241575" y="2848924"/>
            <a:chExt cx="916482" cy="832695"/>
          </a:xfrm>
        </p:grpSpPr>
        <p:grpSp>
          <p:nvGrpSpPr>
            <p:cNvPr id="125" name="Google Shape;125;p15"/>
            <p:cNvGrpSpPr/>
            <p:nvPr/>
          </p:nvGrpSpPr>
          <p:grpSpPr>
            <a:xfrm>
              <a:off x="241575" y="2848924"/>
              <a:ext cx="916482" cy="832695"/>
              <a:chOff x="144109" y="3232638"/>
              <a:chExt cx="1067042" cy="969490"/>
            </a:xfrm>
          </p:grpSpPr>
          <p:sp>
            <p:nvSpPr>
              <p:cNvPr id="126" name="Google Shape;126;p15"/>
              <p:cNvSpPr/>
              <p:nvPr/>
            </p:nvSpPr>
            <p:spPr>
              <a:xfrm rot="1804115">
                <a:off x="357003" y="339979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127" name="Google Shape;127;p15"/>
              <p:cNvSpPr/>
              <p:nvPr/>
            </p:nvSpPr>
            <p:spPr>
              <a:xfrm rot="-9015307">
                <a:off x="252661" y="325143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128" name="Google Shape;128;p15"/>
            <p:cNvPicPr preferRelativeResize="0"/>
            <p:nvPr/>
          </p:nvPicPr>
          <p:blipFill>
            <a:blip r:embed="rId4">
              <a:alphaModFix/>
            </a:blip>
            <a:stretch>
              <a:fillRect/>
            </a:stretch>
          </p:blipFill>
          <p:spPr>
            <a:xfrm>
              <a:off x="548391" y="3067008"/>
              <a:ext cx="396531" cy="396555"/>
            </a:xfrm>
            <a:prstGeom prst="rect">
              <a:avLst/>
            </a:prstGeom>
            <a:noFill/>
            <a:ln>
              <a:noFill/>
            </a:ln>
          </p:spPr>
        </p:pic>
      </p:grpSp>
      <p:pic>
        <p:nvPicPr>
          <p:cNvPr id="129" name="Google Shape;129;p15"/>
          <p:cNvPicPr preferRelativeResize="0"/>
          <p:nvPr/>
        </p:nvPicPr>
        <p:blipFill>
          <a:blip r:embed="rId5">
            <a:alphaModFix/>
          </a:blip>
          <a:stretch>
            <a:fillRect/>
          </a:stretch>
        </p:blipFill>
        <p:spPr>
          <a:xfrm>
            <a:off x="548390" y="1763651"/>
            <a:ext cx="396535" cy="396534"/>
          </a:xfrm>
          <a:prstGeom prst="rect">
            <a:avLst/>
          </a:prstGeom>
          <a:noFill/>
          <a:ln>
            <a:noFill/>
          </a:ln>
        </p:spPr>
      </p:pic>
      <p:grpSp>
        <p:nvGrpSpPr>
          <p:cNvPr id="130" name="Google Shape;130;p15"/>
          <p:cNvGrpSpPr/>
          <p:nvPr/>
        </p:nvGrpSpPr>
        <p:grpSpPr>
          <a:xfrm>
            <a:off x="241575" y="3697824"/>
            <a:ext cx="916482" cy="832695"/>
            <a:chOff x="144109" y="3232638"/>
            <a:chExt cx="1067042" cy="969490"/>
          </a:xfrm>
        </p:grpSpPr>
        <p:sp>
          <p:nvSpPr>
            <p:cNvPr id="131" name="Google Shape;131;p15"/>
            <p:cNvSpPr/>
            <p:nvPr/>
          </p:nvSpPr>
          <p:spPr>
            <a:xfrm rot="1804115">
              <a:off x="357003" y="339979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132" name="Google Shape;132;p15"/>
            <p:cNvSpPr/>
            <p:nvPr/>
          </p:nvSpPr>
          <p:spPr>
            <a:xfrm rot="-9015307">
              <a:off x="252661" y="325143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sp>
        <p:nvSpPr>
          <p:cNvPr id="133" name="Google Shape;133;p15"/>
          <p:cNvSpPr txBox="1"/>
          <p:nvPr/>
        </p:nvSpPr>
        <p:spPr>
          <a:xfrm>
            <a:off x="1158048" y="3619725"/>
            <a:ext cx="3493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5BA63C"/>
                </a:solidFill>
                <a:latin typeface="Roboto"/>
                <a:ea typeface="Roboto"/>
                <a:cs typeface="Roboto"/>
                <a:sym typeface="Roboto"/>
              </a:rPr>
              <a:t>Every Step, Every Stage</a:t>
            </a:r>
            <a:endParaRPr b="1" sz="1500">
              <a:solidFill>
                <a:srgbClr val="5BA63C"/>
              </a:solidFill>
              <a:latin typeface="Roboto"/>
              <a:ea typeface="Roboto"/>
              <a:cs typeface="Roboto"/>
              <a:sym typeface="Roboto"/>
            </a:endParaRPr>
          </a:p>
          <a:p>
            <a:pPr indent="0" lvl="0" marL="0" rtl="0" algn="l">
              <a:spcBef>
                <a:spcPts val="0"/>
              </a:spcBef>
              <a:spcAft>
                <a:spcPts val="0"/>
              </a:spcAft>
              <a:buNone/>
            </a:pPr>
            <a:r>
              <a:rPr lang="en">
                <a:solidFill>
                  <a:srgbClr val="072F15"/>
                </a:solidFill>
                <a:latin typeface="Roboto Light"/>
                <a:ea typeface="Roboto Light"/>
                <a:cs typeface="Roboto Light"/>
                <a:sym typeface="Roboto Light"/>
              </a:rPr>
              <a:t>Huntington serves a wide range of customers, from students opening their first account to corporate finances. </a:t>
            </a:r>
            <a:endParaRPr>
              <a:solidFill>
                <a:srgbClr val="072F15"/>
              </a:solidFill>
              <a:latin typeface="Roboto Light"/>
              <a:ea typeface="Roboto Light"/>
              <a:cs typeface="Roboto Light"/>
              <a:sym typeface="Roboto Light"/>
            </a:endParaRPr>
          </a:p>
        </p:txBody>
      </p:sp>
      <p:pic>
        <p:nvPicPr>
          <p:cNvPr id="134" name="Google Shape;134;p15"/>
          <p:cNvPicPr preferRelativeResize="0"/>
          <p:nvPr/>
        </p:nvPicPr>
        <p:blipFill>
          <a:blip r:embed="rId6">
            <a:alphaModFix/>
          </a:blip>
          <a:stretch>
            <a:fillRect/>
          </a:stretch>
        </p:blipFill>
        <p:spPr>
          <a:xfrm>
            <a:off x="567563" y="3935075"/>
            <a:ext cx="358200" cy="358200"/>
          </a:xfrm>
          <a:prstGeom prst="rect">
            <a:avLst/>
          </a:prstGeom>
          <a:noFill/>
          <a:ln>
            <a:noFill/>
          </a:ln>
        </p:spPr>
      </p:pic>
      <p:sp>
        <p:nvSpPr>
          <p:cNvPr id="135" name="Google Shape;135;p15"/>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3</a:t>
            </a:r>
            <a:endParaRPr sz="2900">
              <a:solidFill>
                <a:srgbClr val="072F15"/>
              </a:solidFill>
              <a:latin typeface="Anton"/>
              <a:ea typeface="Anton"/>
              <a:cs typeface="Anton"/>
              <a:sym typeface="Anto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txBox="1"/>
          <p:nvPr/>
        </p:nvSpPr>
        <p:spPr>
          <a:xfrm>
            <a:off x="2764650" y="302300"/>
            <a:ext cx="3614700" cy="69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3300">
                <a:solidFill>
                  <a:srgbClr val="072F15"/>
                </a:solidFill>
                <a:latin typeface="Anton"/>
                <a:ea typeface="Anton"/>
                <a:cs typeface="Anton"/>
                <a:sym typeface="Anton"/>
              </a:rPr>
              <a:t>Problem Statement</a:t>
            </a:r>
            <a:endParaRPr sz="3300">
              <a:solidFill>
                <a:srgbClr val="072F15"/>
              </a:solidFill>
              <a:latin typeface="Anton"/>
              <a:ea typeface="Anton"/>
              <a:cs typeface="Anton"/>
              <a:sym typeface="Anton"/>
            </a:endParaRPr>
          </a:p>
        </p:txBody>
      </p:sp>
      <p:sp>
        <p:nvSpPr>
          <p:cNvPr id="141" name="Google Shape;141;p16"/>
          <p:cNvSpPr txBox="1"/>
          <p:nvPr/>
        </p:nvSpPr>
        <p:spPr>
          <a:xfrm>
            <a:off x="322225" y="903050"/>
            <a:ext cx="83160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300">
                <a:solidFill>
                  <a:schemeClr val="dk1"/>
                </a:solidFill>
                <a:latin typeface="Roboto Light"/>
                <a:ea typeface="Roboto Light"/>
                <a:cs typeface="Roboto Light"/>
                <a:sym typeface="Roboto Light"/>
              </a:rPr>
              <a:t>US College closures are expected to “soar” in coming years due to enrollment and demographic challenges. </a:t>
            </a:r>
            <a:endParaRPr i="1" sz="1300">
              <a:latin typeface="Roboto Light"/>
              <a:ea typeface="Roboto Light"/>
              <a:cs typeface="Roboto Light"/>
              <a:sym typeface="Roboto Light"/>
            </a:endParaRPr>
          </a:p>
        </p:txBody>
      </p:sp>
      <p:sp>
        <p:nvSpPr>
          <p:cNvPr id="142" name="Google Shape;142;p16"/>
          <p:cNvSpPr txBox="1"/>
          <p:nvPr/>
        </p:nvSpPr>
        <p:spPr>
          <a:xfrm>
            <a:off x="232975" y="1228575"/>
            <a:ext cx="8494500" cy="43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i="1" lang="en" sz="1600">
                <a:solidFill>
                  <a:srgbClr val="072F07"/>
                </a:solidFill>
                <a:latin typeface="Roboto Medium"/>
                <a:ea typeface="Roboto Medium"/>
                <a:cs typeface="Roboto Medium"/>
                <a:sym typeface="Roboto Medium"/>
              </a:rPr>
              <a:t>Goal:</a:t>
            </a:r>
            <a:r>
              <a:rPr i="1" lang="en" sz="1600">
                <a:solidFill>
                  <a:srgbClr val="072F07"/>
                </a:solidFill>
                <a:latin typeface="Roboto"/>
                <a:ea typeface="Roboto"/>
                <a:cs typeface="Roboto"/>
                <a:sym typeface="Roboto"/>
              </a:rPr>
              <a:t> Build a model to identify institutions at risk of closing within the next 2 - 4 years</a:t>
            </a:r>
            <a:endParaRPr i="1" sz="1600">
              <a:solidFill>
                <a:srgbClr val="072F07"/>
              </a:solidFill>
              <a:latin typeface="Roboto"/>
              <a:ea typeface="Roboto"/>
              <a:cs typeface="Roboto"/>
              <a:sym typeface="Roboto"/>
            </a:endParaRPr>
          </a:p>
        </p:txBody>
      </p:sp>
      <p:pic>
        <p:nvPicPr>
          <p:cNvPr id="143" name="Google Shape;143;p16"/>
          <p:cNvPicPr preferRelativeResize="0"/>
          <p:nvPr/>
        </p:nvPicPr>
        <p:blipFill>
          <a:blip r:embed="rId3">
            <a:alphaModFix/>
          </a:blip>
          <a:stretch>
            <a:fillRect/>
          </a:stretch>
        </p:blipFill>
        <p:spPr>
          <a:xfrm>
            <a:off x="5125875" y="1952799"/>
            <a:ext cx="421700" cy="421700"/>
          </a:xfrm>
          <a:prstGeom prst="rect">
            <a:avLst/>
          </a:prstGeom>
          <a:noFill/>
          <a:ln>
            <a:noFill/>
          </a:ln>
        </p:spPr>
      </p:pic>
      <p:pic>
        <p:nvPicPr>
          <p:cNvPr id="144" name="Google Shape;144;p16"/>
          <p:cNvPicPr preferRelativeResize="0"/>
          <p:nvPr/>
        </p:nvPicPr>
        <p:blipFill>
          <a:blip r:embed="rId4">
            <a:alphaModFix/>
          </a:blip>
          <a:stretch>
            <a:fillRect/>
          </a:stretch>
        </p:blipFill>
        <p:spPr>
          <a:xfrm>
            <a:off x="3169875" y="1965800"/>
            <a:ext cx="421700" cy="421700"/>
          </a:xfrm>
          <a:prstGeom prst="rect">
            <a:avLst/>
          </a:prstGeom>
          <a:noFill/>
          <a:ln>
            <a:noFill/>
          </a:ln>
        </p:spPr>
      </p:pic>
      <p:pic>
        <p:nvPicPr>
          <p:cNvPr id="145" name="Google Shape;145;p16"/>
          <p:cNvPicPr preferRelativeResize="0"/>
          <p:nvPr/>
        </p:nvPicPr>
        <p:blipFill>
          <a:blip r:embed="rId5">
            <a:alphaModFix/>
          </a:blip>
          <a:stretch>
            <a:fillRect/>
          </a:stretch>
        </p:blipFill>
        <p:spPr>
          <a:xfrm>
            <a:off x="1190450" y="1992188"/>
            <a:ext cx="368925" cy="368925"/>
          </a:xfrm>
          <a:prstGeom prst="rect">
            <a:avLst/>
          </a:prstGeom>
          <a:noFill/>
          <a:ln>
            <a:noFill/>
          </a:ln>
        </p:spPr>
      </p:pic>
      <p:pic>
        <p:nvPicPr>
          <p:cNvPr id="146" name="Google Shape;146;p16"/>
          <p:cNvPicPr preferRelativeResize="0"/>
          <p:nvPr/>
        </p:nvPicPr>
        <p:blipFill>
          <a:blip r:embed="rId6">
            <a:alphaModFix/>
          </a:blip>
          <a:stretch>
            <a:fillRect/>
          </a:stretch>
        </p:blipFill>
        <p:spPr>
          <a:xfrm>
            <a:off x="7346675" y="1952800"/>
            <a:ext cx="421700" cy="421700"/>
          </a:xfrm>
          <a:prstGeom prst="rect">
            <a:avLst/>
          </a:prstGeom>
          <a:noFill/>
          <a:ln>
            <a:noFill/>
          </a:ln>
        </p:spPr>
      </p:pic>
      <p:grpSp>
        <p:nvGrpSpPr>
          <p:cNvPr id="147" name="Google Shape;147;p16"/>
          <p:cNvGrpSpPr/>
          <p:nvPr/>
        </p:nvGrpSpPr>
        <p:grpSpPr>
          <a:xfrm>
            <a:off x="617825" y="1893253"/>
            <a:ext cx="7883963" cy="2567339"/>
            <a:chOff x="1141745" y="1537927"/>
            <a:chExt cx="6975724" cy="2067600"/>
          </a:xfrm>
        </p:grpSpPr>
        <p:sp>
          <p:nvSpPr>
            <p:cNvPr id="148" name="Google Shape;148;p16"/>
            <p:cNvSpPr txBox="1"/>
            <p:nvPr/>
          </p:nvSpPr>
          <p:spPr>
            <a:xfrm>
              <a:off x="1141745" y="1950725"/>
              <a:ext cx="1431300" cy="4758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b="1" lang="en" sz="1600">
                  <a:solidFill>
                    <a:srgbClr val="66BD29"/>
                  </a:solidFill>
                  <a:latin typeface="Roboto"/>
                  <a:ea typeface="Roboto"/>
                  <a:cs typeface="Roboto"/>
                  <a:sym typeface="Roboto"/>
                </a:rPr>
                <a:t>Perform Exploratory Data Analysis</a:t>
              </a:r>
              <a:endParaRPr b="1" sz="1600">
                <a:solidFill>
                  <a:srgbClr val="66BD29"/>
                </a:solidFill>
                <a:latin typeface="Roboto"/>
                <a:ea typeface="Roboto"/>
                <a:cs typeface="Roboto"/>
                <a:sym typeface="Roboto"/>
              </a:endParaRPr>
            </a:p>
          </p:txBody>
        </p:sp>
        <p:sp>
          <p:nvSpPr>
            <p:cNvPr id="149" name="Google Shape;149;p16"/>
            <p:cNvSpPr txBox="1"/>
            <p:nvPr/>
          </p:nvSpPr>
          <p:spPr>
            <a:xfrm>
              <a:off x="2781167" y="1950725"/>
              <a:ext cx="1534800" cy="4758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b="1" lang="en" sz="1600">
                  <a:solidFill>
                    <a:srgbClr val="66BD29"/>
                  </a:solidFill>
                  <a:latin typeface="Roboto"/>
                  <a:ea typeface="Roboto"/>
                  <a:cs typeface="Roboto"/>
                  <a:sym typeface="Roboto"/>
                </a:rPr>
                <a:t>Feature Selection </a:t>
              </a:r>
              <a:r>
                <a:rPr b="1" lang="en" sz="1600">
                  <a:solidFill>
                    <a:srgbClr val="66BD29"/>
                  </a:solidFill>
                  <a:latin typeface="Roboto"/>
                  <a:ea typeface="Roboto"/>
                  <a:cs typeface="Roboto"/>
                  <a:sym typeface="Roboto"/>
                </a:rPr>
                <a:t>&amp; Variable Importance</a:t>
              </a:r>
              <a:endParaRPr b="1" sz="1600">
                <a:solidFill>
                  <a:srgbClr val="66BD29"/>
                </a:solidFill>
                <a:latin typeface="Roboto"/>
                <a:ea typeface="Roboto"/>
                <a:cs typeface="Roboto"/>
                <a:sym typeface="Roboto"/>
              </a:endParaRPr>
            </a:p>
          </p:txBody>
        </p:sp>
        <p:sp>
          <p:nvSpPr>
            <p:cNvPr id="150" name="Google Shape;150;p16"/>
            <p:cNvSpPr txBox="1"/>
            <p:nvPr/>
          </p:nvSpPr>
          <p:spPr>
            <a:xfrm>
              <a:off x="4606740" y="2016421"/>
              <a:ext cx="1587300" cy="3396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b="1" lang="en" sz="1600">
                  <a:solidFill>
                    <a:srgbClr val="66BD29"/>
                  </a:solidFill>
                  <a:latin typeface="Roboto"/>
                  <a:ea typeface="Roboto"/>
                  <a:cs typeface="Roboto"/>
                  <a:sym typeface="Roboto"/>
                </a:rPr>
                <a:t>Develop P</a:t>
              </a:r>
              <a:r>
                <a:rPr b="1" lang="en" sz="1600">
                  <a:solidFill>
                    <a:srgbClr val="66BD29"/>
                  </a:solidFill>
                  <a:latin typeface="Roboto"/>
                  <a:ea typeface="Roboto"/>
                  <a:cs typeface="Roboto"/>
                  <a:sym typeface="Roboto"/>
                </a:rPr>
                <a:t>redictive</a:t>
              </a:r>
              <a:r>
                <a:rPr b="1" lang="en" sz="1600">
                  <a:solidFill>
                    <a:srgbClr val="66BD29"/>
                  </a:solidFill>
                  <a:latin typeface="Roboto"/>
                  <a:ea typeface="Roboto"/>
                  <a:cs typeface="Roboto"/>
                  <a:sym typeface="Roboto"/>
                </a:rPr>
                <a:t> Model</a:t>
              </a:r>
              <a:endParaRPr b="1" sz="1600">
                <a:solidFill>
                  <a:srgbClr val="66BD29"/>
                </a:solidFill>
                <a:latin typeface="Roboto"/>
                <a:ea typeface="Roboto"/>
                <a:cs typeface="Roboto"/>
                <a:sym typeface="Roboto"/>
              </a:endParaRPr>
            </a:p>
          </p:txBody>
        </p:sp>
        <p:sp>
          <p:nvSpPr>
            <p:cNvPr id="151" name="Google Shape;151;p16"/>
            <p:cNvSpPr txBox="1"/>
            <p:nvPr/>
          </p:nvSpPr>
          <p:spPr>
            <a:xfrm>
              <a:off x="6463568" y="2020408"/>
              <a:ext cx="1653900" cy="3930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None/>
              </a:pPr>
              <a:r>
                <a:rPr b="1" lang="en" sz="1600">
                  <a:solidFill>
                    <a:srgbClr val="66BD29"/>
                  </a:solidFill>
                  <a:latin typeface="Roboto"/>
                  <a:ea typeface="Roboto"/>
                  <a:cs typeface="Roboto"/>
                  <a:sym typeface="Roboto"/>
                </a:rPr>
                <a:t>Insights &amp; Key Findings</a:t>
              </a:r>
              <a:endParaRPr b="1" sz="1600">
                <a:solidFill>
                  <a:srgbClr val="66BD29"/>
                </a:solidFill>
                <a:latin typeface="Roboto"/>
                <a:ea typeface="Roboto"/>
                <a:cs typeface="Roboto"/>
                <a:sym typeface="Roboto"/>
              </a:endParaRPr>
            </a:p>
          </p:txBody>
        </p:sp>
        <p:cxnSp>
          <p:nvCxnSpPr>
            <p:cNvPr id="152" name="Google Shape;152;p16"/>
            <p:cNvCxnSpPr/>
            <p:nvPr/>
          </p:nvCxnSpPr>
          <p:spPr>
            <a:xfrm flipH="1" rot="5400000">
              <a:off x="2130035" y="19205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cxnSp>
          <p:nvCxnSpPr>
            <p:cNvPr id="153" name="Google Shape;153;p16"/>
            <p:cNvCxnSpPr/>
            <p:nvPr/>
          </p:nvCxnSpPr>
          <p:spPr>
            <a:xfrm rot="5400000">
              <a:off x="2130033" y="29543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cxnSp>
          <p:nvCxnSpPr>
            <p:cNvPr id="154" name="Google Shape;154;p16"/>
            <p:cNvCxnSpPr/>
            <p:nvPr/>
          </p:nvCxnSpPr>
          <p:spPr>
            <a:xfrm flipH="1" rot="5400000">
              <a:off x="3971899" y="19205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cxnSp>
          <p:nvCxnSpPr>
            <p:cNvPr id="155" name="Google Shape;155;p16"/>
            <p:cNvCxnSpPr/>
            <p:nvPr/>
          </p:nvCxnSpPr>
          <p:spPr>
            <a:xfrm rot="5400000">
              <a:off x="3971897" y="29543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cxnSp>
          <p:nvCxnSpPr>
            <p:cNvPr id="156" name="Google Shape;156;p16"/>
            <p:cNvCxnSpPr/>
            <p:nvPr/>
          </p:nvCxnSpPr>
          <p:spPr>
            <a:xfrm flipH="1" rot="5400000">
              <a:off x="5811902" y="19205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cxnSp>
          <p:nvCxnSpPr>
            <p:cNvPr id="157" name="Google Shape;157;p16"/>
            <p:cNvCxnSpPr/>
            <p:nvPr/>
          </p:nvCxnSpPr>
          <p:spPr>
            <a:xfrm rot="5400000">
              <a:off x="5811900" y="2954377"/>
              <a:ext cx="1033800" cy="268500"/>
            </a:xfrm>
            <a:prstGeom prst="curvedConnector3">
              <a:avLst>
                <a:gd fmla="val 50000" name="adj1"/>
              </a:avLst>
            </a:prstGeom>
            <a:noFill/>
            <a:ln cap="flat" cmpd="sng" w="19050">
              <a:solidFill>
                <a:srgbClr val="185805"/>
              </a:solidFill>
              <a:prstDash val="solid"/>
              <a:round/>
              <a:headEnd len="med" w="med" type="none"/>
              <a:tailEnd len="med" w="med" type="none"/>
            </a:ln>
          </p:spPr>
        </p:cxnSp>
        <p:sp>
          <p:nvSpPr>
            <p:cNvPr id="158" name="Google Shape;158;p16"/>
            <p:cNvSpPr txBox="1"/>
            <p:nvPr/>
          </p:nvSpPr>
          <p:spPr>
            <a:xfrm>
              <a:off x="1162900" y="2508310"/>
              <a:ext cx="1314600" cy="8517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200"/>
                </a:spcAft>
                <a:buNone/>
              </a:pPr>
              <a:r>
                <a:rPr lang="en" sz="1200">
                  <a:solidFill>
                    <a:schemeClr val="dk1"/>
                  </a:solidFill>
                  <a:latin typeface="Roboto Light"/>
                  <a:ea typeface="Roboto Light"/>
                  <a:cs typeface="Roboto Light"/>
                  <a:sym typeface="Roboto Light"/>
                </a:rPr>
                <a:t>Understand trends and patterns in the data.  </a:t>
              </a:r>
              <a:endParaRPr sz="1200">
                <a:solidFill>
                  <a:schemeClr val="dk1"/>
                </a:solidFill>
                <a:latin typeface="Roboto Light"/>
                <a:ea typeface="Roboto Light"/>
                <a:cs typeface="Roboto Light"/>
                <a:sym typeface="Roboto Light"/>
              </a:endParaRPr>
            </a:p>
          </p:txBody>
        </p:sp>
        <p:sp>
          <p:nvSpPr>
            <p:cNvPr id="159" name="Google Shape;159;p16"/>
            <p:cNvSpPr txBox="1"/>
            <p:nvPr/>
          </p:nvSpPr>
          <p:spPr>
            <a:xfrm>
              <a:off x="2891346" y="2508307"/>
              <a:ext cx="1353000" cy="8517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200"/>
                </a:spcAft>
                <a:buNone/>
              </a:pPr>
              <a:r>
                <a:rPr lang="en" sz="1200">
                  <a:solidFill>
                    <a:schemeClr val="dk1"/>
                  </a:solidFill>
                  <a:latin typeface="Roboto Light"/>
                  <a:ea typeface="Roboto Light"/>
                  <a:cs typeface="Roboto Light"/>
                  <a:sym typeface="Roboto Light"/>
                </a:rPr>
                <a:t>Determine the most influential factors linked to school closures. </a:t>
              </a:r>
              <a:endParaRPr sz="1200">
                <a:solidFill>
                  <a:schemeClr val="dk1"/>
                </a:solidFill>
                <a:latin typeface="Roboto Light"/>
                <a:ea typeface="Roboto Light"/>
                <a:cs typeface="Roboto Light"/>
                <a:sym typeface="Roboto Light"/>
              </a:endParaRPr>
            </a:p>
          </p:txBody>
        </p:sp>
        <p:sp>
          <p:nvSpPr>
            <p:cNvPr id="160" name="Google Shape;160;p16"/>
            <p:cNvSpPr txBox="1"/>
            <p:nvPr/>
          </p:nvSpPr>
          <p:spPr>
            <a:xfrm>
              <a:off x="4707550" y="2413420"/>
              <a:ext cx="1314600" cy="8517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200"/>
                </a:spcAft>
                <a:buNone/>
              </a:pPr>
              <a:r>
                <a:rPr lang="en" sz="1200">
                  <a:solidFill>
                    <a:schemeClr val="dk1"/>
                  </a:solidFill>
                  <a:latin typeface="Roboto Light"/>
                  <a:ea typeface="Roboto Light"/>
                  <a:cs typeface="Roboto Light"/>
                  <a:sym typeface="Roboto Light"/>
                </a:rPr>
                <a:t>Utilize multi-year data to develop a model to predict institutional failure/bankruptcy</a:t>
              </a:r>
              <a:endParaRPr sz="1200">
                <a:solidFill>
                  <a:schemeClr val="dk1"/>
                </a:solidFill>
                <a:latin typeface="Roboto Light"/>
                <a:ea typeface="Roboto Light"/>
                <a:cs typeface="Roboto Light"/>
                <a:sym typeface="Roboto Light"/>
              </a:endParaRPr>
            </a:p>
          </p:txBody>
        </p:sp>
        <p:sp>
          <p:nvSpPr>
            <p:cNvPr id="161" name="Google Shape;161;p16"/>
            <p:cNvSpPr txBox="1"/>
            <p:nvPr/>
          </p:nvSpPr>
          <p:spPr>
            <a:xfrm>
              <a:off x="6554968" y="2508307"/>
              <a:ext cx="1481400" cy="851700"/>
            </a:xfrm>
            <a:prstGeom prst="rect">
              <a:avLst/>
            </a:prstGeom>
            <a:noFill/>
            <a:ln>
              <a:noFill/>
            </a:ln>
          </p:spPr>
          <p:txBody>
            <a:bodyPr anchorCtr="0" anchor="t" bIns="0" lIns="91425" spcFirstLastPara="1" rIns="91425" wrap="square" tIns="0">
              <a:noAutofit/>
            </a:bodyPr>
            <a:lstStyle/>
            <a:p>
              <a:pPr indent="0" lvl="0" marL="0" rtl="0" algn="ctr">
                <a:lnSpc>
                  <a:spcPct val="115000"/>
                </a:lnSpc>
                <a:spcBef>
                  <a:spcPts val="0"/>
                </a:spcBef>
                <a:spcAft>
                  <a:spcPts val="200"/>
                </a:spcAft>
                <a:buNone/>
              </a:pPr>
              <a:r>
                <a:rPr lang="en" sz="1200">
                  <a:solidFill>
                    <a:schemeClr val="dk1"/>
                  </a:solidFill>
                  <a:latin typeface="Roboto Light"/>
                  <a:ea typeface="Roboto Light"/>
                  <a:cs typeface="Roboto Light"/>
                  <a:sym typeface="Roboto Light"/>
                </a:rPr>
                <a:t>Allow Huntington to understand what makes an institution at risk of closing </a:t>
              </a:r>
              <a:endParaRPr sz="1200">
                <a:solidFill>
                  <a:schemeClr val="dk1"/>
                </a:solidFill>
                <a:latin typeface="Roboto Light"/>
                <a:ea typeface="Roboto Light"/>
                <a:cs typeface="Roboto Light"/>
                <a:sym typeface="Roboto Light"/>
              </a:endParaRPr>
            </a:p>
          </p:txBody>
        </p:sp>
      </p:grpSp>
      <p:sp>
        <p:nvSpPr>
          <p:cNvPr id="162" name="Google Shape;162;p16"/>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4</a:t>
            </a:r>
            <a:endParaRPr sz="2900">
              <a:solidFill>
                <a:srgbClr val="072F15"/>
              </a:solidFill>
              <a:latin typeface="Anton"/>
              <a:ea typeface="Anton"/>
              <a:cs typeface="Anton"/>
              <a:sym typeface="Anto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7"/>
          <p:cNvSpPr txBox="1"/>
          <p:nvPr>
            <p:ph type="title"/>
          </p:nvPr>
        </p:nvSpPr>
        <p:spPr>
          <a:xfrm>
            <a:off x="472675" y="445025"/>
            <a:ext cx="8359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Data</a:t>
            </a:r>
            <a:endParaRPr sz="3320">
              <a:solidFill>
                <a:srgbClr val="072F15"/>
              </a:solidFill>
              <a:latin typeface="Anton"/>
              <a:ea typeface="Anton"/>
              <a:cs typeface="Anton"/>
              <a:sym typeface="Anton"/>
            </a:endParaRPr>
          </a:p>
        </p:txBody>
      </p:sp>
      <p:sp>
        <p:nvSpPr>
          <p:cNvPr id="168" name="Google Shape;168;p17"/>
          <p:cNvSpPr txBox="1"/>
          <p:nvPr>
            <p:ph idx="1" type="body"/>
          </p:nvPr>
        </p:nvSpPr>
        <p:spPr>
          <a:xfrm>
            <a:off x="-5092025" y="0"/>
            <a:ext cx="4899000" cy="28719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072F15"/>
              </a:buClr>
              <a:buSzPts val="1500"/>
              <a:buFont typeface="Roboto"/>
              <a:buChar char="●"/>
            </a:pPr>
            <a:r>
              <a:rPr b="1" lang="en" sz="2200">
                <a:solidFill>
                  <a:srgbClr val="072F15"/>
                </a:solidFill>
                <a:latin typeface="Roboto"/>
                <a:ea typeface="Roboto"/>
                <a:cs typeface="Roboto"/>
                <a:sym typeface="Roboto"/>
              </a:rPr>
              <a:t>(IPEDS) - </a:t>
            </a:r>
            <a:r>
              <a:rPr lang="en" sz="1900">
                <a:solidFill>
                  <a:srgbClr val="072F15"/>
                </a:solidFill>
                <a:latin typeface="Roboto"/>
                <a:ea typeface="Roboto"/>
                <a:cs typeface="Roboto"/>
                <a:sym typeface="Roboto"/>
              </a:rPr>
              <a:t> National Center for Education Statistics’ Integrated Postsecondary Education Data System </a:t>
            </a:r>
            <a:endParaRPr sz="1900">
              <a:solidFill>
                <a:srgbClr val="072F15"/>
              </a:solidFill>
              <a:latin typeface="Roboto"/>
              <a:ea typeface="Roboto"/>
              <a:cs typeface="Roboto"/>
              <a:sym typeface="Roboto"/>
            </a:endParaRPr>
          </a:p>
          <a:p>
            <a:pPr indent="-349250" lvl="0" marL="457200" rtl="0" algn="l">
              <a:lnSpc>
                <a:spcPct val="115000"/>
              </a:lnSpc>
              <a:spcBef>
                <a:spcPts val="0"/>
              </a:spcBef>
              <a:spcAft>
                <a:spcPts val="0"/>
              </a:spcAft>
              <a:buClr>
                <a:srgbClr val="072F15"/>
              </a:buClr>
              <a:buSzPts val="1900"/>
              <a:buFont typeface="Roboto"/>
              <a:buChar char="●"/>
            </a:pPr>
            <a:r>
              <a:rPr lang="en" sz="1900">
                <a:solidFill>
                  <a:srgbClr val="072F15"/>
                </a:solidFill>
                <a:latin typeface="Roboto"/>
                <a:ea typeface="Roboto"/>
                <a:cs typeface="Roboto"/>
                <a:sym typeface="Roboto"/>
              </a:rPr>
              <a:t>Collected from American institutions of higher education since 1980. </a:t>
            </a:r>
            <a:endParaRPr sz="1900">
              <a:solidFill>
                <a:srgbClr val="072F15"/>
              </a:solidFill>
              <a:latin typeface="Roboto"/>
              <a:ea typeface="Roboto"/>
              <a:cs typeface="Roboto"/>
              <a:sym typeface="Roboto"/>
            </a:endParaRPr>
          </a:p>
          <a:p>
            <a:pPr indent="-349250" lvl="1" marL="914400" rtl="0" algn="l">
              <a:lnSpc>
                <a:spcPct val="115000"/>
              </a:lnSpc>
              <a:spcBef>
                <a:spcPts val="0"/>
              </a:spcBef>
              <a:spcAft>
                <a:spcPts val="0"/>
              </a:spcAft>
              <a:buClr>
                <a:srgbClr val="072F15"/>
              </a:buClr>
              <a:buSzPts val="1900"/>
              <a:buFont typeface="Roboto"/>
              <a:buChar char="○"/>
            </a:pPr>
            <a:r>
              <a:rPr lang="en" sz="1900">
                <a:solidFill>
                  <a:srgbClr val="072F15"/>
                </a:solidFill>
                <a:latin typeface="Roboto"/>
                <a:ea typeface="Roboto"/>
                <a:cs typeface="Roboto"/>
                <a:sym typeface="Roboto"/>
              </a:rPr>
              <a:t>Focused on 2015-2023</a:t>
            </a:r>
            <a:endParaRPr sz="1900">
              <a:solidFill>
                <a:srgbClr val="072F15"/>
              </a:solidFill>
              <a:latin typeface="Roboto"/>
              <a:ea typeface="Roboto"/>
              <a:cs typeface="Roboto"/>
              <a:sym typeface="Roboto"/>
            </a:endParaRPr>
          </a:p>
          <a:p>
            <a:pPr indent="-349250" lvl="1" marL="914400" rtl="0" algn="l">
              <a:lnSpc>
                <a:spcPct val="115000"/>
              </a:lnSpc>
              <a:spcBef>
                <a:spcPts val="0"/>
              </a:spcBef>
              <a:spcAft>
                <a:spcPts val="0"/>
              </a:spcAft>
              <a:buClr>
                <a:srgbClr val="072F15"/>
              </a:buClr>
              <a:buSzPts val="1900"/>
              <a:buFont typeface="Roboto"/>
              <a:buChar char="○"/>
            </a:pPr>
            <a:r>
              <a:rPr lang="en" sz="1900">
                <a:solidFill>
                  <a:srgbClr val="072F15"/>
                </a:solidFill>
                <a:latin typeface="Roboto"/>
                <a:ea typeface="Roboto"/>
                <a:cs typeface="Roboto"/>
                <a:sym typeface="Roboto"/>
              </a:rPr>
              <a:t>12 Interrelated Survey Components</a:t>
            </a:r>
            <a:endParaRPr sz="1900">
              <a:solidFill>
                <a:srgbClr val="072F15"/>
              </a:solidFill>
              <a:latin typeface="Roboto"/>
              <a:ea typeface="Roboto"/>
              <a:cs typeface="Roboto"/>
              <a:sym typeface="Roboto"/>
            </a:endParaRPr>
          </a:p>
          <a:p>
            <a:pPr indent="-349250" lvl="0" marL="457200" rtl="0" algn="l">
              <a:lnSpc>
                <a:spcPct val="115000"/>
              </a:lnSpc>
              <a:spcBef>
                <a:spcPts val="0"/>
              </a:spcBef>
              <a:spcAft>
                <a:spcPts val="0"/>
              </a:spcAft>
              <a:buClr>
                <a:srgbClr val="072F15"/>
              </a:buClr>
              <a:buSzPts val="1900"/>
              <a:buFont typeface="Roboto"/>
              <a:buChar char="●"/>
            </a:pPr>
            <a:r>
              <a:rPr lang="en" sz="1900">
                <a:solidFill>
                  <a:srgbClr val="072F15"/>
                </a:solidFill>
                <a:latin typeface="Roboto"/>
                <a:ea typeface="Roboto"/>
                <a:cs typeface="Roboto"/>
                <a:sym typeface="Roboto"/>
              </a:rPr>
              <a:t>Challenges with Data</a:t>
            </a:r>
            <a:endParaRPr sz="1900">
              <a:solidFill>
                <a:srgbClr val="072F15"/>
              </a:solidFill>
              <a:latin typeface="Roboto"/>
              <a:ea typeface="Roboto"/>
              <a:cs typeface="Roboto"/>
              <a:sym typeface="Roboto"/>
            </a:endParaRPr>
          </a:p>
          <a:p>
            <a:pPr indent="0" lvl="0" marL="0" rtl="0" algn="l">
              <a:lnSpc>
                <a:spcPct val="115000"/>
              </a:lnSpc>
              <a:spcBef>
                <a:spcPts val="0"/>
              </a:spcBef>
              <a:spcAft>
                <a:spcPts val="0"/>
              </a:spcAft>
              <a:buSzPts val="935"/>
              <a:buNone/>
            </a:pPr>
            <a:r>
              <a:t/>
            </a:r>
            <a:endParaRPr sz="1700">
              <a:solidFill>
                <a:srgbClr val="072F15"/>
              </a:solidFill>
              <a:latin typeface="Roboto"/>
              <a:ea typeface="Roboto"/>
              <a:cs typeface="Roboto"/>
              <a:sym typeface="Roboto"/>
            </a:endParaRPr>
          </a:p>
        </p:txBody>
      </p:sp>
      <p:pic>
        <p:nvPicPr>
          <p:cNvPr id="169" name="Google Shape;169;p17"/>
          <p:cNvPicPr preferRelativeResize="0"/>
          <p:nvPr/>
        </p:nvPicPr>
        <p:blipFill rotWithShape="1">
          <a:blip r:embed="rId3">
            <a:alphaModFix/>
          </a:blip>
          <a:srcRect b="13348" l="6008" r="64233" t="11322"/>
          <a:stretch/>
        </p:blipFill>
        <p:spPr>
          <a:xfrm>
            <a:off x="1342413" y="992425"/>
            <a:ext cx="997725" cy="652950"/>
          </a:xfrm>
          <a:prstGeom prst="rect">
            <a:avLst/>
          </a:prstGeom>
          <a:noFill/>
          <a:ln>
            <a:noFill/>
          </a:ln>
        </p:spPr>
      </p:pic>
      <p:sp>
        <p:nvSpPr>
          <p:cNvPr id="170" name="Google Shape;170;p17"/>
          <p:cNvSpPr txBox="1"/>
          <p:nvPr/>
        </p:nvSpPr>
        <p:spPr>
          <a:xfrm>
            <a:off x="472675" y="2183475"/>
            <a:ext cx="2438400" cy="114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72F15"/>
                </a:solidFill>
                <a:latin typeface="Roboto Light"/>
                <a:ea typeface="Roboto Light"/>
                <a:cs typeface="Roboto Light"/>
                <a:sym typeface="Roboto Light"/>
              </a:rPr>
              <a:t>National Center for Education Statistics’ Integrated Postsecondary Education Data System  </a:t>
            </a:r>
            <a:endParaRPr>
              <a:solidFill>
                <a:srgbClr val="072F15"/>
              </a:solidFill>
              <a:latin typeface="Roboto Light"/>
              <a:ea typeface="Roboto Light"/>
              <a:cs typeface="Roboto Light"/>
              <a:sym typeface="Roboto Light"/>
            </a:endParaRPr>
          </a:p>
        </p:txBody>
      </p:sp>
      <p:sp>
        <p:nvSpPr>
          <p:cNvPr id="171" name="Google Shape;171;p17"/>
          <p:cNvSpPr/>
          <p:nvPr/>
        </p:nvSpPr>
        <p:spPr>
          <a:xfrm>
            <a:off x="3010025" y="1009775"/>
            <a:ext cx="3123900" cy="3123900"/>
          </a:xfrm>
          <a:prstGeom prst="ellipse">
            <a:avLst/>
          </a:prstGeom>
          <a:solidFill>
            <a:srgbClr val="66BD29"/>
          </a:solidFill>
          <a:ln cap="flat" cmpd="sng" w="952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17"/>
          <p:cNvSpPr/>
          <p:nvPr/>
        </p:nvSpPr>
        <p:spPr>
          <a:xfrm>
            <a:off x="3352800" y="1352550"/>
            <a:ext cx="2438400" cy="2438400"/>
          </a:xfrm>
          <a:prstGeom prst="ellipse">
            <a:avLst/>
          </a:prstGeom>
          <a:solidFill>
            <a:srgbClr val="5BA63C"/>
          </a:solidFill>
          <a:ln cap="flat" cmpd="sng" w="952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17"/>
          <p:cNvSpPr/>
          <p:nvPr/>
        </p:nvSpPr>
        <p:spPr>
          <a:xfrm>
            <a:off x="3862050" y="1861800"/>
            <a:ext cx="1419900" cy="1419900"/>
          </a:xfrm>
          <a:prstGeom prst="ellipse">
            <a:avLst/>
          </a:prstGeom>
          <a:solidFill>
            <a:srgbClr val="2B6D1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17"/>
          <p:cNvSpPr/>
          <p:nvPr/>
        </p:nvSpPr>
        <p:spPr>
          <a:xfrm rot="10800000">
            <a:off x="2712850" y="3099600"/>
            <a:ext cx="2628300" cy="1531200"/>
          </a:xfrm>
          <a:prstGeom prst="wedgeRectCallout">
            <a:avLst>
              <a:gd fmla="val -21205" name="adj1"/>
              <a:gd fmla="val 74595" name="adj2"/>
            </a:avLst>
          </a:prstGeom>
          <a:solidFill>
            <a:srgbClr val="2B6D18"/>
          </a:solidFill>
          <a:ln cap="flat" cmpd="sng" w="76200">
            <a:solidFill>
              <a:srgbClr val="FFFFFF"/>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5" name="Google Shape;175;p17"/>
          <p:cNvSpPr/>
          <p:nvPr/>
        </p:nvSpPr>
        <p:spPr>
          <a:xfrm>
            <a:off x="460350" y="1638275"/>
            <a:ext cx="2942100" cy="4761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17"/>
          <p:cNvSpPr/>
          <p:nvPr/>
        </p:nvSpPr>
        <p:spPr>
          <a:xfrm>
            <a:off x="5543425" y="2346575"/>
            <a:ext cx="3352800" cy="476100"/>
          </a:xfrm>
          <a:prstGeom prst="roundRect">
            <a:avLst>
              <a:gd fmla="val 16667" name="adj"/>
            </a:avLst>
          </a:prstGeom>
          <a:solidFill>
            <a:srgbClr val="5BA63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17"/>
          <p:cNvSpPr txBox="1"/>
          <p:nvPr/>
        </p:nvSpPr>
        <p:spPr>
          <a:xfrm>
            <a:off x="542875" y="1638275"/>
            <a:ext cx="2292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lt1"/>
                </a:solidFill>
                <a:latin typeface="Roboto"/>
                <a:ea typeface="Roboto"/>
                <a:cs typeface="Roboto"/>
                <a:sym typeface="Roboto"/>
              </a:rPr>
              <a:t>IPEDS</a:t>
            </a:r>
            <a:endParaRPr b="1" sz="1300">
              <a:solidFill>
                <a:schemeClr val="lt1"/>
              </a:solidFill>
              <a:latin typeface="Roboto"/>
              <a:ea typeface="Roboto"/>
              <a:cs typeface="Roboto"/>
              <a:sym typeface="Roboto"/>
            </a:endParaRPr>
          </a:p>
        </p:txBody>
      </p:sp>
      <p:sp>
        <p:nvSpPr>
          <p:cNvPr id="178" name="Google Shape;178;p17"/>
          <p:cNvSpPr txBox="1"/>
          <p:nvPr/>
        </p:nvSpPr>
        <p:spPr>
          <a:xfrm>
            <a:off x="6386450" y="2353775"/>
            <a:ext cx="22920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lt1"/>
                </a:solidFill>
                <a:latin typeface="Roboto"/>
                <a:ea typeface="Roboto"/>
                <a:cs typeface="Roboto"/>
                <a:sym typeface="Roboto"/>
              </a:rPr>
              <a:t>Data Collection</a:t>
            </a:r>
            <a:endParaRPr b="1" sz="1300">
              <a:solidFill>
                <a:schemeClr val="lt1"/>
              </a:solidFill>
              <a:latin typeface="Roboto"/>
              <a:ea typeface="Roboto"/>
              <a:cs typeface="Roboto"/>
              <a:sym typeface="Roboto"/>
            </a:endParaRPr>
          </a:p>
        </p:txBody>
      </p:sp>
      <p:sp>
        <p:nvSpPr>
          <p:cNvPr id="179" name="Google Shape;179;p17"/>
          <p:cNvSpPr txBox="1"/>
          <p:nvPr/>
        </p:nvSpPr>
        <p:spPr>
          <a:xfrm>
            <a:off x="6240050" y="2898625"/>
            <a:ext cx="2438400" cy="188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rgbClr val="072F15"/>
                </a:solidFill>
                <a:latin typeface="Roboto Light"/>
                <a:ea typeface="Roboto Light"/>
                <a:cs typeface="Roboto Light"/>
                <a:sym typeface="Roboto Light"/>
              </a:rPr>
              <a:t>2015 - 2023 data from 12 </a:t>
            </a:r>
            <a:r>
              <a:rPr lang="en">
                <a:solidFill>
                  <a:srgbClr val="072F15"/>
                </a:solidFill>
                <a:latin typeface="Roboto Light"/>
                <a:ea typeface="Roboto Light"/>
                <a:cs typeface="Roboto Light"/>
                <a:sym typeface="Roboto Light"/>
              </a:rPr>
              <a:t>interrelated</a:t>
            </a:r>
            <a:r>
              <a:rPr lang="en">
                <a:solidFill>
                  <a:srgbClr val="072F15"/>
                </a:solidFill>
                <a:latin typeface="Roboto Light"/>
                <a:ea typeface="Roboto Light"/>
                <a:cs typeface="Roboto Light"/>
                <a:sym typeface="Roboto Light"/>
              </a:rPr>
              <a:t> survey components</a:t>
            </a:r>
            <a:endParaRPr>
              <a:solidFill>
                <a:srgbClr val="072F15"/>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a:solidFill>
                  <a:srgbClr val="072F15"/>
                </a:solidFill>
                <a:latin typeface="Roboto Light"/>
                <a:ea typeface="Roboto Light"/>
                <a:cs typeface="Roboto Light"/>
                <a:sym typeface="Roboto Light"/>
              </a:rPr>
              <a:t>Not-for-Profit and Public Institutions</a:t>
            </a:r>
            <a:endParaRPr>
              <a:solidFill>
                <a:srgbClr val="072F15"/>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solidFill>
                <a:srgbClr val="072F15"/>
              </a:solidFill>
              <a:latin typeface="Roboto Light"/>
              <a:ea typeface="Roboto Light"/>
              <a:cs typeface="Roboto Light"/>
              <a:sym typeface="Roboto Light"/>
            </a:endParaRPr>
          </a:p>
          <a:p>
            <a:pPr indent="0" lvl="0" marL="0" rtl="0" algn="l">
              <a:lnSpc>
                <a:spcPct val="115000"/>
              </a:lnSpc>
              <a:spcBef>
                <a:spcPts val="0"/>
              </a:spcBef>
              <a:spcAft>
                <a:spcPts val="0"/>
              </a:spcAft>
              <a:buNone/>
            </a:pPr>
            <a:r>
              <a:t/>
            </a:r>
            <a:endParaRPr>
              <a:solidFill>
                <a:srgbClr val="072F15"/>
              </a:solidFill>
              <a:latin typeface="Roboto Light"/>
              <a:ea typeface="Roboto Light"/>
              <a:cs typeface="Roboto Light"/>
              <a:sym typeface="Roboto Light"/>
            </a:endParaRPr>
          </a:p>
        </p:txBody>
      </p:sp>
      <p:sp>
        <p:nvSpPr>
          <p:cNvPr id="180" name="Google Shape;180;p17"/>
          <p:cNvSpPr txBox="1"/>
          <p:nvPr/>
        </p:nvSpPr>
        <p:spPr>
          <a:xfrm>
            <a:off x="2807800" y="3238400"/>
            <a:ext cx="2438400" cy="46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 sz="1800">
                <a:solidFill>
                  <a:schemeClr val="lt1"/>
                </a:solidFill>
                <a:latin typeface="Roboto"/>
                <a:ea typeface="Roboto"/>
                <a:cs typeface="Roboto"/>
                <a:sym typeface="Roboto"/>
              </a:rPr>
              <a:t>Challenges with Data</a:t>
            </a:r>
            <a:endParaRPr b="1" sz="1300">
              <a:solidFill>
                <a:schemeClr val="lt1"/>
              </a:solidFill>
              <a:latin typeface="Roboto"/>
              <a:ea typeface="Roboto"/>
              <a:cs typeface="Roboto"/>
              <a:sym typeface="Roboto"/>
            </a:endParaRPr>
          </a:p>
        </p:txBody>
      </p:sp>
      <p:sp>
        <p:nvSpPr>
          <p:cNvPr id="181" name="Google Shape;181;p17"/>
          <p:cNvSpPr txBox="1"/>
          <p:nvPr/>
        </p:nvSpPr>
        <p:spPr>
          <a:xfrm>
            <a:off x="2881000" y="3615075"/>
            <a:ext cx="2292000" cy="84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chemeClr val="lt1"/>
                </a:solidFill>
                <a:latin typeface="Roboto Light"/>
                <a:ea typeface="Roboto Light"/>
                <a:cs typeface="Roboto Light"/>
                <a:sym typeface="Roboto Light"/>
              </a:rPr>
              <a:t>Inconsistent reporting </a:t>
            </a:r>
            <a:endParaRPr sz="1300">
              <a:solidFill>
                <a:schemeClr val="lt1"/>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chemeClr val="lt1"/>
                </a:solidFill>
                <a:latin typeface="Roboto Light"/>
                <a:ea typeface="Roboto Light"/>
                <a:cs typeface="Roboto Light"/>
                <a:sym typeface="Roboto Light"/>
              </a:rPr>
              <a:t>Changing school IDs</a:t>
            </a:r>
            <a:endParaRPr sz="1300">
              <a:solidFill>
                <a:schemeClr val="lt1"/>
              </a:solidFill>
              <a:latin typeface="Roboto Light"/>
              <a:ea typeface="Roboto Light"/>
              <a:cs typeface="Roboto Light"/>
              <a:sym typeface="Roboto Light"/>
            </a:endParaRPr>
          </a:p>
          <a:p>
            <a:pPr indent="0" lvl="0" marL="0" rtl="0" algn="l">
              <a:lnSpc>
                <a:spcPct val="115000"/>
              </a:lnSpc>
              <a:spcBef>
                <a:spcPts val="0"/>
              </a:spcBef>
              <a:spcAft>
                <a:spcPts val="0"/>
              </a:spcAft>
              <a:buNone/>
            </a:pPr>
            <a:r>
              <a:rPr lang="en" sz="1300">
                <a:solidFill>
                  <a:schemeClr val="lt1"/>
                </a:solidFill>
                <a:latin typeface="Roboto Light"/>
                <a:ea typeface="Roboto Light"/>
                <a:cs typeface="Roboto Light"/>
                <a:sym typeface="Roboto Light"/>
              </a:rPr>
              <a:t>** Note for Huntington Team</a:t>
            </a:r>
            <a:endParaRPr sz="1300">
              <a:solidFill>
                <a:schemeClr val="lt1"/>
              </a:solidFill>
              <a:latin typeface="Roboto Light"/>
              <a:ea typeface="Roboto Light"/>
              <a:cs typeface="Roboto Light"/>
              <a:sym typeface="Roboto Light"/>
            </a:endParaRPr>
          </a:p>
        </p:txBody>
      </p:sp>
      <p:pic>
        <p:nvPicPr>
          <p:cNvPr id="182" name="Google Shape;182;p17"/>
          <p:cNvPicPr preferRelativeResize="0"/>
          <p:nvPr/>
        </p:nvPicPr>
        <p:blipFill>
          <a:blip r:embed="rId4">
            <a:alphaModFix/>
          </a:blip>
          <a:stretch>
            <a:fillRect/>
          </a:stretch>
        </p:blipFill>
        <p:spPr>
          <a:xfrm>
            <a:off x="7172900" y="1671825"/>
            <a:ext cx="572700" cy="572700"/>
          </a:xfrm>
          <a:prstGeom prst="rect">
            <a:avLst/>
          </a:prstGeom>
          <a:noFill/>
          <a:ln>
            <a:noFill/>
          </a:ln>
        </p:spPr>
      </p:pic>
      <p:sp>
        <p:nvSpPr>
          <p:cNvPr id="183" name="Google Shape;183;p17"/>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5</a:t>
            </a:r>
            <a:endParaRPr sz="2900">
              <a:solidFill>
                <a:srgbClr val="072F15"/>
              </a:solidFill>
              <a:latin typeface="Anton"/>
              <a:ea typeface="Anton"/>
              <a:cs typeface="Anton"/>
              <a:sym typeface="Anto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p:nvPr/>
        </p:nvSpPr>
        <p:spPr>
          <a:xfrm>
            <a:off x="4126900" y="494750"/>
            <a:ext cx="3481826" cy="3078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89" name="Google Shape;189;p18"/>
          <p:cNvSpPr/>
          <p:nvPr/>
        </p:nvSpPr>
        <p:spPr>
          <a:xfrm>
            <a:off x="4126900" y="835025"/>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0" name="Google Shape;190;p18"/>
          <p:cNvSpPr/>
          <p:nvPr/>
        </p:nvSpPr>
        <p:spPr>
          <a:xfrm>
            <a:off x="4126900" y="1189275"/>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1" name="Google Shape;191;p18"/>
          <p:cNvSpPr/>
          <p:nvPr/>
        </p:nvSpPr>
        <p:spPr>
          <a:xfrm>
            <a:off x="4126900" y="153435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2" name="Google Shape;192;p18"/>
          <p:cNvSpPr/>
          <p:nvPr/>
        </p:nvSpPr>
        <p:spPr>
          <a:xfrm>
            <a:off x="4126900" y="1895175"/>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3" name="Google Shape;193;p18"/>
          <p:cNvSpPr/>
          <p:nvPr/>
        </p:nvSpPr>
        <p:spPr>
          <a:xfrm>
            <a:off x="4126825" y="224050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4" name="Google Shape;194;p18"/>
          <p:cNvSpPr/>
          <p:nvPr/>
        </p:nvSpPr>
        <p:spPr>
          <a:xfrm>
            <a:off x="4126825" y="2597250"/>
            <a:ext cx="3481826" cy="3078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5" name="Google Shape;195;p18"/>
          <p:cNvSpPr/>
          <p:nvPr/>
        </p:nvSpPr>
        <p:spPr>
          <a:xfrm>
            <a:off x="4126900" y="293630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6" name="Google Shape;196;p18"/>
          <p:cNvSpPr/>
          <p:nvPr/>
        </p:nvSpPr>
        <p:spPr>
          <a:xfrm>
            <a:off x="4126900" y="329865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7" name="Google Shape;197;p18"/>
          <p:cNvSpPr/>
          <p:nvPr/>
        </p:nvSpPr>
        <p:spPr>
          <a:xfrm>
            <a:off x="4125475" y="364030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8" name="Google Shape;198;p18"/>
          <p:cNvSpPr/>
          <p:nvPr/>
        </p:nvSpPr>
        <p:spPr>
          <a:xfrm>
            <a:off x="4126900" y="3989575"/>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199" name="Google Shape;199;p18"/>
          <p:cNvSpPr/>
          <p:nvPr/>
        </p:nvSpPr>
        <p:spPr>
          <a:xfrm>
            <a:off x="4126900" y="4333450"/>
            <a:ext cx="3481826" cy="315300"/>
          </a:xfrm>
          <a:prstGeom prst="roundRect">
            <a:avLst>
              <a:gd fmla="val 16667"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0" name="Google Shape;200;p18"/>
          <p:cNvSpPr txBox="1"/>
          <p:nvPr>
            <p:ph type="title"/>
          </p:nvPr>
        </p:nvSpPr>
        <p:spPr>
          <a:xfrm>
            <a:off x="0" y="1723925"/>
            <a:ext cx="2893800" cy="1188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solidFill>
                  <a:srgbClr val="072F15"/>
                </a:solidFill>
                <a:latin typeface="Anton"/>
                <a:ea typeface="Anton"/>
                <a:cs typeface="Anton"/>
                <a:sym typeface="Anton"/>
              </a:rPr>
              <a:t>12 </a:t>
            </a:r>
            <a:r>
              <a:rPr lang="en" sz="3600">
                <a:solidFill>
                  <a:srgbClr val="072F15"/>
                </a:solidFill>
                <a:latin typeface="Anton"/>
                <a:ea typeface="Anton"/>
                <a:cs typeface="Anton"/>
                <a:sym typeface="Anton"/>
              </a:rPr>
              <a:t>Survey</a:t>
            </a:r>
            <a:r>
              <a:rPr lang="en" sz="3600">
                <a:solidFill>
                  <a:srgbClr val="072F15"/>
                </a:solidFill>
                <a:latin typeface="Anton"/>
                <a:ea typeface="Anton"/>
                <a:cs typeface="Anton"/>
                <a:sym typeface="Anton"/>
              </a:rPr>
              <a:t> </a:t>
            </a:r>
            <a:r>
              <a:rPr lang="en" sz="3600">
                <a:solidFill>
                  <a:srgbClr val="072F15"/>
                </a:solidFill>
                <a:latin typeface="Anton"/>
                <a:ea typeface="Anton"/>
                <a:cs typeface="Anton"/>
                <a:sym typeface="Anton"/>
              </a:rPr>
              <a:t>Components</a:t>
            </a:r>
            <a:endParaRPr sz="3600">
              <a:solidFill>
                <a:srgbClr val="072F15"/>
              </a:solidFill>
              <a:latin typeface="Anton"/>
              <a:ea typeface="Anton"/>
              <a:cs typeface="Anton"/>
              <a:sym typeface="Anton"/>
            </a:endParaRPr>
          </a:p>
        </p:txBody>
      </p:sp>
      <p:sp>
        <p:nvSpPr>
          <p:cNvPr id="201" name="Google Shape;201;p18"/>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6</a:t>
            </a:r>
            <a:endParaRPr sz="2900">
              <a:solidFill>
                <a:srgbClr val="072F15"/>
              </a:solidFill>
              <a:latin typeface="Anton"/>
              <a:ea typeface="Anton"/>
              <a:cs typeface="Anton"/>
              <a:sym typeface="Anton"/>
            </a:endParaRPr>
          </a:p>
        </p:txBody>
      </p:sp>
      <p:graphicFrame>
        <p:nvGraphicFramePr>
          <p:cNvPr id="202" name="Google Shape;202;p18"/>
          <p:cNvGraphicFramePr/>
          <p:nvPr/>
        </p:nvGraphicFramePr>
        <p:xfrm>
          <a:off x="11031850" y="1337400"/>
          <a:ext cx="3000000" cy="3000000"/>
        </p:xfrm>
        <a:graphic>
          <a:graphicData uri="http://schemas.openxmlformats.org/drawingml/2006/table">
            <a:tbl>
              <a:tblPr>
                <a:noFill/>
                <a:tableStyleId>{433DB657-18D5-4FAB-9943-F9F473FBBCC6}</a:tableStyleId>
              </a:tblPr>
              <a:tblGrid>
                <a:gridCol w="3049375"/>
                <a:gridCol w="3053925"/>
              </a:tblGrid>
              <a:tr h="378625">
                <a:tc>
                  <a:txBody>
                    <a:bodyPr/>
                    <a:lstStyle/>
                    <a:p>
                      <a:pPr indent="0" lvl="0" marL="0" rtl="0" algn="l">
                        <a:spcBef>
                          <a:spcPts val="0"/>
                        </a:spcBef>
                        <a:spcAft>
                          <a:spcPts val="0"/>
                        </a:spcAft>
                        <a:buNone/>
                      </a:pPr>
                      <a:r>
                        <a:rPr lang="en" sz="1500">
                          <a:latin typeface="Roboto Light"/>
                          <a:ea typeface="Roboto Light"/>
                          <a:cs typeface="Roboto Light"/>
                          <a:sym typeface="Roboto Light"/>
                        </a:rPr>
                        <a:t>Institutional Characteristics</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Employees by Position</a:t>
                      </a:r>
                      <a:endParaRPr sz="1500">
                        <a:latin typeface="Roboto Light"/>
                        <a:ea typeface="Roboto Light"/>
                        <a:cs typeface="Roboto Light"/>
                        <a:sym typeface="Roboto Light"/>
                      </a:endParaRPr>
                    </a:p>
                  </a:txBody>
                  <a:tcPr marT="91425" marB="91425" marR="91425" marL="91425"/>
                </a:tc>
              </a:tr>
              <a:tr h="378625">
                <a:tc>
                  <a:txBody>
                    <a:bodyPr/>
                    <a:lstStyle/>
                    <a:p>
                      <a:pPr indent="0" lvl="0" marL="0" rtl="0" algn="l">
                        <a:spcBef>
                          <a:spcPts val="0"/>
                        </a:spcBef>
                        <a:spcAft>
                          <a:spcPts val="0"/>
                        </a:spcAft>
                        <a:buNone/>
                      </a:pPr>
                      <a:r>
                        <a:rPr lang="en" sz="1500">
                          <a:latin typeface="Roboto Light"/>
                          <a:ea typeface="Roboto Light"/>
                          <a:cs typeface="Roboto Light"/>
                          <a:sym typeface="Roboto Light"/>
                        </a:rPr>
                        <a:t>12-Month Enrollment</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Student Aid Financel &amp; Net Price</a:t>
                      </a:r>
                      <a:endParaRPr sz="1500">
                        <a:latin typeface="Roboto Light"/>
                        <a:ea typeface="Roboto Light"/>
                        <a:cs typeface="Roboto Light"/>
                        <a:sym typeface="Roboto Light"/>
                      </a:endParaRPr>
                    </a:p>
                  </a:txBody>
                  <a:tcPr marT="91425" marB="91425" marR="91425" marL="91425"/>
                </a:tc>
              </a:tr>
              <a:tr h="378625">
                <a:tc>
                  <a:txBody>
                    <a:bodyPr/>
                    <a:lstStyle/>
                    <a:p>
                      <a:pPr indent="0" lvl="0" marL="0" rtl="0" algn="l">
                        <a:spcBef>
                          <a:spcPts val="0"/>
                        </a:spcBef>
                        <a:spcAft>
                          <a:spcPts val="0"/>
                        </a:spcAft>
                        <a:buNone/>
                      </a:pPr>
                      <a:r>
                        <a:rPr lang="en" sz="1500">
                          <a:latin typeface="Roboto Light"/>
                          <a:ea typeface="Roboto Light"/>
                          <a:cs typeface="Roboto Light"/>
                          <a:sym typeface="Roboto Light"/>
                        </a:rPr>
                        <a:t>Admissions and Test Scores</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Graduation Rates</a:t>
                      </a:r>
                      <a:endParaRPr sz="1500">
                        <a:latin typeface="Roboto Light"/>
                        <a:ea typeface="Roboto Light"/>
                        <a:cs typeface="Roboto Light"/>
                        <a:sym typeface="Roboto Light"/>
                      </a:endParaRPr>
                    </a:p>
                  </a:txBody>
                  <a:tcPr marT="91425" marB="91425" marR="91425" marL="91425"/>
                </a:tc>
              </a:tr>
              <a:tr h="378625">
                <a:tc>
                  <a:txBody>
                    <a:bodyPr/>
                    <a:lstStyle/>
                    <a:p>
                      <a:pPr indent="0" lvl="0" marL="0" rtl="0" algn="l">
                        <a:spcBef>
                          <a:spcPts val="0"/>
                        </a:spcBef>
                        <a:spcAft>
                          <a:spcPts val="0"/>
                        </a:spcAft>
                        <a:buNone/>
                      </a:pPr>
                      <a:r>
                        <a:rPr lang="en" sz="1500">
                          <a:latin typeface="Roboto Light"/>
                          <a:ea typeface="Roboto Light"/>
                          <a:cs typeface="Roboto Light"/>
                          <a:sym typeface="Roboto Light"/>
                        </a:rPr>
                        <a:t>Fall Enrollment</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Outcome Measures</a:t>
                      </a:r>
                      <a:endParaRPr sz="1500">
                        <a:latin typeface="Roboto Light"/>
                        <a:ea typeface="Roboto Light"/>
                        <a:cs typeface="Roboto Light"/>
                        <a:sym typeface="Roboto Light"/>
                      </a:endParaRPr>
                    </a:p>
                  </a:txBody>
                  <a:tcPr marT="91425" marB="91425" marR="91425" marL="91425"/>
                </a:tc>
              </a:tr>
              <a:tr h="378625">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Staff Salaries</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Academic Libraries</a:t>
                      </a:r>
                      <a:endParaRPr sz="1500">
                        <a:latin typeface="Roboto Light"/>
                        <a:ea typeface="Roboto Light"/>
                        <a:cs typeface="Roboto Light"/>
                        <a:sym typeface="Roboto Light"/>
                      </a:endParaRPr>
                    </a:p>
                  </a:txBody>
                  <a:tcPr marT="91425" marB="91425" marR="91425" marL="91425"/>
                </a:tc>
              </a:tr>
              <a:tr h="378625">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Fall Staff</a:t>
                      </a:r>
                      <a:endParaRPr sz="1500">
                        <a:latin typeface="Roboto Light"/>
                        <a:ea typeface="Roboto Light"/>
                        <a:cs typeface="Roboto Light"/>
                        <a:sym typeface="Roboto Light"/>
                      </a:endParaRPr>
                    </a:p>
                  </a:txBody>
                  <a:tcPr marT="91425" marB="91425" marR="91425" marL="91425"/>
                </a:tc>
                <a:tc>
                  <a:txBody>
                    <a:bodyPr/>
                    <a:lstStyle/>
                    <a:p>
                      <a:pPr indent="0" lvl="0" marL="0" rtl="0" algn="l">
                        <a:spcBef>
                          <a:spcPts val="0"/>
                        </a:spcBef>
                        <a:spcAft>
                          <a:spcPts val="0"/>
                        </a:spcAft>
                        <a:buNone/>
                      </a:pPr>
                      <a:r>
                        <a:rPr lang="en" sz="1500">
                          <a:solidFill>
                            <a:schemeClr val="dk1"/>
                          </a:solidFill>
                          <a:latin typeface="Roboto Light"/>
                          <a:ea typeface="Roboto Light"/>
                          <a:cs typeface="Roboto Light"/>
                          <a:sym typeface="Roboto Light"/>
                        </a:rPr>
                        <a:t>Completions</a:t>
                      </a:r>
                      <a:endParaRPr sz="1500">
                        <a:latin typeface="Roboto Light"/>
                        <a:ea typeface="Roboto Light"/>
                        <a:cs typeface="Roboto Light"/>
                        <a:sym typeface="Roboto Light"/>
                      </a:endParaRPr>
                    </a:p>
                  </a:txBody>
                  <a:tcPr marT="91425" marB="91425" marR="91425" marL="91425"/>
                </a:tc>
              </a:tr>
            </a:tbl>
          </a:graphicData>
        </a:graphic>
      </p:graphicFrame>
      <p:sp>
        <p:nvSpPr>
          <p:cNvPr id="203" name="Google Shape;203;p18"/>
          <p:cNvSpPr/>
          <p:nvPr/>
        </p:nvSpPr>
        <p:spPr>
          <a:xfrm rot="5400000">
            <a:off x="-4350387" y="595788"/>
            <a:ext cx="405000" cy="205323"/>
          </a:xfrm>
          <a:prstGeom prst="parallelogram">
            <a:avLst>
              <a:gd fmla="val 43875" name="adj"/>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4" name="Google Shape;204;p18"/>
          <p:cNvSpPr/>
          <p:nvPr/>
        </p:nvSpPr>
        <p:spPr>
          <a:xfrm rot="-5400000">
            <a:off x="-4841126" y="221507"/>
            <a:ext cx="315300" cy="864647"/>
          </a:xfrm>
          <a:prstGeom prst="round2SameRect">
            <a:avLst>
              <a:gd fmla="val 50000" name="adj1"/>
              <a:gd fmla="val 0" name="adj2"/>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5" name="Google Shape;205;p18"/>
          <p:cNvSpPr txBox="1"/>
          <p:nvPr/>
        </p:nvSpPr>
        <p:spPr>
          <a:xfrm>
            <a:off x="-4841983" y="477950"/>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1</a:t>
            </a:r>
            <a:endParaRPr b="1" sz="1500">
              <a:latin typeface="Barlow Semi Condensed"/>
              <a:ea typeface="Barlow Semi Condensed"/>
              <a:cs typeface="Barlow Semi Condensed"/>
              <a:sym typeface="Barlow Semi Condensed"/>
            </a:endParaRPr>
          </a:p>
        </p:txBody>
      </p:sp>
      <p:sp>
        <p:nvSpPr>
          <p:cNvPr id="206" name="Google Shape;206;p18"/>
          <p:cNvSpPr txBox="1"/>
          <p:nvPr/>
        </p:nvSpPr>
        <p:spPr>
          <a:xfrm>
            <a:off x="-4841983" y="3084446"/>
            <a:ext cx="450185"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2400" u="none" cap="none" strike="noStrike">
                <a:solidFill>
                  <a:srgbClr val="FFFFFF"/>
                </a:solidFill>
                <a:latin typeface="Calibri"/>
                <a:ea typeface="Calibri"/>
                <a:cs typeface="Calibri"/>
                <a:sym typeface="Calibri"/>
              </a:rPr>
              <a:t>0</a:t>
            </a:r>
            <a:r>
              <a:rPr b="1" lang="en" sz="2400">
                <a:solidFill>
                  <a:srgbClr val="FFFFFF"/>
                </a:solidFill>
                <a:latin typeface="Calibri"/>
                <a:ea typeface="Calibri"/>
                <a:cs typeface="Calibri"/>
                <a:sym typeface="Calibri"/>
              </a:rPr>
              <a:t>1</a:t>
            </a:r>
            <a:endParaRPr/>
          </a:p>
        </p:txBody>
      </p:sp>
      <p:sp>
        <p:nvSpPr>
          <p:cNvPr id="207" name="Google Shape;207;p18"/>
          <p:cNvSpPr/>
          <p:nvPr/>
        </p:nvSpPr>
        <p:spPr>
          <a:xfrm rot="5400000">
            <a:off x="-4351137" y="940439"/>
            <a:ext cx="406500" cy="205323"/>
          </a:xfrm>
          <a:prstGeom prst="parallelogram">
            <a:avLst>
              <a:gd fmla="val 43875"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8" name="Google Shape;208;p18"/>
          <p:cNvSpPr/>
          <p:nvPr/>
        </p:nvSpPr>
        <p:spPr>
          <a:xfrm rot="-5400000">
            <a:off x="-4841126" y="565392"/>
            <a:ext cx="315300" cy="864647"/>
          </a:xfrm>
          <a:prstGeom prst="round2SameRect">
            <a:avLst>
              <a:gd fmla="val 50000" name="adj1"/>
              <a:gd fmla="val 0" name="adj2"/>
            </a:avLst>
          </a:prstGeom>
          <a:solidFill>
            <a:srgbClr val="66BD2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09" name="Google Shape;209;p18"/>
          <p:cNvSpPr txBox="1"/>
          <p:nvPr/>
        </p:nvSpPr>
        <p:spPr>
          <a:xfrm>
            <a:off x="-4841983" y="821835"/>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2</a:t>
            </a:r>
            <a:endParaRPr b="1" sz="1500">
              <a:latin typeface="Barlow Semi Condensed"/>
              <a:ea typeface="Barlow Semi Condensed"/>
              <a:cs typeface="Barlow Semi Condensed"/>
              <a:sym typeface="Barlow Semi Condensed"/>
            </a:endParaRPr>
          </a:p>
        </p:txBody>
      </p:sp>
      <p:sp>
        <p:nvSpPr>
          <p:cNvPr id="210" name="Google Shape;210;p18"/>
          <p:cNvSpPr/>
          <p:nvPr/>
        </p:nvSpPr>
        <p:spPr>
          <a:xfrm rot="5400000">
            <a:off x="-4350387" y="1293913"/>
            <a:ext cx="405000" cy="205323"/>
          </a:xfrm>
          <a:prstGeom prst="parallelogram">
            <a:avLst>
              <a:gd fmla="val 43875" name="adj"/>
            </a:avLst>
          </a:prstGeom>
          <a:solidFill>
            <a:srgbClr val="072F0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1" name="Google Shape;211;p18"/>
          <p:cNvSpPr/>
          <p:nvPr/>
        </p:nvSpPr>
        <p:spPr>
          <a:xfrm rot="-5400000">
            <a:off x="-4841126" y="919634"/>
            <a:ext cx="315300" cy="864647"/>
          </a:xfrm>
          <a:prstGeom prst="round2SameRect">
            <a:avLst>
              <a:gd fmla="val 50000" name="adj1"/>
              <a:gd fmla="val 0" name="adj2"/>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2" name="Google Shape;212;p18"/>
          <p:cNvSpPr txBox="1"/>
          <p:nvPr/>
        </p:nvSpPr>
        <p:spPr>
          <a:xfrm>
            <a:off x="-4841983" y="1176077"/>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3</a:t>
            </a:r>
            <a:endParaRPr b="1" sz="1500">
              <a:latin typeface="Barlow Semi Condensed"/>
              <a:ea typeface="Barlow Semi Condensed"/>
              <a:cs typeface="Barlow Semi Condensed"/>
              <a:sym typeface="Barlow Semi Condensed"/>
            </a:endParaRPr>
          </a:p>
        </p:txBody>
      </p:sp>
      <p:sp>
        <p:nvSpPr>
          <p:cNvPr id="213" name="Google Shape;213;p18"/>
          <p:cNvSpPr/>
          <p:nvPr/>
        </p:nvSpPr>
        <p:spPr>
          <a:xfrm rot="5400000">
            <a:off x="-4350237" y="1637664"/>
            <a:ext cx="404700" cy="205323"/>
          </a:xfrm>
          <a:prstGeom prst="parallelogram">
            <a:avLst>
              <a:gd fmla="val 43875" name="adj"/>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4" name="Google Shape;214;p18"/>
          <p:cNvSpPr/>
          <p:nvPr/>
        </p:nvSpPr>
        <p:spPr>
          <a:xfrm rot="-5400000">
            <a:off x="-4841126" y="1263519"/>
            <a:ext cx="315300" cy="864647"/>
          </a:xfrm>
          <a:prstGeom prst="round2SameRect">
            <a:avLst>
              <a:gd fmla="val 50000" name="adj1"/>
              <a:gd fmla="val 0" name="adj2"/>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5" name="Google Shape;215;p18"/>
          <p:cNvSpPr txBox="1"/>
          <p:nvPr/>
        </p:nvSpPr>
        <p:spPr>
          <a:xfrm>
            <a:off x="-4841983" y="1519962"/>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4</a:t>
            </a:r>
            <a:endParaRPr b="1" sz="1500">
              <a:latin typeface="Barlow Semi Condensed"/>
              <a:ea typeface="Barlow Semi Condensed"/>
              <a:cs typeface="Barlow Semi Condensed"/>
              <a:sym typeface="Barlow Semi Condensed"/>
            </a:endParaRPr>
          </a:p>
        </p:txBody>
      </p:sp>
      <p:sp>
        <p:nvSpPr>
          <p:cNvPr id="216" name="Google Shape;216;p18"/>
          <p:cNvSpPr/>
          <p:nvPr/>
        </p:nvSpPr>
        <p:spPr>
          <a:xfrm rot="5400000">
            <a:off x="-4350987" y="2000439"/>
            <a:ext cx="406200" cy="205323"/>
          </a:xfrm>
          <a:prstGeom prst="parallelogram">
            <a:avLst>
              <a:gd fmla="val 43875"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7" name="Google Shape;217;p18"/>
          <p:cNvSpPr/>
          <p:nvPr/>
        </p:nvSpPr>
        <p:spPr>
          <a:xfrm rot="-5400000">
            <a:off x="-4841126" y="1625544"/>
            <a:ext cx="315300" cy="864647"/>
          </a:xfrm>
          <a:prstGeom prst="round2SameRect">
            <a:avLst>
              <a:gd fmla="val 50000" name="adj1"/>
              <a:gd fmla="val 0" name="adj2"/>
            </a:avLst>
          </a:prstGeom>
          <a:solidFill>
            <a:srgbClr val="66BD2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18" name="Google Shape;218;p18"/>
          <p:cNvSpPr txBox="1"/>
          <p:nvPr/>
        </p:nvSpPr>
        <p:spPr>
          <a:xfrm>
            <a:off x="-4841983" y="1881987"/>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5</a:t>
            </a:r>
            <a:endParaRPr b="1" sz="1500">
              <a:latin typeface="Barlow Semi Condensed"/>
              <a:ea typeface="Barlow Semi Condensed"/>
              <a:cs typeface="Barlow Semi Condensed"/>
              <a:sym typeface="Barlow Semi Condensed"/>
            </a:endParaRPr>
          </a:p>
        </p:txBody>
      </p:sp>
      <p:sp>
        <p:nvSpPr>
          <p:cNvPr id="219" name="Google Shape;219;p18"/>
          <p:cNvSpPr/>
          <p:nvPr/>
        </p:nvSpPr>
        <p:spPr>
          <a:xfrm rot="5400000">
            <a:off x="-4350537" y="2343863"/>
            <a:ext cx="405300" cy="205323"/>
          </a:xfrm>
          <a:prstGeom prst="parallelogram">
            <a:avLst>
              <a:gd fmla="val 43875" name="adj"/>
            </a:avLst>
          </a:prstGeom>
          <a:solidFill>
            <a:srgbClr val="072F0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0" name="Google Shape;220;p18"/>
          <p:cNvSpPr/>
          <p:nvPr/>
        </p:nvSpPr>
        <p:spPr>
          <a:xfrm rot="-5400000">
            <a:off x="-4841126" y="1969428"/>
            <a:ext cx="315300" cy="864647"/>
          </a:xfrm>
          <a:prstGeom prst="round2SameRect">
            <a:avLst>
              <a:gd fmla="val 50000" name="adj1"/>
              <a:gd fmla="val 0" name="adj2"/>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1" name="Google Shape;221;p18"/>
          <p:cNvSpPr txBox="1"/>
          <p:nvPr/>
        </p:nvSpPr>
        <p:spPr>
          <a:xfrm>
            <a:off x="-4841983" y="2225871"/>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6</a:t>
            </a:r>
            <a:endParaRPr b="1" sz="1500">
              <a:latin typeface="Barlow Semi Condensed"/>
              <a:ea typeface="Barlow Semi Condensed"/>
              <a:cs typeface="Barlow Semi Condensed"/>
              <a:sym typeface="Barlow Semi Condensed"/>
            </a:endParaRPr>
          </a:p>
        </p:txBody>
      </p:sp>
      <p:sp>
        <p:nvSpPr>
          <p:cNvPr id="222" name="Google Shape;222;p18"/>
          <p:cNvSpPr/>
          <p:nvPr/>
        </p:nvSpPr>
        <p:spPr>
          <a:xfrm rot="5400000">
            <a:off x="-4349487" y="2697064"/>
            <a:ext cx="403200" cy="205323"/>
          </a:xfrm>
          <a:prstGeom prst="parallelogram">
            <a:avLst>
              <a:gd fmla="val 43875" name="adj"/>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3" name="Google Shape;223;p18"/>
          <p:cNvSpPr/>
          <p:nvPr/>
        </p:nvSpPr>
        <p:spPr>
          <a:xfrm rot="-5400000">
            <a:off x="-4841126" y="2323670"/>
            <a:ext cx="315300" cy="864647"/>
          </a:xfrm>
          <a:prstGeom prst="round2SameRect">
            <a:avLst>
              <a:gd fmla="val 50000" name="adj1"/>
              <a:gd fmla="val 0" name="adj2"/>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4" name="Google Shape;224;p18"/>
          <p:cNvSpPr txBox="1"/>
          <p:nvPr/>
        </p:nvSpPr>
        <p:spPr>
          <a:xfrm>
            <a:off x="-4841983" y="2580113"/>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7</a:t>
            </a:r>
            <a:endParaRPr b="1" sz="1500">
              <a:latin typeface="Barlow Semi Condensed"/>
              <a:ea typeface="Barlow Semi Condensed"/>
              <a:cs typeface="Barlow Semi Condensed"/>
              <a:sym typeface="Barlow Semi Condensed"/>
            </a:endParaRPr>
          </a:p>
        </p:txBody>
      </p:sp>
      <p:sp>
        <p:nvSpPr>
          <p:cNvPr id="225" name="Google Shape;225;p18"/>
          <p:cNvSpPr/>
          <p:nvPr/>
        </p:nvSpPr>
        <p:spPr>
          <a:xfrm rot="5400000">
            <a:off x="-4349187" y="3040638"/>
            <a:ext cx="402600" cy="205323"/>
          </a:xfrm>
          <a:prstGeom prst="parallelogram">
            <a:avLst>
              <a:gd fmla="val 43875"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6" name="Google Shape;226;p18"/>
          <p:cNvSpPr/>
          <p:nvPr/>
        </p:nvSpPr>
        <p:spPr>
          <a:xfrm rot="-5400000">
            <a:off x="-4841126" y="2667555"/>
            <a:ext cx="315300" cy="864647"/>
          </a:xfrm>
          <a:prstGeom prst="round2SameRect">
            <a:avLst>
              <a:gd fmla="val 50000" name="adj1"/>
              <a:gd fmla="val 0" name="adj2"/>
            </a:avLst>
          </a:prstGeom>
          <a:solidFill>
            <a:srgbClr val="66BD2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27" name="Google Shape;227;p18"/>
          <p:cNvSpPr txBox="1"/>
          <p:nvPr/>
        </p:nvSpPr>
        <p:spPr>
          <a:xfrm>
            <a:off x="-4841983" y="2923998"/>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8</a:t>
            </a:r>
            <a:endParaRPr b="1" sz="1500">
              <a:latin typeface="Barlow Semi Condensed"/>
              <a:ea typeface="Barlow Semi Condensed"/>
              <a:cs typeface="Barlow Semi Condensed"/>
              <a:sym typeface="Barlow Semi Condensed"/>
            </a:endParaRPr>
          </a:p>
        </p:txBody>
      </p:sp>
      <p:sp>
        <p:nvSpPr>
          <p:cNvPr id="228" name="Google Shape;228;p18"/>
          <p:cNvSpPr txBox="1"/>
          <p:nvPr/>
        </p:nvSpPr>
        <p:spPr>
          <a:xfrm>
            <a:off x="-4841983" y="4480699"/>
            <a:ext cx="450185"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t/>
            </a:r>
            <a:endParaRPr/>
          </a:p>
        </p:txBody>
      </p:sp>
      <p:sp>
        <p:nvSpPr>
          <p:cNvPr id="229" name="Google Shape;229;p18"/>
          <p:cNvSpPr/>
          <p:nvPr/>
        </p:nvSpPr>
        <p:spPr>
          <a:xfrm rot="5400000">
            <a:off x="-4353237" y="3398939"/>
            <a:ext cx="410700" cy="205323"/>
          </a:xfrm>
          <a:prstGeom prst="parallelogram">
            <a:avLst>
              <a:gd fmla="val 43875" name="adj"/>
            </a:avLst>
          </a:prstGeom>
          <a:solidFill>
            <a:srgbClr val="072F0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0" name="Google Shape;230;p18"/>
          <p:cNvSpPr/>
          <p:nvPr/>
        </p:nvSpPr>
        <p:spPr>
          <a:xfrm rot="-5400000">
            <a:off x="-4841126" y="3021797"/>
            <a:ext cx="315300" cy="864647"/>
          </a:xfrm>
          <a:prstGeom prst="round2SameRect">
            <a:avLst>
              <a:gd fmla="val 50000" name="adj1"/>
              <a:gd fmla="val 0" name="adj2"/>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1" name="Google Shape;231;p18"/>
          <p:cNvSpPr txBox="1"/>
          <p:nvPr/>
        </p:nvSpPr>
        <p:spPr>
          <a:xfrm>
            <a:off x="-4841983" y="3278240"/>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i="0" lang="en" sz="1500" u="none" cap="none" strike="noStrike">
                <a:solidFill>
                  <a:srgbClr val="FFFFFF"/>
                </a:solidFill>
                <a:latin typeface="Barlow Semi Condensed"/>
                <a:ea typeface="Barlow Semi Condensed"/>
                <a:cs typeface="Barlow Semi Condensed"/>
                <a:sym typeface="Barlow Semi Condensed"/>
              </a:rPr>
              <a:t>0</a:t>
            </a:r>
            <a:r>
              <a:rPr b="1" lang="en" sz="1500">
                <a:solidFill>
                  <a:srgbClr val="FFFFFF"/>
                </a:solidFill>
                <a:latin typeface="Barlow Semi Condensed"/>
                <a:ea typeface="Barlow Semi Condensed"/>
                <a:cs typeface="Barlow Semi Condensed"/>
                <a:sym typeface="Barlow Semi Condensed"/>
              </a:rPr>
              <a:t>9</a:t>
            </a:r>
            <a:endParaRPr b="1" sz="1500">
              <a:latin typeface="Barlow Semi Condensed"/>
              <a:ea typeface="Barlow Semi Condensed"/>
              <a:cs typeface="Barlow Semi Condensed"/>
              <a:sym typeface="Barlow Semi Condensed"/>
            </a:endParaRPr>
          </a:p>
        </p:txBody>
      </p:sp>
      <p:sp>
        <p:nvSpPr>
          <p:cNvPr id="232" name="Google Shape;232;p18"/>
          <p:cNvSpPr/>
          <p:nvPr/>
        </p:nvSpPr>
        <p:spPr>
          <a:xfrm rot="5400000">
            <a:off x="-4350987" y="3740563"/>
            <a:ext cx="406200" cy="205323"/>
          </a:xfrm>
          <a:prstGeom prst="parallelogram">
            <a:avLst>
              <a:gd fmla="val 43875" name="adj"/>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3" name="Google Shape;233;p18"/>
          <p:cNvSpPr/>
          <p:nvPr/>
        </p:nvSpPr>
        <p:spPr>
          <a:xfrm rot="-5400000">
            <a:off x="-4841126" y="3365682"/>
            <a:ext cx="315300" cy="864647"/>
          </a:xfrm>
          <a:prstGeom prst="round2SameRect">
            <a:avLst>
              <a:gd fmla="val 50000" name="adj1"/>
              <a:gd fmla="val 0" name="adj2"/>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4" name="Google Shape;234;p18"/>
          <p:cNvSpPr txBox="1"/>
          <p:nvPr/>
        </p:nvSpPr>
        <p:spPr>
          <a:xfrm>
            <a:off x="-4841983" y="3622125"/>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lang="en" sz="1500">
                <a:solidFill>
                  <a:srgbClr val="FFFFFF"/>
                </a:solidFill>
                <a:latin typeface="Barlow Semi Condensed"/>
                <a:ea typeface="Barlow Semi Condensed"/>
                <a:cs typeface="Barlow Semi Condensed"/>
                <a:sym typeface="Barlow Semi Condensed"/>
              </a:rPr>
              <a:t>10</a:t>
            </a:r>
            <a:endParaRPr b="1" sz="1500">
              <a:latin typeface="Barlow Semi Condensed"/>
              <a:ea typeface="Barlow Semi Condensed"/>
              <a:cs typeface="Barlow Semi Condensed"/>
              <a:sym typeface="Barlow Semi Condensed"/>
            </a:endParaRPr>
          </a:p>
        </p:txBody>
      </p:sp>
      <p:sp>
        <p:nvSpPr>
          <p:cNvPr id="235" name="Google Shape;235;p18"/>
          <p:cNvSpPr/>
          <p:nvPr/>
        </p:nvSpPr>
        <p:spPr>
          <a:xfrm rot="5400000">
            <a:off x="-4351587" y="4095413"/>
            <a:ext cx="407400" cy="205323"/>
          </a:xfrm>
          <a:prstGeom prst="parallelogram">
            <a:avLst>
              <a:gd fmla="val 43875" name="adj"/>
            </a:avLst>
          </a:prstGeom>
          <a:solidFill>
            <a:srgbClr val="5BA63C"/>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6" name="Google Shape;236;p18"/>
          <p:cNvSpPr/>
          <p:nvPr/>
        </p:nvSpPr>
        <p:spPr>
          <a:xfrm rot="-5400000">
            <a:off x="-4841126" y="3719924"/>
            <a:ext cx="315300" cy="864647"/>
          </a:xfrm>
          <a:prstGeom prst="round2SameRect">
            <a:avLst>
              <a:gd fmla="val 50000" name="adj1"/>
              <a:gd fmla="val 0" name="adj2"/>
            </a:avLst>
          </a:prstGeom>
          <a:solidFill>
            <a:srgbClr val="66BD29"/>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7" name="Google Shape;237;p18"/>
          <p:cNvSpPr txBox="1"/>
          <p:nvPr/>
        </p:nvSpPr>
        <p:spPr>
          <a:xfrm>
            <a:off x="-4841983" y="3976367"/>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lang="en" sz="1500">
                <a:solidFill>
                  <a:srgbClr val="FFFFFF"/>
                </a:solidFill>
                <a:latin typeface="Barlow Semi Condensed"/>
                <a:ea typeface="Barlow Semi Condensed"/>
                <a:cs typeface="Barlow Semi Condensed"/>
                <a:sym typeface="Barlow Semi Condensed"/>
              </a:rPr>
              <a:t>11</a:t>
            </a:r>
            <a:endParaRPr b="1" sz="1500">
              <a:latin typeface="Barlow Semi Condensed"/>
              <a:ea typeface="Barlow Semi Condensed"/>
              <a:cs typeface="Barlow Semi Condensed"/>
              <a:sym typeface="Barlow Semi Condensed"/>
            </a:endParaRPr>
          </a:p>
        </p:txBody>
      </p:sp>
      <p:sp>
        <p:nvSpPr>
          <p:cNvPr id="238" name="Google Shape;238;p18"/>
          <p:cNvSpPr/>
          <p:nvPr/>
        </p:nvSpPr>
        <p:spPr>
          <a:xfrm rot="5400000">
            <a:off x="-4350387" y="4438088"/>
            <a:ext cx="405000" cy="205323"/>
          </a:xfrm>
          <a:prstGeom prst="parallelogram">
            <a:avLst>
              <a:gd fmla="val 43875" name="adj"/>
            </a:avLst>
          </a:prstGeom>
          <a:solidFill>
            <a:srgbClr val="072F07"/>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39" name="Google Shape;239;p18"/>
          <p:cNvSpPr/>
          <p:nvPr/>
        </p:nvSpPr>
        <p:spPr>
          <a:xfrm rot="-5400000">
            <a:off x="-4841126" y="4063809"/>
            <a:ext cx="315300" cy="864647"/>
          </a:xfrm>
          <a:prstGeom prst="round2SameRect">
            <a:avLst>
              <a:gd fmla="val 50000" name="adj1"/>
              <a:gd fmla="val 0" name="adj2"/>
            </a:avLst>
          </a:prstGeom>
          <a:solidFill>
            <a:srgbClr val="185805"/>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Calibri"/>
              <a:buNone/>
            </a:pPr>
            <a:r>
              <a:t/>
            </a:r>
            <a:endParaRPr b="0" i="0" sz="1800" u="none" cap="none" strike="noStrike">
              <a:solidFill>
                <a:srgbClr val="FFFFFF"/>
              </a:solidFill>
              <a:latin typeface="Calibri"/>
              <a:ea typeface="Calibri"/>
              <a:cs typeface="Calibri"/>
              <a:sym typeface="Calibri"/>
            </a:endParaRPr>
          </a:p>
        </p:txBody>
      </p:sp>
      <p:sp>
        <p:nvSpPr>
          <p:cNvPr id="240" name="Google Shape;240;p18"/>
          <p:cNvSpPr txBox="1"/>
          <p:nvPr/>
        </p:nvSpPr>
        <p:spPr>
          <a:xfrm>
            <a:off x="-4841983" y="4320252"/>
            <a:ext cx="450185"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2400"/>
              <a:buFont typeface="Calibri"/>
              <a:buNone/>
            </a:pPr>
            <a:r>
              <a:rPr b="1" lang="en" sz="1500">
                <a:solidFill>
                  <a:srgbClr val="FFFFFF"/>
                </a:solidFill>
                <a:latin typeface="Barlow Semi Condensed"/>
                <a:ea typeface="Barlow Semi Condensed"/>
                <a:cs typeface="Barlow Semi Condensed"/>
                <a:sym typeface="Barlow Semi Condensed"/>
              </a:rPr>
              <a:t>12</a:t>
            </a:r>
            <a:endParaRPr b="1" sz="1500">
              <a:latin typeface="Barlow Semi Condensed"/>
              <a:ea typeface="Barlow Semi Condensed"/>
              <a:cs typeface="Barlow Semi Condensed"/>
              <a:sym typeface="Barlow Semi Condensed"/>
            </a:endParaRPr>
          </a:p>
        </p:txBody>
      </p:sp>
      <p:sp>
        <p:nvSpPr>
          <p:cNvPr id="241" name="Google Shape;241;p18"/>
          <p:cNvSpPr txBox="1"/>
          <p:nvPr/>
        </p:nvSpPr>
        <p:spPr>
          <a:xfrm>
            <a:off x="4377101" y="511676"/>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Institutional Characteristics</a:t>
            </a:r>
            <a:endParaRPr sz="1200">
              <a:latin typeface="Roboto Medium"/>
              <a:ea typeface="Roboto Medium"/>
              <a:cs typeface="Roboto Medium"/>
              <a:sym typeface="Roboto Medium"/>
            </a:endParaRPr>
          </a:p>
        </p:txBody>
      </p:sp>
      <p:sp>
        <p:nvSpPr>
          <p:cNvPr id="242" name="Google Shape;242;p18"/>
          <p:cNvSpPr txBox="1"/>
          <p:nvPr/>
        </p:nvSpPr>
        <p:spPr>
          <a:xfrm>
            <a:off x="4377101" y="848623"/>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12 - Month Enrollment</a:t>
            </a:r>
            <a:endParaRPr sz="1200">
              <a:latin typeface="Roboto Medium"/>
              <a:ea typeface="Roboto Medium"/>
              <a:cs typeface="Roboto Medium"/>
              <a:sym typeface="Roboto Medium"/>
            </a:endParaRPr>
          </a:p>
        </p:txBody>
      </p:sp>
      <p:sp>
        <p:nvSpPr>
          <p:cNvPr id="243" name="Google Shape;243;p18"/>
          <p:cNvSpPr txBox="1"/>
          <p:nvPr/>
        </p:nvSpPr>
        <p:spPr>
          <a:xfrm>
            <a:off x="4377101" y="1200402"/>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Admissions and Test Scores</a:t>
            </a:r>
            <a:endParaRPr sz="1200">
              <a:latin typeface="Roboto Medium"/>
              <a:ea typeface="Roboto Medium"/>
              <a:cs typeface="Roboto Medium"/>
              <a:sym typeface="Roboto Medium"/>
            </a:endParaRPr>
          </a:p>
        </p:txBody>
      </p:sp>
      <p:sp>
        <p:nvSpPr>
          <p:cNvPr id="244" name="Google Shape;244;p18"/>
          <p:cNvSpPr txBox="1"/>
          <p:nvPr/>
        </p:nvSpPr>
        <p:spPr>
          <a:xfrm>
            <a:off x="4377101" y="1545462"/>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Fall Enrollment</a:t>
            </a:r>
            <a:endParaRPr sz="1200">
              <a:latin typeface="Roboto Medium"/>
              <a:ea typeface="Roboto Medium"/>
              <a:cs typeface="Roboto Medium"/>
              <a:sym typeface="Roboto Medium"/>
            </a:endParaRPr>
          </a:p>
        </p:txBody>
      </p:sp>
      <p:sp>
        <p:nvSpPr>
          <p:cNvPr id="245" name="Google Shape;245;p18"/>
          <p:cNvSpPr txBox="1"/>
          <p:nvPr/>
        </p:nvSpPr>
        <p:spPr>
          <a:xfrm>
            <a:off x="4377101" y="1902424"/>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Completions</a:t>
            </a:r>
            <a:endParaRPr sz="1200">
              <a:latin typeface="Roboto Medium"/>
              <a:ea typeface="Roboto Medium"/>
              <a:cs typeface="Roboto Medium"/>
              <a:sym typeface="Roboto Medium"/>
            </a:endParaRPr>
          </a:p>
        </p:txBody>
      </p:sp>
      <p:sp>
        <p:nvSpPr>
          <p:cNvPr id="246" name="Google Shape;246;p18"/>
          <p:cNvSpPr txBox="1"/>
          <p:nvPr/>
        </p:nvSpPr>
        <p:spPr>
          <a:xfrm>
            <a:off x="4377101" y="2252634"/>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Staff Salaries</a:t>
            </a:r>
            <a:endParaRPr sz="1200">
              <a:latin typeface="Roboto Medium"/>
              <a:ea typeface="Roboto Medium"/>
              <a:cs typeface="Roboto Medium"/>
              <a:sym typeface="Roboto Medium"/>
            </a:endParaRPr>
          </a:p>
        </p:txBody>
      </p:sp>
      <p:sp>
        <p:nvSpPr>
          <p:cNvPr id="247" name="Google Shape;247;p18"/>
          <p:cNvSpPr txBox="1"/>
          <p:nvPr/>
        </p:nvSpPr>
        <p:spPr>
          <a:xfrm>
            <a:off x="4377101" y="2604463"/>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Fall Staff</a:t>
            </a:r>
            <a:endParaRPr sz="1200">
              <a:latin typeface="Roboto Medium"/>
              <a:ea typeface="Roboto Medium"/>
              <a:cs typeface="Roboto Medium"/>
              <a:sym typeface="Roboto Medium"/>
            </a:endParaRPr>
          </a:p>
        </p:txBody>
      </p:sp>
      <p:sp>
        <p:nvSpPr>
          <p:cNvPr id="248" name="Google Shape;248;p18"/>
          <p:cNvSpPr txBox="1"/>
          <p:nvPr/>
        </p:nvSpPr>
        <p:spPr>
          <a:xfrm>
            <a:off x="4377101" y="2958685"/>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Employees by Position</a:t>
            </a:r>
            <a:endParaRPr sz="1200">
              <a:latin typeface="Roboto Medium"/>
              <a:ea typeface="Roboto Medium"/>
              <a:cs typeface="Roboto Medium"/>
              <a:sym typeface="Roboto Medium"/>
            </a:endParaRPr>
          </a:p>
        </p:txBody>
      </p:sp>
      <p:sp>
        <p:nvSpPr>
          <p:cNvPr id="249" name="Google Shape;249;p18"/>
          <p:cNvSpPr txBox="1"/>
          <p:nvPr/>
        </p:nvSpPr>
        <p:spPr>
          <a:xfrm>
            <a:off x="4377101" y="3302565"/>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Student Aid Financial &amp; Net Price</a:t>
            </a:r>
            <a:endParaRPr sz="1200">
              <a:latin typeface="Roboto Medium"/>
              <a:ea typeface="Roboto Medium"/>
              <a:cs typeface="Roboto Medium"/>
              <a:sym typeface="Roboto Medium"/>
            </a:endParaRPr>
          </a:p>
        </p:txBody>
      </p:sp>
      <p:sp>
        <p:nvSpPr>
          <p:cNvPr id="250" name="Google Shape;250;p18"/>
          <p:cNvSpPr txBox="1"/>
          <p:nvPr/>
        </p:nvSpPr>
        <p:spPr>
          <a:xfrm>
            <a:off x="4377101" y="3656824"/>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Graduation Rates</a:t>
            </a:r>
            <a:endParaRPr sz="1200">
              <a:latin typeface="Roboto Medium"/>
              <a:ea typeface="Roboto Medium"/>
              <a:cs typeface="Roboto Medium"/>
              <a:sym typeface="Roboto Medium"/>
            </a:endParaRPr>
          </a:p>
        </p:txBody>
      </p:sp>
      <p:sp>
        <p:nvSpPr>
          <p:cNvPr id="251" name="Google Shape;251;p18"/>
          <p:cNvSpPr txBox="1"/>
          <p:nvPr/>
        </p:nvSpPr>
        <p:spPr>
          <a:xfrm>
            <a:off x="4377101" y="3990054"/>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Outcome Measures</a:t>
            </a:r>
            <a:endParaRPr sz="1200">
              <a:latin typeface="Roboto Medium"/>
              <a:ea typeface="Roboto Medium"/>
              <a:cs typeface="Roboto Medium"/>
              <a:sym typeface="Roboto Medium"/>
            </a:endParaRPr>
          </a:p>
        </p:txBody>
      </p:sp>
      <p:sp>
        <p:nvSpPr>
          <p:cNvPr id="252" name="Google Shape;252;p18"/>
          <p:cNvSpPr txBox="1"/>
          <p:nvPr/>
        </p:nvSpPr>
        <p:spPr>
          <a:xfrm>
            <a:off x="4377101" y="4313901"/>
            <a:ext cx="2978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FF"/>
              </a:buClr>
              <a:buSzPts val="1400"/>
              <a:buFont typeface="Calibri"/>
              <a:buNone/>
            </a:pPr>
            <a:r>
              <a:rPr lang="en" sz="1200">
                <a:solidFill>
                  <a:srgbClr val="FFFFFF"/>
                </a:solidFill>
                <a:latin typeface="Roboto Medium"/>
                <a:ea typeface="Roboto Medium"/>
                <a:cs typeface="Roboto Medium"/>
                <a:sym typeface="Roboto Medium"/>
              </a:rPr>
              <a:t>Academic Libraries</a:t>
            </a:r>
            <a:endParaRPr sz="1200">
              <a:latin typeface="Roboto Medium"/>
              <a:ea typeface="Roboto Medium"/>
              <a:cs typeface="Roboto Medium"/>
              <a:sym typeface="Roboto Medium"/>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600"/>
                                        <p:tgtEl>
                                          <p:spTgt spid="189"/>
                                        </p:tgtEl>
                                      </p:cBhvr>
                                    </p:animEffect>
                                    <p:set>
                                      <p:cBhvr>
                                        <p:cTn dur="1" fill="hold">
                                          <p:stCondLst>
                                            <p:cond delay="160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1"/>
                                        </p:tgtEl>
                                      </p:cBhvr>
                                    </p:animEffect>
                                    <p:set>
                                      <p:cBhvr>
                                        <p:cTn dur="1" fill="hold">
                                          <p:stCondLst>
                                            <p:cond delay="100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2"/>
                                        </p:tgtEl>
                                      </p:cBhvr>
                                    </p:animEffect>
                                    <p:set>
                                      <p:cBhvr>
                                        <p:cTn dur="1" fill="hold">
                                          <p:stCondLst>
                                            <p:cond delay="1000"/>
                                          </p:stCondLst>
                                        </p:cTn>
                                        <p:tgtEl>
                                          <p:spTgt spid="19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4"/>
                                        </p:tgtEl>
                                      </p:cBhvr>
                                    </p:animEffect>
                                    <p:set>
                                      <p:cBhvr>
                                        <p:cTn dur="1" fill="hold">
                                          <p:stCondLst>
                                            <p:cond delay="1000"/>
                                          </p:stCondLst>
                                        </p:cTn>
                                        <p:tgtEl>
                                          <p:spTgt spid="1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5"/>
                                        </p:tgtEl>
                                      </p:cBhvr>
                                    </p:animEffect>
                                    <p:set>
                                      <p:cBhvr>
                                        <p:cTn dur="1" fill="hold">
                                          <p:stCondLst>
                                            <p:cond delay="1000"/>
                                          </p:stCondLst>
                                        </p:cTn>
                                        <p:tgtEl>
                                          <p:spTgt spid="19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8"/>
                                        </p:tgtEl>
                                      </p:cBhvr>
                                    </p:animEffect>
                                    <p:set>
                                      <p:cBhvr>
                                        <p:cTn dur="1" fill="hold">
                                          <p:stCondLst>
                                            <p:cond delay="1000"/>
                                          </p:stCondLst>
                                        </p:cTn>
                                        <p:tgtEl>
                                          <p:spTgt spid="1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cxnSp>
        <p:nvCxnSpPr>
          <p:cNvPr id="257" name="Google Shape;257;p19"/>
          <p:cNvCxnSpPr/>
          <p:nvPr/>
        </p:nvCxnSpPr>
        <p:spPr>
          <a:xfrm>
            <a:off x="7465042" y="2440212"/>
            <a:ext cx="820800" cy="860700"/>
          </a:xfrm>
          <a:prstGeom prst="straightConnector1">
            <a:avLst/>
          </a:prstGeom>
          <a:noFill/>
          <a:ln cap="flat" cmpd="sng" w="9525">
            <a:solidFill>
              <a:schemeClr val="dk2"/>
            </a:solidFill>
            <a:prstDash val="solid"/>
            <a:round/>
            <a:headEnd len="med" w="med" type="none"/>
            <a:tailEnd len="med" w="med" type="none"/>
          </a:ln>
        </p:spPr>
      </p:cxnSp>
      <p:cxnSp>
        <p:nvCxnSpPr>
          <p:cNvPr id="258" name="Google Shape;258;p19"/>
          <p:cNvCxnSpPr>
            <a:stCxn id="259" idx="0"/>
            <a:endCxn id="260" idx="0"/>
          </p:cNvCxnSpPr>
          <p:nvPr/>
        </p:nvCxnSpPr>
        <p:spPr>
          <a:xfrm flipH="1" rot="10800000">
            <a:off x="6621392" y="2376462"/>
            <a:ext cx="820800" cy="860700"/>
          </a:xfrm>
          <a:prstGeom prst="straightConnector1">
            <a:avLst/>
          </a:prstGeom>
          <a:noFill/>
          <a:ln cap="flat" cmpd="sng" w="9525">
            <a:solidFill>
              <a:schemeClr val="dk2"/>
            </a:solidFill>
            <a:prstDash val="solid"/>
            <a:round/>
            <a:headEnd len="med" w="med" type="none"/>
            <a:tailEnd len="med" w="med" type="none"/>
          </a:ln>
        </p:spPr>
      </p:cxnSp>
      <p:sp>
        <p:nvSpPr>
          <p:cNvPr id="261" name="Google Shape;261;p19"/>
          <p:cNvSpPr/>
          <p:nvPr/>
        </p:nvSpPr>
        <p:spPr>
          <a:xfrm rot="1686376">
            <a:off x="9523912" y="2375795"/>
            <a:ext cx="1118962" cy="989532"/>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rgbClr val="000000"/>
              </a:solidFill>
              <a:latin typeface="Montserrat"/>
              <a:ea typeface="Montserrat"/>
              <a:cs typeface="Montserrat"/>
              <a:sym typeface="Montserrat"/>
            </a:endParaRPr>
          </a:p>
        </p:txBody>
      </p:sp>
      <p:sp>
        <p:nvSpPr>
          <p:cNvPr id="262" name="Google Shape;26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rgbClr val="072F15"/>
                </a:solidFill>
                <a:latin typeface="Anton"/>
                <a:ea typeface="Anton"/>
                <a:cs typeface="Anton"/>
                <a:sym typeface="Anton"/>
              </a:rPr>
              <a:t>Institutions Closed Academic 2015-</a:t>
            </a:r>
            <a:r>
              <a:rPr lang="en" sz="3300">
                <a:solidFill>
                  <a:srgbClr val="072F15"/>
                </a:solidFill>
                <a:latin typeface="Anton"/>
                <a:ea typeface="Anton"/>
                <a:cs typeface="Anton"/>
                <a:sym typeface="Anton"/>
              </a:rPr>
              <a:t>202</a:t>
            </a:r>
            <a:r>
              <a:rPr lang="en" sz="3300">
                <a:solidFill>
                  <a:srgbClr val="072F15"/>
                </a:solidFill>
                <a:latin typeface="Anton"/>
                <a:ea typeface="Anton"/>
                <a:cs typeface="Anton"/>
                <a:sym typeface="Anton"/>
              </a:rPr>
              <a:t>3</a:t>
            </a:r>
            <a:endParaRPr sz="3300">
              <a:solidFill>
                <a:srgbClr val="072F15"/>
              </a:solidFill>
              <a:latin typeface="Anton"/>
              <a:ea typeface="Anton"/>
              <a:cs typeface="Anton"/>
              <a:sym typeface="Anton"/>
            </a:endParaRPr>
          </a:p>
        </p:txBody>
      </p:sp>
      <p:grpSp>
        <p:nvGrpSpPr>
          <p:cNvPr id="263" name="Google Shape;263;p19"/>
          <p:cNvGrpSpPr/>
          <p:nvPr/>
        </p:nvGrpSpPr>
        <p:grpSpPr>
          <a:xfrm>
            <a:off x="1729362" y="4572000"/>
            <a:ext cx="2987400" cy="418800"/>
            <a:chOff x="755800" y="4572000"/>
            <a:chExt cx="2987400" cy="418800"/>
          </a:xfrm>
        </p:grpSpPr>
        <p:sp>
          <p:nvSpPr>
            <p:cNvPr id="264" name="Google Shape;264;p19"/>
            <p:cNvSpPr/>
            <p:nvPr/>
          </p:nvSpPr>
          <p:spPr>
            <a:xfrm>
              <a:off x="755800" y="4572000"/>
              <a:ext cx="1493700" cy="64800"/>
            </a:xfrm>
            <a:prstGeom prst="roundRect">
              <a:avLst>
                <a:gd fmla="val 16667" name="adj"/>
              </a:avLst>
            </a:prstGeom>
            <a:solidFill>
              <a:srgbClr val="18580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19"/>
            <p:cNvSpPr/>
            <p:nvPr/>
          </p:nvSpPr>
          <p:spPr>
            <a:xfrm>
              <a:off x="2249500" y="4572000"/>
              <a:ext cx="1493700" cy="64800"/>
            </a:xfrm>
            <a:prstGeom prst="roundRect">
              <a:avLst>
                <a:gd fmla="val 16667" name="adj"/>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6" name="Google Shape;266;p19"/>
            <p:cNvSpPr txBox="1"/>
            <p:nvPr/>
          </p:nvSpPr>
          <p:spPr>
            <a:xfrm>
              <a:off x="7558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Public</a:t>
              </a:r>
              <a:endParaRPr sz="1200">
                <a:solidFill>
                  <a:srgbClr val="072F07"/>
                </a:solidFill>
                <a:latin typeface="Roboto Medium"/>
                <a:ea typeface="Roboto Medium"/>
                <a:cs typeface="Roboto Medium"/>
                <a:sym typeface="Roboto Medium"/>
              </a:endParaRPr>
            </a:p>
          </p:txBody>
        </p:sp>
        <p:sp>
          <p:nvSpPr>
            <p:cNvPr id="267" name="Google Shape;267;p19"/>
            <p:cNvSpPr txBox="1"/>
            <p:nvPr/>
          </p:nvSpPr>
          <p:spPr>
            <a:xfrm>
              <a:off x="2249500" y="4636800"/>
              <a:ext cx="1493700" cy="3540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100">
                  <a:solidFill>
                    <a:srgbClr val="072F07"/>
                  </a:solidFill>
                  <a:latin typeface="Roboto Medium"/>
                  <a:ea typeface="Roboto Medium"/>
                  <a:cs typeface="Roboto Medium"/>
                  <a:sym typeface="Roboto Medium"/>
                </a:rPr>
                <a:t>Non-Profit</a:t>
              </a:r>
              <a:endParaRPr sz="1200">
                <a:solidFill>
                  <a:srgbClr val="072F07"/>
                </a:solidFill>
                <a:latin typeface="Roboto Medium"/>
                <a:ea typeface="Roboto Medium"/>
                <a:cs typeface="Roboto Medium"/>
                <a:sym typeface="Roboto Medium"/>
              </a:endParaRPr>
            </a:p>
          </p:txBody>
        </p:sp>
      </p:grpSp>
      <p:sp>
        <p:nvSpPr>
          <p:cNvPr id="268" name="Google Shape;268;p19"/>
          <p:cNvSpPr/>
          <p:nvPr/>
        </p:nvSpPr>
        <p:spPr>
          <a:xfrm rot="1714476">
            <a:off x="9951938" y="1133877"/>
            <a:ext cx="1430426" cy="1206110"/>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7ECF1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rgbClr val="000000"/>
              </a:solidFill>
              <a:latin typeface="Montserrat"/>
              <a:ea typeface="Montserrat"/>
              <a:cs typeface="Montserrat"/>
              <a:sym typeface="Montserrat"/>
            </a:endParaRPr>
          </a:p>
        </p:txBody>
      </p:sp>
      <p:sp>
        <p:nvSpPr>
          <p:cNvPr id="269" name="Google Shape;269;p19"/>
          <p:cNvSpPr/>
          <p:nvPr/>
        </p:nvSpPr>
        <p:spPr>
          <a:xfrm rot="1705273">
            <a:off x="10739677" y="2334230"/>
            <a:ext cx="1084015" cy="919550"/>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900">
              <a:solidFill>
                <a:srgbClr val="000000"/>
              </a:solidFill>
              <a:latin typeface="Montserrat"/>
              <a:ea typeface="Montserrat"/>
              <a:cs typeface="Montserrat"/>
              <a:sym typeface="Montserrat"/>
            </a:endParaRPr>
          </a:p>
        </p:txBody>
      </p:sp>
      <p:sp>
        <p:nvSpPr>
          <p:cNvPr id="270" name="Google Shape;270;p19"/>
          <p:cNvSpPr txBox="1"/>
          <p:nvPr>
            <p:ph type="title"/>
          </p:nvPr>
        </p:nvSpPr>
        <p:spPr>
          <a:xfrm>
            <a:off x="10759910" y="2187432"/>
            <a:ext cx="1050300" cy="764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000">
                <a:solidFill>
                  <a:schemeClr val="lt1"/>
                </a:solidFill>
                <a:latin typeface="Anton"/>
                <a:ea typeface="Anton"/>
                <a:cs typeface="Anton"/>
                <a:sym typeface="Anton"/>
              </a:rPr>
              <a:t>8</a:t>
            </a:r>
            <a:r>
              <a:rPr lang="en" sz="4200">
                <a:solidFill>
                  <a:schemeClr val="lt1"/>
                </a:solidFill>
                <a:latin typeface="Anton"/>
                <a:ea typeface="Anton"/>
                <a:cs typeface="Anton"/>
                <a:sym typeface="Anton"/>
              </a:rPr>
              <a:t> </a:t>
            </a:r>
            <a:endParaRPr sz="4200">
              <a:solidFill>
                <a:schemeClr val="lt1"/>
              </a:solidFill>
              <a:latin typeface="Anton"/>
              <a:ea typeface="Anton"/>
              <a:cs typeface="Anton"/>
              <a:sym typeface="Anton"/>
            </a:endParaRPr>
          </a:p>
        </p:txBody>
      </p:sp>
      <p:sp>
        <p:nvSpPr>
          <p:cNvPr id="271" name="Google Shape;271;p19"/>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7</a:t>
            </a:r>
            <a:endParaRPr sz="2900">
              <a:solidFill>
                <a:srgbClr val="072F15"/>
              </a:solidFill>
              <a:latin typeface="Anton"/>
              <a:ea typeface="Anton"/>
              <a:cs typeface="Anton"/>
              <a:sym typeface="Anton"/>
            </a:endParaRPr>
          </a:p>
        </p:txBody>
      </p:sp>
      <p:sp>
        <p:nvSpPr>
          <p:cNvPr id="272" name="Google Shape;272;p19"/>
          <p:cNvSpPr txBox="1"/>
          <p:nvPr/>
        </p:nvSpPr>
        <p:spPr>
          <a:xfrm>
            <a:off x="10805200" y="2746000"/>
            <a:ext cx="959700" cy="47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50">
                <a:solidFill>
                  <a:schemeClr val="lt1"/>
                </a:solidFill>
                <a:latin typeface="Roboto Medium"/>
                <a:ea typeface="Roboto Medium"/>
                <a:cs typeface="Roboto Medium"/>
                <a:sym typeface="Roboto Medium"/>
              </a:rPr>
              <a:t>Public Institutions</a:t>
            </a:r>
            <a:endParaRPr sz="950">
              <a:solidFill>
                <a:schemeClr val="lt1"/>
              </a:solidFill>
              <a:latin typeface="Roboto Medium"/>
              <a:ea typeface="Roboto Medium"/>
              <a:cs typeface="Roboto Medium"/>
              <a:sym typeface="Roboto Medium"/>
            </a:endParaRPr>
          </a:p>
        </p:txBody>
      </p:sp>
      <p:sp>
        <p:nvSpPr>
          <p:cNvPr id="273" name="Google Shape;273;p19"/>
          <p:cNvSpPr/>
          <p:nvPr/>
        </p:nvSpPr>
        <p:spPr>
          <a:xfrm>
            <a:off x="5592025" y="4152600"/>
            <a:ext cx="616200" cy="296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74" name="Google Shape;274;p19" title="Closed .png"/>
          <p:cNvPicPr preferRelativeResize="0"/>
          <p:nvPr/>
        </p:nvPicPr>
        <p:blipFill>
          <a:blip r:embed="rId3">
            <a:alphaModFix/>
          </a:blip>
          <a:stretch>
            <a:fillRect/>
          </a:stretch>
        </p:blipFill>
        <p:spPr>
          <a:xfrm>
            <a:off x="428275" y="1106621"/>
            <a:ext cx="5589550" cy="3376482"/>
          </a:xfrm>
          <a:prstGeom prst="rect">
            <a:avLst/>
          </a:prstGeom>
          <a:noFill/>
          <a:ln>
            <a:noFill/>
          </a:ln>
        </p:spPr>
      </p:pic>
      <p:sp>
        <p:nvSpPr>
          <p:cNvPr id="275" name="Google Shape;275;p19"/>
          <p:cNvSpPr txBox="1"/>
          <p:nvPr/>
        </p:nvSpPr>
        <p:spPr>
          <a:xfrm>
            <a:off x="6492900" y="3474213"/>
            <a:ext cx="808200" cy="303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900">
                <a:solidFill>
                  <a:schemeClr val="lt1"/>
                </a:solidFill>
                <a:latin typeface="Roboto Medium"/>
                <a:ea typeface="Roboto Medium"/>
                <a:cs typeface="Roboto Medium"/>
                <a:sym typeface="Roboto Medium"/>
              </a:rPr>
              <a:t>NonProfit Institutions</a:t>
            </a:r>
            <a:endParaRPr sz="900">
              <a:solidFill>
                <a:schemeClr val="lt1"/>
              </a:solidFill>
              <a:latin typeface="Roboto Medium"/>
              <a:ea typeface="Roboto Medium"/>
              <a:cs typeface="Roboto Medium"/>
              <a:sym typeface="Roboto Medium"/>
            </a:endParaRPr>
          </a:p>
        </p:txBody>
      </p:sp>
      <p:sp>
        <p:nvSpPr>
          <p:cNvPr id="276" name="Google Shape;276;p19"/>
          <p:cNvSpPr/>
          <p:nvPr/>
        </p:nvSpPr>
        <p:spPr>
          <a:xfrm>
            <a:off x="6642499" y="1621988"/>
            <a:ext cx="1599300" cy="1558500"/>
          </a:xfrm>
          <a:prstGeom prst="ellipse">
            <a:avLst/>
          </a:prstGeom>
          <a:solidFill>
            <a:srgbClr val="072F0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7" name="Google Shape;277;p19"/>
          <p:cNvSpPr txBox="1"/>
          <p:nvPr>
            <p:ph type="title"/>
          </p:nvPr>
        </p:nvSpPr>
        <p:spPr>
          <a:xfrm>
            <a:off x="6846499" y="1803120"/>
            <a:ext cx="1191300" cy="894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lt1"/>
                </a:solidFill>
                <a:latin typeface="Anton"/>
                <a:ea typeface="Anton"/>
                <a:cs typeface="Anton"/>
                <a:sym typeface="Anton"/>
              </a:rPr>
              <a:t>168 </a:t>
            </a:r>
            <a:endParaRPr sz="4100">
              <a:solidFill>
                <a:schemeClr val="lt1"/>
              </a:solidFill>
              <a:latin typeface="Anton"/>
              <a:ea typeface="Anton"/>
              <a:cs typeface="Anton"/>
              <a:sym typeface="Anton"/>
            </a:endParaRPr>
          </a:p>
        </p:txBody>
      </p:sp>
      <p:sp>
        <p:nvSpPr>
          <p:cNvPr id="278" name="Google Shape;278;p19"/>
          <p:cNvSpPr/>
          <p:nvPr/>
        </p:nvSpPr>
        <p:spPr>
          <a:xfrm>
            <a:off x="5956800" y="3076788"/>
            <a:ext cx="1344300" cy="1372200"/>
          </a:xfrm>
          <a:prstGeom prst="ellipse">
            <a:avLst/>
          </a:prstGeom>
          <a:solidFill>
            <a:srgbClr val="66BD2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19"/>
          <p:cNvSpPr txBox="1"/>
          <p:nvPr/>
        </p:nvSpPr>
        <p:spPr>
          <a:xfrm>
            <a:off x="6642500" y="2376313"/>
            <a:ext cx="1599300" cy="49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Medium"/>
                <a:ea typeface="Roboto Medium"/>
                <a:cs typeface="Roboto Medium"/>
                <a:sym typeface="Roboto Medium"/>
              </a:rPr>
              <a:t>Total Institutions Closed</a:t>
            </a:r>
            <a:endParaRPr sz="1100">
              <a:solidFill>
                <a:schemeClr val="lt1"/>
              </a:solidFill>
              <a:latin typeface="Roboto Medium"/>
              <a:ea typeface="Roboto Medium"/>
              <a:cs typeface="Roboto Medium"/>
              <a:sym typeface="Roboto Medium"/>
            </a:endParaRPr>
          </a:p>
        </p:txBody>
      </p:sp>
      <p:sp>
        <p:nvSpPr>
          <p:cNvPr id="259" name="Google Shape;259;p19"/>
          <p:cNvSpPr txBox="1"/>
          <p:nvPr>
            <p:ph type="title"/>
          </p:nvPr>
        </p:nvSpPr>
        <p:spPr>
          <a:xfrm>
            <a:off x="6120692" y="3237162"/>
            <a:ext cx="1001400" cy="787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lt1"/>
                </a:solidFill>
                <a:latin typeface="Anton"/>
                <a:ea typeface="Anton"/>
                <a:cs typeface="Anton"/>
                <a:sym typeface="Anton"/>
              </a:rPr>
              <a:t>160</a:t>
            </a:r>
            <a:r>
              <a:rPr lang="en" sz="4100">
                <a:solidFill>
                  <a:schemeClr val="lt1"/>
                </a:solidFill>
                <a:latin typeface="Anton"/>
                <a:ea typeface="Anton"/>
                <a:cs typeface="Anton"/>
                <a:sym typeface="Anton"/>
              </a:rPr>
              <a:t> </a:t>
            </a:r>
            <a:endParaRPr sz="4100">
              <a:solidFill>
                <a:schemeClr val="lt1"/>
              </a:solidFill>
              <a:latin typeface="Anton"/>
              <a:ea typeface="Anton"/>
              <a:cs typeface="Anton"/>
              <a:sym typeface="Anton"/>
            </a:endParaRPr>
          </a:p>
        </p:txBody>
      </p:sp>
      <p:sp>
        <p:nvSpPr>
          <p:cNvPr id="279" name="Google Shape;279;p19"/>
          <p:cNvSpPr/>
          <p:nvPr/>
        </p:nvSpPr>
        <p:spPr>
          <a:xfrm>
            <a:off x="7644637" y="3076800"/>
            <a:ext cx="1344300" cy="1372200"/>
          </a:xfrm>
          <a:prstGeom prst="ellipse">
            <a:avLst/>
          </a:prstGeom>
          <a:solidFill>
            <a:srgbClr val="2B6D1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0" name="Google Shape;280;p19"/>
          <p:cNvSpPr txBox="1"/>
          <p:nvPr/>
        </p:nvSpPr>
        <p:spPr>
          <a:xfrm>
            <a:off x="6074667" y="3855804"/>
            <a:ext cx="1093500" cy="43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Medium"/>
                <a:ea typeface="Roboto Medium"/>
                <a:cs typeface="Roboto Medium"/>
                <a:sym typeface="Roboto Medium"/>
              </a:rPr>
              <a:t>Non-Profit</a:t>
            </a:r>
            <a:r>
              <a:rPr lang="en" sz="1100">
                <a:solidFill>
                  <a:schemeClr val="lt1"/>
                </a:solidFill>
                <a:latin typeface="Roboto Medium"/>
                <a:ea typeface="Roboto Medium"/>
                <a:cs typeface="Roboto Medium"/>
                <a:sym typeface="Roboto Medium"/>
              </a:rPr>
              <a:t> Institutions</a:t>
            </a:r>
            <a:endParaRPr sz="1100">
              <a:solidFill>
                <a:schemeClr val="lt1"/>
              </a:solidFill>
              <a:latin typeface="Roboto Medium"/>
              <a:ea typeface="Roboto Medium"/>
              <a:cs typeface="Roboto Medium"/>
              <a:sym typeface="Roboto Medium"/>
            </a:endParaRPr>
          </a:p>
        </p:txBody>
      </p:sp>
      <p:sp>
        <p:nvSpPr>
          <p:cNvPr id="281" name="Google Shape;281;p19"/>
          <p:cNvSpPr txBox="1"/>
          <p:nvPr>
            <p:ph type="title"/>
          </p:nvPr>
        </p:nvSpPr>
        <p:spPr>
          <a:xfrm>
            <a:off x="7808516" y="3184533"/>
            <a:ext cx="1001400" cy="75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100">
                <a:solidFill>
                  <a:schemeClr val="lt1"/>
                </a:solidFill>
                <a:latin typeface="Anton"/>
                <a:ea typeface="Anton"/>
                <a:cs typeface="Anton"/>
                <a:sym typeface="Anton"/>
              </a:rPr>
              <a:t>8</a:t>
            </a:r>
            <a:r>
              <a:rPr lang="en" sz="4100">
                <a:solidFill>
                  <a:schemeClr val="lt1"/>
                </a:solidFill>
                <a:latin typeface="Anton"/>
                <a:ea typeface="Anton"/>
                <a:cs typeface="Anton"/>
                <a:sym typeface="Anton"/>
              </a:rPr>
              <a:t> </a:t>
            </a:r>
            <a:endParaRPr sz="4100">
              <a:solidFill>
                <a:schemeClr val="lt1"/>
              </a:solidFill>
              <a:latin typeface="Anton"/>
              <a:ea typeface="Anton"/>
              <a:cs typeface="Anton"/>
              <a:sym typeface="Anton"/>
            </a:endParaRPr>
          </a:p>
        </p:txBody>
      </p:sp>
      <p:sp>
        <p:nvSpPr>
          <p:cNvPr id="282" name="Google Shape;282;p19"/>
          <p:cNvSpPr txBox="1"/>
          <p:nvPr/>
        </p:nvSpPr>
        <p:spPr>
          <a:xfrm>
            <a:off x="7762496" y="3794436"/>
            <a:ext cx="1093500" cy="41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solidFill>
                  <a:schemeClr val="lt1"/>
                </a:solidFill>
                <a:latin typeface="Roboto Medium"/>
                <a:ea typeface="Roboto Medium"/>
                <a:cs typeface="Roboto Medium"/>
                <a:sym typeface="Roboto Medium"/>
              </a:rPr>
              <a:t>Public Institutions</a:t>
            </a:r>
            <a:endParaRPr sz="1100">
              <a:solidFill>
                <a:schemeClr val="lt1"/>
              </a:solidFill>
              <a:latin typeface="Roboto Medium"/>
              <a:ea typeface="Roboto Medium"/>
              <a:cs typeface="Roboto Medium"/>
              <a:sym typeface="Roboto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0"/>
          <p:cNvSpPr txBox="1"/>
          <p:nvPr/>
        </p:nvSpPr>
        <p:spPr>
          <a:xfrm>
            <a:off x="697400" y="3541475"/>
            <a:ext cx="2139900" cy="8451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i="1" lang="en" sz="1200">
                <a:solidFill>
                  <a:srgbClr val="072F07"/>
                </a:solidFill>
                <a:latin typeface="Roboto"/>
                <a:ea typeface="Roboto"/>
                <a:cs typeface="Roboto"/>
                <a:sym typeface="Roboto"/>
              </a:rPr>
              <a:t>‘Y2C’</a:t>
            </a:r>
            <a:r>
              <a:rPr i="1" lang="en" sz="1200">
                <a:solidFill>
                  <a:srgbClr val="072F07"/>
                </a:solidFill>
                <a:latin typeface="Roboto"/>
                <a:ea typeface="Roboto"/>
                <a:cs typeface="Roboto"/>
                <a:sym typeface="Roboto"/>
              </a:rPr>
              <a:t> → Years to Closure: The difference between the year the data was </a:t>
            </a:r>
            <a:r>
              <a:rPr i="1" lang="en" sz="1200">
                <a:solidFill>
                  <a:srgbClr val="072F07"/>
                </a:solidFill>
                <a:latin typeface="Roboto"/>
                <a:ea typeface="Roboto"/>
                <a:cs typeface="Roboto"/>
                <a:sym typeface="Roboto"/>
              </a:rPr>
              <a:t>reported</a:t>
            </a:r>
            <a:r>
              <a:rPr i="1" lang="en" sz="1200">
                <a:solidFill>
                  <a:srgbClr val="072F07"/>
                </a:solidFill>
                <a:latin typeface="Roboto"/>
                <a:ea typeface="Roboto"/>
                <a:cs typeface="Roboto"/>
                <a:sym typeface="Roboto"/>
              </a:rPr>
              <a:t> and the year the school closed</a:t>
            </a:r>
            <a:endParaRPr i="1" sz="1200">
              <a:solidFill>
                <a:srgbClr val="072F07"/>
              </a:solidFill>
              <a:latin typeface="Roboto"/>
              <a:ea typeface="Roboto"/>
              <a:cs typeface="Roboto"/>
              <a:sym typeface="Roboto"/>
            </a:endParaRPr>
          </a:p>
        </p:txBody>
      </p:sp>
      <p:grpSp>
        <p:nvGrpSpPr>
          <p:cNvPr id="288" name="Google Shape;288;p20"/>
          <p:cNvGrpSpPr/>
          <p:nvPr/>
        </p:nvGrpSpPr>
        <p:grpSpPr>
          <a:xfrm>
            <a:off x="6008485" y="1118283"/>
            <a:ext cx="1793402" cy="2346992"/>
            <a:chOff x="6008485" y="1118283"/>
            <a:chExt cx="1793402" cy="2346992"/>
          </a:xfrm>
        </p:grpSpPr>
        <p:sp>
          <p:nvSpPr>
            <p:cNvPr id="289" name="Google Shape;289;p20"/>
            <p:cNvSpPr txBox="1"/>
            <p:nvPr/>
          </p:nvSpPr>
          <p:spPr>
            <a:xfrm>
              <a:off x="6172288" y="2664875"/>
              <a:ext cx="16296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185805"/>
                  </a:solidFill>
                  <a:latin typeface="Roboto"/>
                  <a:ea typeface="Roboto"/>
                  <a:cs typeface="Roboto"/>
                  <a:sym typeface="Roboto"/>
                </a:rPr>
                <a:t>Data Preparation</a:t>
              </a:r>
              <a:endParaRPr b="1" sz="2000">
                <a:solidFill>
                  <a:srgbClr val="185805"/>
                </a:solidFill>
                <a:latin typeface="Roboto"/>
                <a:ea typeface="Roboto"/>
                <a:cs typeface="Roboto"/>
                <a:sym typeface="Roboto"/>
              </a:endParaRPr>
            </a:p>
          </p:txBody>
        </p:sp>
        <p:grpSp>
          <p:nvGrpSpPr>
            <p:cNvPr id="290" name="Google Shape;290;p20"/>
            <p:cNvGrpSpPr/>
            <p:nvPr/>
          </p:nvGrpSpPr>
          <p:grpSpPr>
            <a:xfrm>
              <a:off x="6008485" y="1118283"/>
              <a:ext cx="1793378" cy="1629422"/>
              <a:chOff x="6046585" y="1250106"/>
              <a:chExt cx="1793378" cy="1629422"/>
            </a:xfrm>
          </p:grpSpPr>
          <p:grpSp>
            <p:nvGrpSpPr>
              <p:cNvPr id="291" name="Google Shape;291;p20"/>
              <p:cNvGrpSpPr/>
              <p:nvPr/>
            </p:nvGrpSpPr>
            <p:grpSpPr>
              <a:xfrm>
                <a:off x="6046585" y="1250106"/>
                <a:ext cx="1793378" cy="1629422"/>
                <a:chOff x="144109" y="1803888"/>
                <a:chExt cx="1067042" cy="969490"/>
              </a:xfrm>
            </p:grpSpPr>
            <p:sp>
              <p:nvSpPr>
                <p:cNvPr id="292" name="Google Shape;292;p20"/>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293" name="Google Shape;293;p20"/>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185805"/>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294" name="Google Shape;294;p20"/>
              <p:cNvPicPr preferRelativeResize="0"/>
              <p:nvPr/>
            </p:nvPicPr>
            <p:blipFill>
              <a:blip r:embed="rId3">
                <a:alphaModFix/>
              </a:blip>
              <a:stretch>
                <a:fillRect/>
              </a:stretch>
            </p:blipFill>
            <p:spPr>
              <a:xfrm>
                <a:off x="6738125" y="1820975"/>
                <a:ext cx="581700" cy="581700"/>
              </a:xfrm>
              <a:prstGeom prst="rect">
                <a:avLst/>
              </a:prstGeom>
              <a:noFill/>
              <a:ln>
                <a:noFill/>
              </a:ln>
            </p:spPr>
          </p:pic>
        </p:grpSp>
      </p:grpSp>
      <p:grpSp>
        <p:nvGrpSpPr>
          <p:cNvPr id="295" name="Google Shape;295;p20"/>
          <p:cNvGrpSpPr/>
          <p:nvPr/>
        </p:nvGrpSpPr>
        <p:grpSpPr>
          <a:xfrm>
            <a:off x="3303211" y="1118283"/>
            <a:ext cx="2425500" cy="2346992"/>
            <a:chOff x="3150075" y="1118283"/>
            <a:chExt cx="2425500" cy="2346992"/>
          </a:xfrm>
        </p:grpSpPr>
        <p:sp>
          <p:nvSpPr>
            <p:cNvPr id="296" name="Google Shape;296;p20"/>
            <p:cNvSpPr txBox="1"/>
            <p:nvPr/>
          </p:nvSpPr>
          <p:spPr>
            <a:xfrm>
              <a:off x="3150075" y="2664875"/>
              <a:ext cx="24255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5BA63C"/>
                  </a:solidFill>
                  <a:latin typeface="Roboto"/>
                  <a:ea typeface="Roboto"/>
                  <a:cs typeface="Roboto"/>
                  <a:sym typeface="Roboto"/>
                </a:rPr>
                <a:t>Select Key Features</a:t>
              </a:r>
              <a:endParaRPr b="1" sz="2000">
                <a:solidFill>
                  <a:srgbClr val="5BA63C"/>
                </a:solidFill>
                <a:latin typeface="Roboto"/>
                <a:ea typeface="Roboto"/>
                <a:cs typeface="Roboto"/>
                <a:sym typeface="Roboto"/>
              </a:endParaRPr>
            </a:p>
          </p:txBody>
        </p:sp>
        <p:grpSp>
          <p:nvGrpSpPr>
            <p:cNvPr id="297" name="Google Shape;297;p20"/>
            <p:cNvGrpSpPr/>
            <p:nvPr/>
          </p:nvGrpSpPr>
          <p:grpSpPr>
            <a:xfrm>
              <a:off x="3399527" y="1118283"/>
              <a:ext cx="1793378" cy="1629422"/>
              <a:chOff x="3332252" y="1344135"/>
              <a:chExt cx="1793378" cy="1629422"/>
            </a:xfrm>
          </p:grpSpPr>
          <p:grpSp>
            <p:nvGrpSpPr>
              <p:cNvPr id="298" name="Google Shape;298;p20"/>
              <p:cNvGrpSpPr/>
              <p:nvPr/>
            </p:nvGrpSpPr>
            <p:grpSpPr>
              <a:xfrm>
                <a:off x="3332252" y="1344135"/>
                <a:ext cx="1793378" cy="1629422"/>
                <a:chOff x="144109" y="1803888"/>
                <a:chExt cx="1067042" cy="969490"/>
              </a:xfrm>
            </p:grpSpPr>
            <p:sp>
              <p:nvSpPr>
                <p:cNvPr id="299" name="Google Shape;299;p20"/>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5BA63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300" name="Google Shape;300;p20"/>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5BA63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301" name="Google Shape;301;p20"/>
              <p:cNvPicPr preferRelativeResize="0"/>
              <p:nvPr/>
            </p:nvPicPr>
            <p:blipFill>
              <a:blip r:embed="rId4">
                <a:alphaModFix/>
              </a:blip>
              <a:stretch>
                <a:fillRect/>
              </a:stretch>
            </p:blipFill>
            <p:spPr>
              <a:xfrm>
                <a:off x="3986209" y="1893247"/>
                <a:ext cx="620050" cy="620050"/>
              </a:xfrm>
              <a:prstGeom prst="rect">
                <a:avLst/>
              </a:prstGeom>
              <a:noFill/>
              <a:ln>
                <a:noFill/>
              </a:ln>
            </p:spPr>
          </p:pic>
        </p:grpSp>
      </p:grpSp>
      <p:grpSp>
        <p:nvGrpSpPr>
          <p:cNvPr id="302" name="Google Shape;302;p20"/>
          <p:cNvGrpSpPr/>
          <p:nvPr/>
        </p:nvGrpSpPr>
        <p:grpSpPr>
          <a:xfrm>
            <a:off x="511238" y="1118283"/>
            <a:ext cx="2512200" cy="2346992"/>
            <a:chOff x="511238" y="1118283"/>
            <a:chExt cx="2512200" cy="2346992"/>
          </a:xfrm>
        </p:grpSpPr>
        <p:sp>
          <p:nvSpPr>
            <p:cNvPr id="303" name="Google Shape;303;p20"/>
            <p:cNvSpPr txBox="1"/>
            <p:nvPr/>
          </p:nvSpPr>
          <p:spPr>
            <a:xfrm>
              <a:off x="511238" y="2664875"/>
              <a:ext cx="2512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000">
                  <a:solidFill>
                    <a:srgbClr val="66BD29"/>
                  </a:solidFill>
                  <a:latin typeface="Roboto"/>
                  <a:ea typeface="Roboto"/>
                  <a:cs typeface="Roboto"/>
                  <a:sym typeface="Roboto"/>
                </a:rPr>
                <a:t>Define Target </a:t>
              </a:r>
              <a:r>
                <a:rPr b="1" lang="en" sz="2000">
                  <a:solidFill>
                    <a:srgbClr val="66BD29"/>
                  </a:solidFill>
                  <a:latin typeface="Roboto"/>
                  <a:ea typeface="Roboto"/>
                  <a:cs typeface="Roboto"/>
                  <a:sym typeface="Roboto"/>
                </a:rPr>
                <a:t>Variable</a:t>
              </a:r>
              <a:endParaRPr b="1" sz="2000">
                <a:solidFill>
                  <a:srgbClr val="66BD29"/>
                </a:solidFill>
                <a:latin typeface="Roboto"/>
                <a:ea typeface="Roboto"/>
                <a:cs typeface="Roboto"/>
                <a:sym typeface="Roboto"/>
              </a:endParaRPr>
            </a:p>
          </p:txBody>
        </p:sp>
        <p:grpSp>
          <p:nvGrpSpPr>
            <p:cNvPr id="304" name="Google Shape;304;p20"/>
            <p:cNvGrpSpPr/>
            <p:nvPr/>
          </p:nvGrpSpPr>
          <p:grpSpPr>
            <a:xfrm>
              <a:off x="790569" y="1118283"/>
              <a:ext cx="1793378" cy="1629422"/>
              <a:chOff x="828669" y="1297115"/>
              <a:chExt cx="1793378" cy="1629422"/>
            </a:xfrm>
          </p:grpSpPr>
          <p:grpSp>
            <p:nvGrpSpPr>
              <p:cNvPr id="305" name="Google Shape;305;p20"/>
              <p:cNvGrpSpPr/>
              <p:nvPr/>
            </p:nvGrpSpPr>
            <p:grpSpPr>
              <a:xfrm>
                <a:off x="828669" y="1297115"/>
                <a:ext cx="1793378" cy="1629422"/>
                <a:chOff x="144109" y="1803888"/>
                <a:chExt cx="1067042" cy="969490"/>
              </a:xfrm>
            </p:grpSpPr>
            <p:sp>
              <p:nvSpPr>
                <p:cNvPr id="306" name="Google Shape;306;p20"/>
                <p:cNvSpPr/>
                <p:nvPr/>
              </p:nvSpPr>
              <p:spPr>
                <a:xfrm rot="1804115">
                  <a:off x="357003" y="1971047"/>
                  <a:ext cx="738726" cy="661441"/>
                </a:xfrm>
                <a:custGeom>
                  <a:rect b="b" l="l" r="r" t="t"/>
                  <a:pathLst>
                    <a:path extrusionOk="0" h="3885374" w="4486405">
                      <a:moveTo>
                        <a:pt x="3364764" y="0"/>
                      </a:moveTo>
                      <a:lnTo>
                        <a:pt x="1121642" y="0"/>
                      </a:lnTo>
                      <a:lnTo>
                        <a:pt x="0" y="1942606"/>
                      </a:lnTo>
                      <a:lnTo>
                        <a:pt x="1121642" y="3885375"/>
                      </a:lnTo>
                      <a:lnTo>
                        <a:pt x="3364764" y="3885375"/>
                      </a:lnTo>
                      <a:lnTo>
                        <a:pt x="4486406" y="1942606"/>
                      </a:lnTo>
                      <a:lnTo>
                        <a:pt x="3364764" y="0"/>
                      </a:ln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FFC000"/>
                    </a:solidFill>
                    <a:latin typeface="Montserrat"/>
                    <a:ea typeface="Montserrat"/>
                    <a:cs typeface="Montserrat"/>
                    <a:sym typeface="Montserrat"/>
                  </a:endParaRPr>
                </a:p>
              </p:txBody>
            </p:sp>
            <p:sp>
              <p:nvSpPr>
                <p:cNvPr id="307" name="Google Shape;307;p20"/>
                <p:cNvSpPr/>
                <p:nvPr/>
              </p:nvSpPr>
              <p:spPr>
                <a:xfrm rot="-9015307">
                  <a:off x="252661" y="1822688"/>
                  <a:ext cx="202331" cy="504606"/>
                </a:xfrm>
                <a:custGeom>
                  <a:rect b="b" l="l" r="r" t="t"/>
                  <a:pathLst>
                    <a:path extrusionOk="0" h="6094096" w="2509609">
                      <a:moveTo>
                        <a:pt x="475257" y="0"/>
                      </a:moveTo>
                      <a:lnTo>
                        <a:pt x="475257" y="0"/>
                      </a:lnTo>
                      <a:cubicBezTo>
                        <a:pt x="109833" y="0"/>
                        <a:pt x="-118380" y="395601"/>
                        <a:pt x="64332" y="711988"/>
                      </a:cubicBezTo>
                      <a:lnTo>
                        <a:pt x="1413808" y="3049288"/>
                      </a:lnTo>
                      <a:lnTo>
                        <a:pt x="66690" y="5382109"/>
                      </a:lnTo>
                      <a:cubicBezTo>
                        <a:pt x="-116023" y="5698496"/>
                        <a:pt x="112426" y="6094097"/>
                        <a:pt x="477615" y="6094097"/>
                      </a:cubicBezTo>
                      <a:lnTo>
                        <a:pt x="477615" y="6094097"/>
                      </a:lnTo>
                      <a:cubicBezTo>
                        <a:pt x="647125" y="6094097"/>
                        <a:pt x="803903" y="6003566"/>
                        <a:pt x="888540" y="5856689"/>
                      </a:cubicBezTo>
                      <a:lnTo>
                        <a:pt x="2509609" y="3049288"/>
                      </a:lnTo>
                      <a:lnTo>
                        <a:pt x="886419" y="237408"/>
                      </a:lnTo>
                      <a:cubicBezTo>
                        <a:pt x="801546" y="90531"/>
                        <a:pt x="644767" y="0"/>
                        <a:pt x="475257" y="0"/>
                      </a:cubicBezTo>
                      <a:close/>
                    </a:path>
                  </a:pathLst>
                </a:custGeom>
                <a:solidFill>
                  <a:srgbClr val="66BD2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Montserrat"/>
                    <a:ea typeface="Montserrat"/>
                    <a:cs typeface="Montserrat"/>
                    <a:sym typeface="Montserrat"/>
                  </a:endParaRPr>
                </a:p>
              </p:txBody>
            </p:sp>
          </p:grpSp>
          <p:pic>
            <p:nvPicPr>
              <p:cNvPr id="308" name="Google Shape;308;p20"/>
              <p:cNvPicPr preferRelativeResize="0"/>
              <p:nvPr/>
            </p:nvPicPr>
            <p:blipFill>
              <a:blip r:embed="rId5">
                <a:alphaModFix/>
              </a:blip>
              <a:stretch>
                <a:fillRect/>
              </a:stretch>
            </p:blipFill>
            <p:spPr>
              <a:xfrm>
                <a:off x="1515500" y="1850350"/>
                <a:ext cx="581700" cy="581700"/>
              </a:xfrm>
              <a:prstGeom prst="rect">
                <a:avLst/>
              </a:prstGeom>
              <a:noFill/>
              <a:ln>
                <a:noFill/>
              </a:ln>
            </p:spPr>
          </p:pic>
        </p:grpSp>
      </p:grpSp>
      <p:sp>
        <p:nvSpPr>
          <p:cNvPr id="309" name="Google Shape;309;p20"/>
          <p:cNvSpPr txBox="1"/>
          <p:nvPr>
            <p:ph type="title"/>
          </p:nvPr>
        </p:nvSpPr>
        <p:spPr>
          <a:xfrm>
            <a:off x="550250" y="445025"/>
            <a:ext cx="2030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07"/>
                </a:solidFill>
                <a:latin typeface="Anton"/>
                <a:ea typeface="Anton"/>
                <a:cs typeface="Anton"/>
                <a:sym typeface="Anton"/>
              </a:rPr>
              <a:t>Process</a:t>
            </a:r>
            <a:endParaRPr sz="3320">
              <a:solidFill>
                <a:srgbClr val="072F07"/>
              </a:solidFill>
              <a:latin typeface="Anton"/>
              <a:ea typeface="Anton"/>
              <a:cs typeface="Anton"/>
              <a:sym typeface="Anton"/>
            </a:endParaRPr>
          </a:p>
        </p:txBody>
      </p:sp>
      <p:sp>
        <p:nvSpPr>
          <p:cNvPr id="310" name="Google Shape;310;p20"/>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8</a:t>
            </a:r>
            <a:endParaRPr sz="2900">
              <a:solidFill>
                <a:srgbClr val="072F15"/>
              </a:solidFill>
              <a:latin typeface="Anton"/>
              <a:ea typeface="Anton"/>
              <a:cs typeface="Anton"/>
              <a:sym typeface="Anto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1"/>
          <p:cNvSpPr/>
          <p:nvPr/>
        </p:nvSpPr>
        <p:spPr>
          <a:xfrm>
            <a:off x="541425" y="3894938"/>
            <a:ext cx="7990200" cy="800400"/>
          </a:xfrm>
          <a:prstGeom prst="roundRect">
            <a:avLst>
              <a:gd fmla="val 16667" name="adj"/>
            </a:avLst>
          </a:prstGeom>
          <a:solidFill>
            <a:srgbClr val="072F0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1"/>
          <p:cNvSpPr txBox="1"/>
          <p:nvPr>
            <p:ph type="title"/>
          </p:nvPr>
        </p:nvSpPr>
        <p:spPr>
          <a:xfrm>
            <a:off x="429900" y="310900"/>
            <a:ext cx="554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320">
                <a:solidFill>
                  <a:srgbClr val="072F15"/>
                </a:solidFill>
                <a:latin typeface="Anton"/>
                <a:ea typeface="Anton"/>
                <a:cs typeface="Anton"/>
                <a:sym typeface="Anton"/>
              </a:rPr>
              <a:t>School Risk Warning Model</a:t>
            </a:r>
            <a:endParaRPr sz="3320">
              <a:solidFill>
                <a:srgbClr val="072F15"/>
              </a:solidFill>
              <a:latin typeface="Anton"/>
              <a:ea typeface="Anton"/>
              <a:cs typeface="Anton"/>
              <a:sym typeface="Anton"/>
            </a:endParaRPr>
          </a:p>
        </p:txBody>
      </p:sp>
      <p:grpSp>
        <p:nvGrpSpPr>
          <p:cNvPr id="317" name="Google Shape;317;p21"/>
          <p:cNvGrpSpPr/>
          <p:nvPr/>
        </p:nvGrpSpPr>
        <p:grpSpPr>
          <a:xfrm>
            <a:off x="5650193" y="1049375"/>
            <a:ext cx="3063900" cy="2671725"/>
            <a:chOff x="5650193" y="1049375"/>
            <a:chExt cx="3063900" cy="2671725"/>
          </a:xfrm>
        </p:grpSpPr>
        <p:sp>
          <p:nvSpPr>
            <p:cNvPr id="318" name="Google Shape;318;p21"/>
            <p:cNvSpPr/>
            <p:nvPr/>
          </p:nvSpPr>
          <p:spPr>
            <a:xfrm>
              <a:off x="5893662" y="1656200"/>
              <a:ext cx="2526300" cy="2064900"/>
            </a:xfrm>
            <a:prstGeom prst="rect">
              <a:avLst/>
            </a:prstGeom>
            <a:solidFill>
              <a:schemeClr val="lt1"/>
            </a:solidFill>
            <a:ln cap="flat" cmpd="sng" w="9525">
              <a:solidFill>
                <a:srgbClr val="072F0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1"/>
            <p:cNvSpPr/>
            <p:nvPr/>
          </p:nvSpPr>
          <p:spPr>
            <a:xfrm>
              <a:off x="5650193" y="1049375"/>
              <a:ext cx="3063900" cy="611700"/>
            </a:xfrm>
            <a:prstGeom prst="chevron">
              <a:avLst>
                <a:gd fmla="val 50000" name="adj"/>
              </a:avLst>
            </a:prstGeom>
            <a:solidFill>
              <a:srgbClr val="2B6D1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Prediction</a:t>
              </a:r>
              <a:endParaRPr sz="1800">
                <a:solidFill>
                  <a:srgbClr val="FFFFFF"/>
                </a:solidFill>
                <a:latin typeface="Roboto"/>
                <a:ea typeface="Roboto"/>
                <a:cs typeface="Roboto"/>
                <a:sym typeface="Roboto"/>
              </a:endParaRPr>
            </a:p>
          </p:txBody>
        </p:sp>
        <p:sp>
          <p:nvSpPr>
            <p:cNvPr id="320" name="Google Shape;320;p21"/>
            <p:cNvSpPr txBox="1"/>
            <p:nvPr/>
          </p:nvSpPr>
          <p:spPr>
            <a:xfrm>
              <a:off x="6145800" y="1827249"/>
              <a:ext cx="2072700" cy="13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1000"/>
                </a:spcAft>
                <a:buNone/>
              </a:pPr>
              <a:r>
                <a:rPr lang="en" sz="1700">
                  <a:solidFill>
                    <a:srgbClr val="072F15"/>
                  </a:solidFill>
                  <a:latin typeface="Roboto"/>
                  <a:ea typeface="Roboto"/>
                  <a:cs typeface="Roboto"/>
                  <a:sym typeface="Roboto"/>
                </a:rPr>
                <a:t>Assign each school a risk category indicating likelihood of closure</a:t>
              </a:r>
              <a:endParaRPr>
                <a:latin typeface="Roboto"/>
                <a:ea typeface="Roboto"/>
                <a:cs typeface="Roboto"/>
                <a:sym typeface="Roboto"/>
              </a:endParaRPr>
            </a:p>
          </p:txBody>
        </p:sp>
      </p:grpSp>
      <p:grpSp>
        <p:nvGrpSpPr>
          <p:cNvPr id="321" name="Google Shape;321;p21"/>
          <p:cNvGrpSpPr/>
          <p:nvPr/>
        </p:nvGrpSpPr>
        <p:grpSpPr>
          <a:xfrm>
            <a:off x="429912" y="1049571"/>
            <a:ext cx="3287400" cy="2671527"/>
            <a:chOff x="429912" y="1049571"/>
            <a:chExt cx="3287400" cy="2671527"/>
          </a:xfrm>
        </p:grpSpPr>
        <p:sp>
          <p:nvSpPr>
            <p:cNvPr id="322" name="Google Shape;322;p21"/>
            <p:cNvSpPr/>
            <p:nvPr/>
          </p:nvSpPr>
          <p:spPr>
            <a:xfrm>
              <a:off x="429912" y="1656198"/>
              <a:ext cx="2728800" cy="2064900"/>
            </a:xfrm>
            <a:prstGeom prst="rect">
              <a:avLst/>
            </a:prstGeom>
            <a:solidFill>
              <a:schemeClr val="lt1"/>
            </a:solidFill>
            <a:ln cap="flat" cmpd="sng" w="9525">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3" name="Google Shape;323;p21"/>
            <p:cNvSpPr/>
            <p:nvPr/>
          </p:nvSpPr>
          <p:spPr>
            <a:xfrm>
              <a:off x="429912" y="1049571"/>
              <a:ext cx="3287400" cy="611700"/>
            </a:xfrm>
            <a:prstGeom prst="homePlate">
              <a:avLst>
                <a:gd fmla="val 50000" name="adj"/>
              </a:avLst>
            </a:prstGeom>
            <a:solidFill>
              <a:srgbClr val="66BD29"/>
            </a:solidFill>
            <a:ln cap="flat" cmpd="sng" w="9525">
              <a:solidFill>
                <a:srgbClr val="66BD2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FFFF"/>
                  </a:solidFill>
                  <a:latin typeface="Roboto"/>
                  <a:ea typeface="Roboto"/>
                  <a:cs typeface="Roboto"/>
                  <a:sym typeface="Roboto"/>
                </a:rPr>
                <a:t>  Define Response Variable</a:t>
              </a:r>
              <a:endParaRPr sz="1800">
                <a:solidFill>
                  <a:srgbClr val="FFFFFF"/>
                </a:solidFill>
                <a:latin typeface="Roboto"/>
                <a:ea typeface="Roboto"/>
                <a:cs typeface="Roboto"/>
                <a:sym typeface="Roboto"/>
              </a:endParaRPr>
            </a:p>
          </p:txBody>
        </p:sp>
        <p:sp>
          <p:nvSpPr>
            <p:cNvPr id="324" name="Google Shape;324;p21"/>
            <p:cNvSpPr txBox="1"/>
            <p:nvPr/>
          </p:nvSpPr>
          <p:spPr>
            <a:xfrm>
              <a:off x="758015" y="1827262"/>
              <a:ext cx="2072700" cy="162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72F15"/>
                  </a:solidFill>
                  <a:latin typeface="Roboto"/>
                  <a:ea typeface="Roboto"/>
                  <a:cs typeface="Roboto"/>
                  <a:sym typeface="Roboto"/>
                </a:rPr>
                <a:t>Closed = 1, </a:t>
              </a:r>
              <a:r>
                <a:rPr lang="en" sz="1700">
                  <a:solidFill>
                    <a:srgbClr val="072F15"/>
                  </a:solidFill>
                  <a:latin typeface="Roboto"/>
                  <a:ea typeface="Roboto"/>
                  <a:cs typeface="Roboto"/>
                  <a:sym typeface="Roboto"/>
                </a:rPr>
                <a:t>if the school is within 2-4 years of closure</a:t>
              </a:r>
              <a:endParaRPr sz="1700">
                <a:solidFill>
                  <a:srgbClr val="072F15"/>
                </a:solidFill>
                <a:latin typeface="Roboto"/>
                <a:ea typeface="Roboto"/>
                <a:cs typeface="Roboto"/>
                <a:sym typeface="Roboto"/>
              </a:endParaRPr>
            </a:p>
            <a:p>
              <a:pPr indent="0" lvl="0" marL="0" rtl="0" algn="l">
                <a:spcBef>
                  <a:spcPts val="1000"/>
                </a:spcBef>
                <a:spcAft>
                  <a:spcPts val="0"/>
                </a:spcAft>
                <a:buNone/>
              </a:pPr>
              <a:r>
                <a:rPr lang="en" sz="1700">
                  <a:solidFill>
                    <a:srgbClr val="072F15"/>
                  </a:solidFill>
                  <a:latin typeface="Roboto"/>
                  <a:ea typeface="Roboto"/>
                  <a:cs typeface="Roboto"/>
                  <a:sym typeface="Roboto"/>
                </a:rPr>
                <a:t>Closed = 0, otherwise </a:t>
              </a:r>
              <a:endParaRPr sz="2000">
                <a:solidFill>
                  <a:srgbClr val="072F15"/>
                </a:solidFill>
              </a:endParaRPr>
            </a:p>
            <a:p>
              <a:pPr indent="0" lvl="0" marL="0" rtl="0" algn="l">
                <a:lnSpc>
                  <a:spcPct val="115000"/>
                </a:lnSpc>
                <a:spcBef>
                  <a:spcPts val="1000"/>
                </a:spcBef>
                <a:spcAft>
                  <a:spcPts val="0"/>
                </a:spcAft>
                <a:buNone/>
              </a:pPr>
              <a:r>
                <a:t/>
              </a:r>
              <a:endParaRPr sz="1200">
                <a:latin typeface="Roboto"/>
                <a:ea typeface="Roboto"/>
                <a:cs typeface="Roboto"/>
                <a:sym typeface="Roboto"/>
              </a:endParaRPr>
            </a:p>
          </p:txBody>
        </p:sp>
      </p:grpSp>
      <p:grpSp>
        <p:nvGrpSpPr>
          <p:cNvPr id="325" name="Google Shape;325;p21"/>
          <p:cNvGrpSpPr/>
          <p:nvPr/>
        </p:nvGrpSpPr>
        <p:grpSpPr>
          <a:xfrm>
            <a:off x="3158731" y="1049375"/>
            <a:ext cx="3063900" cy="2671508"/>
            <a:chOff x="3158731" y="1049375"/>
            <a:chExt cx="3063900" cy="2671508"/>
          </a:xfrm>
        </p:grpSpPr>
        <p:sp>
          <p:nvSpPr>
            <p:cNvPr id="326" name="Google Shape;326;p21"/>
            <p:cNvSpPr/>
            <p:nvPr/>
          </p:nvSpPr>
          <p:spPr>
            <a:xfrm>
              <a:off x="3161786" y="1664083"/>
              <a:ext cx="2749500" cy="2056800"/>
            </a:xfrm>
            <a:prstGeom prst="rect">
              <a:avLst/>
            </a:prstGeom>
            <a:solidFill>
              <a:schemeClr val="lt1"/>
            </a:solidFill>
            <a:ln cap="flat" cmpd="sng" w="952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072F07"/>
                </a:solidFill>
              </a:endParaRPr>
            </a:p>
          </p:txBody>
        </p:sp>
        <p:sp>
          <p:nvSpPr>
            <p:cNvPr id="327" name="Google Shape;327;p21"/>
            <p:cNvSpPr/>
            <p:nvPr/>
          </p:nvSpPr>
          <p:spPr>
            <a:xfrm>
              <a:off x="3158731" y="1049375"/>
              <a:ext cx="3063900" cy="611700"/>
            </a:xfrm>
            <a:prstGeom prst="chevron">
              <a:avLst>
                <a:gd fmla="val 50000" name="adj"/>
              </a:avLst>
            </a:prstGeom>
            <a:solidFill>
              <a:srgbClr val="5BA63C"/>
            </a:solidFill>
            <a:ln cap="flat" cmpd="sng" w="9525">
              <a:solidFill>
                <a:srgbClr val="5BA63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a:ea typeface="Roboto"/>
                  <a:cs typeface="Roboto"/>
                  <a:sym typeface="Roboto"/>
                </a:rPr>
                <a:t>Train XGBoost Model</a:t>
              </a:r>
              <a:endParaRPr sz="1800">
                <a:solidFill>
                  <a:srgbClr val="FFFFFF"/>
                </a:solidFill>
                <a:latin typeface="Roboto"/>
                <a:ea typeface="Roboto"/>
                <a:cs typeface="Roboto"/>
                <a:sym typeface="Roboto"/>
              </a:endParaRPr>
            </a:p>
          </p:txBody>
        </p:sp>
        <p:sp>
          <p:nvSpPr>
            <p:cNvPr id="328" name="Google Shape;328;p21"/>
            <p:cNvSpPr txBox="1"/>
            <p:nvPr/>
          </p:nvSpPr>
          <p:spPr>
            <a:xfrm>
              <a:off x="3489900" y="1827246"/>
              <a:ext cx="2072700" cy="162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rgbClr val="072F15"/>
                  </a:solidFill>
                  <a:latin typeface="Roboto"/>
                  <a:ea typeface="Roboto"/>
                  <a:cs typeface="Roboto"/>
                  <a:sym typeface="Roboto"/>
                </a:rPr>
                <a:t>Binary logistic model trained on 68 variables collected</a:t>
              </a:r>
              <a:endParaRPr sz="1700">
                <a:solidFill>
                  <a:srgbClr val="072F15"/>
                </a:solidFill>
                <a:latin typeface="Roboto"/>
                <a:ea typeface="Roboto"/>
                <a:cs typeface="Roboto"/>
                <a:sym typeface="Roboto"/>
              </a:endParaRPr>
            </a:p>
            <a:p>
              <a:pPr indent="0" lvl="0" marL="0" rtl="0" algn="l">
                <a:spcBef>
                  <a:spcPts val="1000"/>
                </a:spcBef>
                <a:spcAft>
                  <a:spcPts val="0"/>
                </a:spcAft>
                <a:buNone/>
              </a:pPr>
              <a:r>
                <a:rPr lang="en" sz="1700">
                  <a:solidFill>
                    <a:srgbClr val="072F15"/>
                  </a:solidFill>
                  <a:latin typeface="Roboto"/>
                  <a:ea typeface="Roboto"/>
                  <a:cs typeface="Roboto"/>
                  <a:sym typeface="Roboto"/>
                </a:rPr>
                <a:t>	70/30 split</a:t>
              </a:r>
              <a:endParaRPr sz="1700">
                <a:solidFill>
                  <a:srgbClr val="072F15"/>
                </a:solidFill>
                <a:latin typeface="Roboto"/>
                <a:ea typeface="Roboto"/>
                <a:cs typeface="Roboto"/>
                <a:sym typeface="Roboto"/>
              </a:endParaRPr>
            </a:p>
            <a:p>
              <a:pPr indent="0" lvl="0" marL="0" rtl="0" algn="l">
                <a:lnSpc>
                  <a:spcPct val="115000"/>
                </a:lnSpc>
                <a:spcBef>
                  <a:spcPts val="1000"/>
                </a:spcBef>
                <a:spcAft>
                  <a:spcPts val="0"/>
                </a:spcAft>
                <a:buNone/>
              </a:pPr>
              <a:r>
                <a:t/>
              </a:r>
              <a:endParaRPr sz="1200">
                <a:latin typeface="Roboto"/>
                <a:ea typeface="Roboto"/>
                <a:cs typeface="Roboto"/>
                <a:sym typeface="Roboto"/>
              </a:endParaRPr>
            </a:p>
          </p:txBody>
        </p:sp>
      </p:grpSp>
      <p:sp>
        <p:nvSpPr>
          <p:cNvPr id="329" name="Google Shape;329;p21"/>
          <p:cNvSpPr txBox="1"/>
          <p:nvPr/>
        </p:nvSpPr>
        <p:spPr>
          <a:xfrm>
            <a:off x="1064901" y="3894950"/>
            <a:ext cx="7237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2000">
                <a:solidFill>
                  <a:schemeClr val="lt1"/>
                </a:solidFill>
                <a:latin typeface="Roboto"/>
                <a:ea typeface="Roboto"/>
                <a:cs typeface="Roboto"/>
                <a:sym typeface="Roboto"/>
              </a:rPr>
              <a:t>XGBoost regression model to identify the probability of each school to close within 2-4 years </a:t>
            </a:r>
            <a:endParaRPr i="1" sz="2000">
              <a:solidFill>
                <a:schemeClr val="lt1"/>
              </a:solidFill>
              <a:latin typeface="Roboto"/>
              <a:ea typeface="Roboto"/>
              <a:cs typeface="Roboto"/>
              <a:sym typeface="Roboto"/>
            </a:endParaRPr>
          </a:p>
        </p:txBody>
      </p:sp>
      <p:sp>
        <p:nvSpPr>
          <p:cNvPr id="330" name="Google Shape;330;p21"/>
          <p:cNvSpPr txBox="1"/>
          <p:nvPr/>
        </p:nvSpPr>
        <p:spPr>
          <a:xfrm>
            <a:off x="8653875" y="113025"/>
            <a:ext cx="4185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solidFill>
                  <a:srgbClr val="072F15"/>
                </a:solidFill>
                <a:latin typeface="Anton"/>
                <a:ea typeface="Anton"/>
                <a:cs typeface="Anton"/>
                <a:sym typeface="Anton"/>
              </a:rPr>
              <a:t>9</a:t>
            </a:r>
            <a:endParaRPr sz="2900">
              <a:solidFill>
                <a:srgbClr val="072F15"/>
              </a:solidFill>
              <a:latin typeface="Anton"/>
              <a:ea typeface="Anton"/>
              <a:cs typeface="Anton"/>
              <a:sym typeface="Anto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