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Fira Sans Extra Condensed"/>
      <p:regular r:id="rId23"/>
      <p:bold r:id="rId24"/>
      <p:italic r:id="rId25"/>
      <p:boldItalic r:id="rId26"/>
    </p:embeddedFont>
    <p:embeddedFont>
      <p:font typeface="Fira Sans Extra Condensed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SansExtraCondensed-bold.fntdata"/><Relationship Id="rId23" Type="http://schemas.openxmlformats.org/officeDocument/2006/relationships/font" Target="fonts/FiraSansExtraCondense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ExtraCondensed-boldItalic.fntdata"/><Relationship Id="rId25" Type="http://schemas.openxmlformats.org/officeDocument/2006/relationships/font" Target="fonts/FiraSansExtraCondensed-italic.fntdata"/><Relationship Id="rId28" Type="http://schemas.openxmlformats.org/officeDocument/2006/relationships/font" Target="fonts/FiraSansExtraCondensedSemiBold-bold.fntdata"/><Relationship Id="rId27" Type="http://schemas.openxmlformats.org/officeDocument/2006/relationships/font" Target="fonts/FiraSansExtraCondensed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SemiBol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dcb566e1d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dcb566e1d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ac034cee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3ac034cee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3ac034ce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3ac034ce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ac034ce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ac034ce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31f3e0755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31f3e0755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b0bd4642_0_2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b0bd4642_0_2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c1d42393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c1d42393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1f3e0755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1f3e0755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9b0bd4642_0_1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9b0bd4642_0_1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9b0bd4642_0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f9b0bd4642_0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f9b0bd4642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f9b0bd4642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f3828ed189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f3828ed189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31f3e0755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31f3e0755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006188" y="1567550"/>
            <a:ext cx="39885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0" sz="50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006188" y="3224350"/>
            <a:ext cx="33378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b="1" sz="2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13"/>
          <p:cNvCxnSpPr>
            <a:stCxn id="43" idx="4"/>
            <a:endCxn id="44" idx="0"/>
          </p:cNvCxnSpPr>
          <p:nvPr/>
        </p:nvCxnSpPr>
        <p:spPr>
          <a:xfrm>
            <a:off x="2494963" y="1039975"/>
            <a:ext cx="0" cy="306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" name="Google Shape;45;p13"/>
          <p:cNvSpPr txBox="1"/>
          <p:nvPr>
            <p:ph type="ctrTitle"/>
          </p:nvPr>
        </p:nvSpPr>
        <p:spPr>
          <a:xfrm>
            <a:off x="4006188" y="1567550"/>
            <a:ext cx="39885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Automated Lead Generation for </a:t>
            </a:r>
            <a:r>
              <a:rPr b="1" lang="en" sz="2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Chatbot Developers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6" name="Google Shape;46;p13"/>
          <p:cNvSpPr txBox="1"/>
          <p:nvPr>
            <p:ph idx="1" type="subTitle"/>
          </p:nvPr>
        </p:nvSpPr>
        <p:spPr>
          <a:xfrm>
            <a:off x="5215888" y="3021325"/>
            <a:ext cx="3337800" cy="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/>
              <a:t>By Jason Marchese</a:t>
            </a:r>
            <a:endParaRPr/>
          </a:p>
        </p:txBody>
      </p:sp>
      <p:sp>
        <p:nvSpPr>
          <p:cNvPr id="43" name="Google Shape;43;p13"/>
          <p:cNvSpPr/>
          <p:nvPr/>
        </p:nvSpPr>
        <p:spPr>
          <a:xfrm>
            <a:off x="2180713" y="411475"/>
            <a:ext cx="628500" cy="628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3"/>
          <p:cNvSpPr/>
          <p:nvPr/>
        </p:nvSpPr>
        <p:spPr>
          <a:xfrm>
            <a:off x="2180738" y="4103576"/>
            <a:ext cx="628500" cy="6285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" name="Google Shape;47;p13"/>
          <p:cNvGrpSpPr/>
          <p:nvPr/>
        </p:nvGrpSpPr>
        <p:grpSpPr>
          <a:xfrm>
            <a:off x="1149293" y="1409700"/>
            <a:ext cx="2691567" cy="2324132"/>
            <a:chOff x="1149293" y="1409700"/>
            <a:chExt cx="2691567" cy="2324132"/>
          </a:xfrm>
        </p:grpSpPr>
        <p:sp>
          <p:nvSpPr>
            <p:cNvPr id="48" name="Google Shape;48;p13"/>
            <p:cNvSpPr/>
            <p:nvPr/>
          </p:nvSpPr>
          <p:spPr>
            <a:xfrm>
              <a:off x="1149293" y="1409700"/>
              <a:ext cx="2691567" cy="388998"/>
            </a:xfrm>
            <a:custGeom>
              <a:rect b="b" l="l" r="r" t="t"/>
              <a:pathLst>
                <a:path extrusionOk="0" h="17487" w="94949">
                  <a:moveTo>
                    <a:pt x="1" y="1"/>
                  </a:moveTo>
                  <a:lnTo>
                    <a:pt x="6307" y="17487"/>
                  </a:lnTo>
                  <a:lnTo>
                    <a:pt x="88643" y="17487"/>
                  </a:lnTo>
                  <a:lnTo>
                    <a:pt x="9494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49" name="Google Shape;49;p13"/>
            <p:cNvSpPr/>
            <p:nvPr/>
          </p:nvSpPr>
          <p:spPr>
            <a:xfrm>
              <a:off x="1504548" y="2183233"/>
              <a:ext cx="1981037" cy="387219"/>
            </a:xfrm>
            <a:custGeom>
              <a:rect b="b" l="l" r="r" t="t"/>
              <a:pathLst>
                <a:path extrusionOk="0" h="17407" w="69884">
                  <a:moveTo>
                    <a:pt x="0" y="0"/>
                  </a:moveTo>
                  <a:lnTo>
                    <a:pt x="6286" y="17406"/>
                  </a:lnTo>
                  <a:lnTo>
                    <a:pt x="63597" y="17406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0" name="Google Shape;50;p13"/>
            <p:cNvSpPr/>
            <p:nvPr/>
          </p:nvSpPr>
          <p:spPr>
            <a:xfrm>
              <a:off x="1754328" y="2959858"/>
              <a:ext cx="1481412" cy="384994"/>
            </a:xfrm>
            <a:custGeom>
              <a:rect b="b" l="l" r="r" t="t"/>
              <a:pathLst>
                <a:path extrusionOk="0" h="17307" w="52259">
                  <a:moveTo>
                    <a:pt x="21" y="0"/>
                  </a:moveTo>
                  <a:lnTo>
                    <a:pt x="1" y="17307"/>
                  </a:lnTo>
                  <a:lnTo>
                    <a:pt x="52259" y="17307"/>
                  </a:lnTo>
                  <a:lnTo>
                    <a:pt x="522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51;p13"/>
            <p:cNvSpPr/>
            <p:nvPr/>
          </p:nvSpPr>
          <p:spPr>
            <a:xfrm>
              <a:off x="1328040" y="1798680"/>
              <a:ext cx="2334048" cy="384572"/>
            </a:xfrm>
            <a:custGeom>
              <a:rect b="b" l="l" r="r" t="t"/>
              <a:pathLst>
                <a:path extrusionOk="0" h="17288" w="82337">
                  <a:moveTo>
                    <a:pt x="1" y="1"/>
                  </a:moveTo>
                  <a:lnTo>
                    <a:pt x="6227" y="17287"/>
                  </a:lnTo>
                  <a:lnTo>
                    <a:pt x="76110" y="17287"/>
                  </a:lnTo>
                  <a:lnTo>
                    <a:pt x="823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2" name="Google Shape;52;p13"/>
            <p:cNvSpPr/>
            <p:nvPr/>
          </p:nvSpPr>
          <p:spPr>
            <a:xfrm>
              <a:off x="1682727" y="2570433"/>
              <a:ext cx="1624652" cy="389443"/>
            </a:xfrm>
            <a:custGeom>
              <a:rect b="b" l="l" r="r" t="t"/>
              <a:pathLst>
                <a:path extrusionOk="0" h="17507" w="57312">
                  <a:moveTo>
                    <a:pt x="0" y="0"/>
                  </a:moveTo>
                  <a:lnTo>
                    <a:pt x="2547" y="7082"/>
                  </a:lnTo>
                  <a:lnTo>
                    <a:pt x="2547" y="17506"/>
                  </a:lnTo>
                  <a:lnTo>
                    <a:pt x="54765" y="17506"/>
                  </a:lnTo>
                  <a:lnTo>
                    <a:pt x="54765" y="7082"/>
                  </a:lnTo>
                  <a:lnTo>
                    <a:pt x="5731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1754328" y="3344833"/>
              <a:ext cx="1481412" cy="388998"/>
            </a:xfrm>
            <a:custGeom>
              <a:rect b="b" l="l" r="r" t="t"/>
              <a:pathLst>
                <a:path extrusionOk="0" h="17487" w="52259">
                  <a:moveTo>
                    <a:pt x="1" y="1"/>
                  </a:moveTo>
                  <a:lnTo>
                    <a:pt x="1" y="17486"/>
                  </a:lnTo>
                  <a:lnTo>
                    <a:pt x="52259" y="17486"/>
                  </a:lnTo>
                  <a:lnTo>
                    <a:pt x="5225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2981320" y="1460152"/>
              <a:ext cx="709991" cy="2230729"/>
            </a:xfrm>
            <a:custGeom>
              <a:rect b="b" l="l" r="r" t="t"/>
              <a:pathLst>
                <a:path extrusionOk="0" h="100280" w="25046">
                  <a:moveTo>
                    <a:pt x="8355" y="1"/>
                  </a:moveTo>
                  <a:lnTo>
                    <a:pt x="0" y="53353"/>
                  </a:lnTo>
                  <a:lnTo>
                    <a:pt x="0" y="100280"/>
                  </a:lnTo>
                  <a:lnTo>
                    <a:pt x="4337" y="100280"/>
                  </a:lnTo>
                  <a:lnTo>
                    <a:pt x="4337" y="53353"/>
                  </a:lnTo>
                  <a:lnTo>
                    <a:pt x="25045" y="1"/>
                  </a:lnTo>
                  <a:close/>
                </a:path>
              </a:pathLst>
            </a:custGeom>
            <a:solidFill>
              <a:srgbClr val="FFFFFF">
                <a:alpha val="188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" name="Google Shape;55;p13"/>
          <p:cNvSpPr/>
          <p:nvPr/>
        </p:nvSpPr>
        <p:spPr>
          <a:xfrm>
            <a:off x="2303025" y="4234438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2292326" y="542747"/>
            <a:ext cx="405498" cy="366353"/>
            <a:chOff x="7151664" y="2287794"/>
            <a:chExt cx="405498" cy="366353"/>
          </a:xfrm>
        </p:grpSpPr>
        <p:sp>
          <p:nvSpPr>
            <p:cNvPr id="57" name="Google Shape;57;p13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026" y="0"/>
            <a:ext cx="1874100" cy="12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2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automation and multi channel reach out</a:t>
            </a:r>
            <a:endParaRPr/>
          </a:p>
        </p:txBody>
      </p:sp>
      <p:pic>
        <p:nvPicPr>
          <p:cNvPr id="312" name="Google Shape;3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275" y="1804225"/>
            <a:ext cx="1490525" cy="139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4850" y="1886538"/>
            <a:ext cx="1303175" cy="122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62513"/>
            <a:ext cx="1818475" cy="18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22"/>
          <p:cNvSpPr/>
          <p:nvPr/>
        </p:nvSpPr>
        <p:spPr>
          <a:xfrm>
            <a:off x="6471675" y="2372900"/>
            <a:ext cx="7443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22"/>
          <p:cNvSpPr/>
          <p:nvPr/>
        </p:nvSpPr>
        <p:spPr>
          <a:xfrm>
            <a:off x="1675125" y="2444850"/>
            <a:ext cx="6513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49675" y="1886514"/>
            <a:ext cx="1303175" cy="12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 txBox="1"/>
          <p:nvPr/>
        </p:nvSpPr>
        <p:spPr>
          <a:xfrm>
            <a:off x="457200" y="3218775"/>
            <a:ext cx="1192800" cy="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LinkedIn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2549675" y="3218775"/>
            <a:ext cx="21228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Phantom buster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5176400" y="3195375"/>
            <a:ext cx="1396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Gmail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7774450" y="3195375"/>
            <a:ext cx="1039800" cy="1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YAMM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 to pre-qualify leads</a:t>
            </a:r>
            <a:endParaRPr/>
          </a:p>
        </p:txBody>
      </p:sp>
      <p:pic>
        <p:nvPicPr>
          <p:cNvPr id="327" name="Google Shape;3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648" y="1409000"/>
            <a:ext cx="6187951" cy="3068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3"/>
          <p:cNvSpPr txBox="1"/>
          <p:nvPr/>
        </p:nvSpPr>
        <p:spPr>
          <a:xfrm>
            <a:off x="2419075" y="850525"/>
            <a:ext cx="4661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Realized I was searching for leads in the wrong Industry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/ Pivot</a:t>
            </a: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2609850" y="1016475"/>
            <a:ext cx="3924300" cy="4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Connect these groups 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5" name="Google Shape;335;p24"/>
          <p:cNvSpPr txBox="1"/>
          <p:nvPr/>
        </p:nvSpPr>
        <p:spPr>
          <a:xfrm>
            <a:off x="457275" y="2082450"/>
            <a:ext cx="3924300" cy="4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Where I should be looking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36" name="Google Shape;336;p24"/>
          <p:cNvSpPr txBox="1"/>
          <p:nvPr/>
        </p:nvSpPr>
        <p:spPr>
          <a:xfrm>
            <a:off x="4781850" y="2082450"/>
            <a:ext cx="3905100" cy="4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Where I was looking 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337" name="Google Shape;337;p24"/>
          <p:cNvGrpSpPr/>
          <p:nvPr/>
        </p:nvGrpSpPr>
        <p:grpSpPr>
          <a:xfrm>
            <a:off x="4781850" y="3522775"/>
            <a:ext cx="1752300" cy="1209300"/>
            <a:chOff x="4781850" y="3522775"/>
            <a:chExt cx="1752300" cy="1209300"/>
          </a:xfrm>
        </p:grpSpPr>
        <p:sp>
          <p:nvSpPr>
            <p:cNvPr id="338" name="Google Shape;338;p24"/>
            <p:cNvSpPr txBox="1"/>
            <p:nvPr/>
          </p:nvSpPr>
          <p:spPr>
            <a:xfrm>
              <a:off x="4781850" y="3522775"/>
              <a:ext cx="1752300" cy="48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B2B Businesses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4781850" y="40120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Not the ideal target lead.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6934500" y="3522775"/>
            <a:ext cx="1752300" cy="1293900"/>
            <a:chOff x="6934500" y="3522775"/>
            <a:chExt cx="1752300" cy="1293900"/>
          </a:xfrm>
        </p:grpSpPr>
        <p:sp>
          <p:nvSpPr>
            <p:cNvPr id="341" name="Google Shape;341;p24"/>
            <p:cNvSpPr txBox="1"/>
            <p:nvPr/>
          </p:nvSpPr>
          <p:spPr>
            <a:xfrm>
              <a:off x="6934500" y="3522775"/>
              <a:ext cx="1752300" cy="48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Chatbot devs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2" name="Google Shape;342;p24"/>
            <p:cNvSpPr txBox="1"/>
            <p:nvPr/>
          </p:nvSpPr>
          <p:spPr>
            <a:xfrm>
              <a:off x="6934500" y="40966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Scrape clutch.co for 5000 chatbot dev profiles.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43" name="Google Shape;343;p24"/>
          <p:cNvGrpSpPr/>
          <p:nvPr/>
        </p:nvGrpSpPr>
        <p:grpSpPr>
          <a:xfrm>
            <a:off x="1543275" y="3522775"/>
            <a:ext cx="1752300" cy="1209300"/>
            <a:chOff x="1543275" y="3522775"/>
            <a:chExt cx="1752300" cy="1209300"/>
          </a:xfrm>
        </p:grpSpPr>
        <p:sp>
          <p:nvSpPr>
            <p:cNvPr id="344" name="Google Shape;344;p24"/>
            <p:cNvSpPr txBox="1"/>
            <p:nvPr/>
          </p:nvSpPr>
          <p:spPr>
            <a:xfrm>
              <a:off x="1543275" y="3522775"/>
              <a:ext cx="1752300" cy="4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E Commerce</a:t>
              </a: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 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45" name="Google Shape;345;p24"/>
            <p:cNvSpPr txBox="1"/>
            <p:nvPr/>
          </p:nvSpPr>
          <p:spPr>
            <a:xfrm>
              <a:off x="1543275" y="40120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High traffic e-commerce stores without a chatbot.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46" name="Google Shape;346;p24"/>
          <p:cNvCxnSpPr>
            <a:stCxn id="334" idx="1"/>
            <a:endCxn id="335" idx="0"/>
          </p:cNvCxnSpPr>
          <p:nvPr/>
        </p:nvCxnSpPr>
        <p:spPr>
          <a:xfrm flipH="1">
            <a:off x="2419350" y="1261125"/>
            <a:ext cx="190500" cy="82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7" name="Google Shape;347;p24"/>
          <p:cNvCxnSpPr>
            <a:stCxn id="334" idx="3"/>
            <a:endCxn id="336" idx="0"/>
          </p:cNvCxnSpPr>
          <p:nvPr/>
        </p:nvCxnSpPr>
        <p:spPr>
          <a:xfrm>
            <a:off x="6534150" y="1261125"/>
            <a:ext cx="200400" cy="82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8" name="Google Shape;348;p24"/>
          <p:cNvSpPr/>
          <p:nvPr/>
        </p:nvSpPr>
        <p:spPr>
          <a:xfrm>
            <a:off x="2100225" y="2728063"/>
            <a:ext cx="638400" cy="63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5338800" y="2728063"/>
            <a:ext cx="638400" cy="63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4"/>
          <p:cNvSpPr/>
          <p:nvPr/>
        </p:nvSpPr>
        <p:spPr>
          <a:xfrm>
            <a:off x="7491450" y="2728063"/>
            <a:ext cx="638400" cy="638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" name="Google Shape;351;p24"/>
          <p:cNvCxnSpPr>
            <a:stCxn id="348" idx="0"/>
            <a:endCxn id="335" idx="2"/>
          </p:cNvCxnSpPr>
          <p:nvPr/>
        </p:nvCxnSpPr>
        <p:spPr>
          <a:xfrm rot="10800000">
            <a:off x="2419425" y="2571763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" name="Google Shape;352;p24"/>
          <p:cNvCxnSpPr>
            <a:stCxn id="348" idx="4"/>
            <a:endCxn id="344" idx="0"/>
          </p:cNvCxnSpPr>
          <p:nvPr/>
        </p:nvCxnSpPr>
        <p:spPr>
          <a:xfrm>
            <a:off x="2419425" y="3366463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" name="Google Shape;353;p24"/>
          <p:cNvCxnSpPr>
            <a:stCxn id="349" idx="6"/>
            <a:endCxn id="336" idx="2"/>
          </p:cNvCxnSpPr>
          <p:nvPr/>
        </p:nvCxnSpPr>
        <p:spPr>
          <a:xfrm flipH="1" rot="10800000">
            <a:off x="5977200" y="2571763"/>
            <a:ext cx="757200" cy="47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" name="Google Shape;354;p24"/>
          <p:cNvCxnSpPr>
            <a:stCxn id="336" idx="2"/>
            <a:endCxn id="350" idx="2"/>
          </p:cNvCxnSpPr>
          <p:nvPr/>
        </p:nvCxnSpPr>
        <p:spPr>
          <a:xfrm flipH="1" rot="-5400000">
            <a:off x="6875250" y="2430900"/>
            <a:ext cx="475500" cy="75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5" name="Google Shape;355;p24"/>
          <p:cNvCxnSpPr>
            <a:stCxn id="349" idx="4"/>
            <a:endCxn id="338" idx="0"/>
          </p:cNvCxnSpPr>
          <p:nvPr/>
        </p:nvCxnSpPr>
        <p:spPr>
          <a:xfrm flipH="1" rot="-5400000">
            <a:off x="5580150" y="3444313"/>
            <a:ext cx="15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24"/>
          <p:cNvCxnSpPr>
            <a:stCxn id="350" idx="4"/>
            <a:endCxn id="341" idx="0"/>
          </p:cNvCxnSpPr>
          <p:nvPr/>
        </p:nvCxnSpPr>
        <p:spPr>
          <a:xfrm flipH="1" rot="-5400000">
            <a:off x="7732800" y="3444313"/>
            <a:ext cx="15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7" name="Google Shape;357;p24"/>
          <p:cNvGrpSpPr/>
          <p:nvPr/>
        </p:nvGrpSpPr>
        <p:grpSpPr>
          <a:xfrm>
            <a:off x="2233866" y="2868967"/>
            <a:ext cx="371113" cy="356627"/>
            <a:chOff x="7950916" y="4044129"/>
            <a:chExt cx="371113" cy="356627"/>
          </a:xfrm>
        </p:grpSpPr>
        <p:sp>
          <p:nvSpPr>
            <p:cNvPr id="358" name="Google Shape;358;p24"/>
            <p:cNvSpPr/>
            <p:nvPr/>
          </p:nvSpPr>
          <p:spPr>
            <a:xfrm>
              <a:off x="8093649" y="4044129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15" y="1"/>
                  </a:moveTo>
                  <a:cubicBezTo>
                    <a:pt x="935" y="1"/>
                    <a:pt x="858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72" y="1376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72" y="923"/>
                  </a:cubicBezTo>
                  <a:lnTo>
                    <a:pt x="1239" y="90"/>
                  </a:lnTo>
                  <a:cubicBezTo>
                    <a:pt x="1179" y="30"/>
                    <a:pt x="1096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8247786" y="4198266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24" y="0"/>
                  </a:moveTo>
                  <a:cubicBezTo>
                    <a:pt x="947" y="0"/>
                    <a:pt x="870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96" y="1352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96" y="923"/>
                  </a:cubicBezTo>
                  <a:lnTo>
                    <a:pt x="1239" y="90"/>
                  </a:lnTo>
                  <a:cubicBezTo>
                    <a:pt x="1179" y="30"/>
                    <a:pt x="110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4"/>
            <p:cNvSpPr/>
            <p:nvPr/>
          </p:nvSpPr>
          <p:spPr>
            <a:xfrm>
              <a:off x="7950916" y="4088785"/>
              <a:ext cx="325430" cy="311972"/>
            </a:xfrm>
            <a:custGeom>
              <a:rect b="b" l="l" r="r" t="t"/>
              <a:pathLst>
                <a:path extrusionOk="0" h="9110" w="9503">
                  <a:moveTo>
                    <a:pt x="3740" y="0"/>
                  </a:moveTo>
                  <a:lnTo>
                    <a:pt x="1549" y="2191"/>
                  </a:lnTo>
                  <a:cubicBezTo>
                    <a:pt x="1" y="3787"/>
                    <a:pt x="25" y="6335"/>
                    <a:pt x="1596" y="7907"/>
                  </a:cubicBezTo>
                  <a:cubicBezTo>
                    <a:pt x="2400" y="8711"/>
                    <a:pt x="3446" y="9109"/>
                    <a:pt x="4490" y="9109"/>
                  </a:cubicBezTo>
                  <a:cubicBezTo>
                    <a:pt x="5518" y="9109"/>
                    <a:pt x="6544" y="8722"/>
                    <a:pt x="7336" y="7954"/>
                  </a:cubicBezTo>
                  <a:lnTo>
                    <a:pt x="9503" y="5787"/>
                  </a:lnTo>
                  <a:lnTo>
                    <a:pt x="8241" y="4525"/>
                  </a:lnTo>
                  <a:lnTo>
                    <a:pt x="6074" y="6668"/>
                  </a:lnTo>
                  <a:cubicBezTo>
                    <a:pt x="5612" y="7142"/>
                    <a:pt x="5009" y="7380"/>
                    <a:pt x="4408" y="7380"/>
                  </a:cubicBezTo>
                  <a:cubicBezTo>
                    <a:pt x="3830" y="7380"/>
                    <a:pt x="3255" y="7160"/>
                    <a:pt x="2811" y="6716"/>
                  </a:cubicBezTo>
                  <a:cubicBezTo>
                    <a:pt x="1906" y="5811"/>
                    <a:pt x="1906" y="4335"/>
                    <a:pt x="2835" y="3453"/>
                  </a:cubicBezTo>
                  <a:lnTo>
                    <a:pt x="5002" y="128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24"/>
          <p:cNvGrpSpPr/>
          <p:nvPr/>
        </p:nvGrpSpPr>
        <p:grpSpPr>
          <a:xfrm>
            <a:off x="7677611" y="2861951"/>
            <a:ext cx="266700" cy="370634"/>
            <a:chOff x="4844586" y="3458026"/>
            <a:chExt cx="266700" cy="370634"/>
          </a:xfrm>
        </p:grpSpPr>
        <p:sp>
          <p:nvSpPr>
            <p:cNvPr id="362" name="Google Shape;362;p24"/>
            <p:cNvSpPr/>
            <p:nvPr/>
          </p:nvSpPr>
          <p:spPr>
            <a:xfrm>
              <a:off x="4844586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4"/>
            <p:cNvSpPr/>
            <p:nvPr/>
          </p:nvSpPr>
          <p:spPr>
            <a:xfrm>
              <a:off x="4844586" y="3733219"/>
              <a:ext cx="73421" cy="37533"/>
            </a:xfrm>
            <a:custGeom>
              <a:rect b="b" l="l" r="r" t="t"/>
              <a:pathLst>
                <a:path extrusionOk="0" h="1096" w="2144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4940815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>
              <a:off x="4940815" y="3679386"/>
              <a:ext cx="73421" cy="38354"/>
            </a:xfrm>
            <a:custGeom>
              <a:rect b="b" l="l" r="r" t="t"/>
              <a:pathLst>
                <a:path extrusionOk="0" h="1120" w="2144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120"/>
                  </a:lnTo>
                  <a:lnTo>
                    <a:pt x="2144" y="1120"/>
                  </a:lnTo>
                  <a:lnTo>
                    <a:pt x="2144" y="310"/>
                  </a:lnTo>
                  <a:cubicBezTo>
                    <a:pt x="2144" y="143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>
              <a:off x="4940815" y="3738903"/>
              <a:ext cx="73421" cy="31848"/>
            </a:xfrm>
            <a:custGeom>
              <a:rect b="b" l="l" r="r" t="t"/>
              <a:pathLst>
                <a:path extrusionOk="0" h="930" w="2144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>
              <a:off x="5037043" y="3633703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>
              <a:off x="5037043" y="3576616"/>
              <a:ext cx="73421" cy="35101"/>
            </a:xfrm>
            <a:custGeom>
              <a:rect b="b" l="l" r="r" t="t"/>
              <a:pathLst>
                <a:path extrusionOk="0" h="1025" w="2144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44" y="1025"/>
                  </a:lnTo>
                  <a:lnTo>
                    <a:pt x="2144" y="311"/>
                  </a:lnTo>
                  <a:cubicBezTo>
                    <a:pt x="2144" y="144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5037043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34" y="1049"/>
                  </a:cubicBezTo>
                  <a:lnTo>
                    <a:pt x="1858" y="1049"/>
                  </a:lnTo>
                  <a:cubicBezTo>
                    <a:pt x="2025" y="1049"/>
                    <a:pt x="2168" y="906"/>
                    <a:pt x="2168" y="715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5037043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1" y="1"/>
                  </a:moveTo>
                  <a:lnTo>
                    <a:pt x="1" y="930"/>
                  </a:lnTo>
                  <a:lnTo>
                    <a:pt x="2168" y="93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5037043" y="3686714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4848114" y="3458026"/>
              <a:ext cx="254201" cy="171670"/>
            </a:xfrm>
            <a:custGeom>
              <a:rect b="b" l="l" r="r" t="t"/>
              <a:pathLst>
                <a:path extrusionOk="0" h="5013" w="7423">
                  <a:moveTo>
                    <a:pt x="5978" y="1"/>
                  </a:moveTo>
                  <a:cubicBezTo>
                    <a:pt x="5619" y="1"/>
                    <a:pt x="5523" y="542"/>
                    <a:pt x="5899" y="630"/>
                  </a:cubicBezTo>
                  <a:lnTo>
                    <a:pt x="6280" y="725"/>
                  </a:lnTo>
                  <a:lnTo>
                    <a:pt x="302" y="4417"/>
                  </a:lnTo>
                  <a:cubicBezTo>
                    <a:pt x="1" y="4579"/>
                    <a:pt x="106" y="5013"/>
                    <a:pt x="442" y="5013"/>
                  </a:cubicBezTo>
                  <a:cubicBezTo>
                    <a:pt x="451" y="5013"/>
                    <a:pt x="460" y="5012"/>
                    <a:pt x="469" y="5012"/>
                  </a:cubicBezTo>
                  <a:cubicBezTo>
                    <a:pt x="517" y="5012"/>
                    <a:pt x="588" y="5012"/>
                    <a:pt x="636" y="4964"/>
                  </a:cubicBezTo>
                  <a:lnTo>
                    <a:pt x="6613" y="1273"/>
                  </a:lnTo>
                  <a:lnTo>
                    <a:pt x="6518" y="1654"/>
                  </a:lnTo>
                  <a:cubicBezTo>
                    <a:pt x="6470" y="1821"/>
                    <a:pt x="6589" y="1987"/>
                    <a:pt x="6756" y="2035"/>
                  </a:cubicBezTo>
                  <a:lnTo>
                    <a:pt x="6827" y="2035"/>
                  </a:lnTo>
                  <a:cubicBezTo>
                    <a:pt x="6970" y="2035"/>
                    <a:pt x="7089" y="1916"/>
                    <a:pt x="7137" y="1797"/>
                  </a:cubicBezTo>
                  <a:lnTo>
                    <a:pt x="7375" y="725"/>
                  </a:lnTo>
                  <a:cubicBezTo>
                    <a:pt x="7423" y="630"/>
                    <a:pt x="7423" y="511"/>
                    <a:pt x="7351" y="416"/>
                  </a:cubicBezTo>
                  <a:cubicBezTo>
                    <a:pt x="7328" y="344"/>
                    <a:pt x="7256" y="297"/>
                    <a:pt x="7161" y="273"/>
                  </a:cubicBezTo>
                  <a:lnTo>
                    <a:pt x="6065" y="11"/>
                  </a:lnTo>
                  <a:cubicBezTo>
                    <a:pt x="6035" y="4"/>
                    <a:pt x="6006" y="1"/>
                    <a:pt x="5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3" name="Google Shape;373;p24"/>
          <p:cNvGrpSpPr/>
          <p:nvPr/>
        </p:nvGrpSpPr>
        <p:grpSpPr>
          <a:xfrm>
            <a:off x="5471435" y="2866103"/>
            <a:ext cx="373738" cy="362319"/>
            <a:chOff x="3218460" y="4039288"/>
            <a:chExt cx="373738" cy="362319"/>
          </a:xfrm>
        </p:grpSpPr>
        <p:sp>
          <p:nvSpPr>
            <p:cNvPr id="374" name="Google Shape;374;p24"/>
            <p:cNvSpPr/>
            <p:nvPr/>
          </p:nvSpPr>
          <p:spPr>
            <a:xfrm>
              <a:off x="3347928" y="4039288"/>
              <a:ext cx="103417" cy="84682"/>
            </a:xfrm>
            <a:custGeom>
              <a:rect b="b" l="l" r="r" t="t"/>
              <a:pathLst>
                <a:path extrusionOk="0" h="2477" w="3025">
                  <a:moveTo>
                    <a:pt x="1524" y="0"/>
                  </a:moveTo>
                  <a:cubicBezTo>
                    <a:pt x="262" y="0"/>
                    <a:pt x="0" y="1786"/>
                    <a:pt x="1215" y="2143"/>
                  </a:cubicBezTo>
                  <a:lnTo>
                    <a:pt x="1215" y="2477"/>
                  </a:lnTo>
                  <a:cubicBezTo>
                    <a:pt x="1310" y="2453"/>
                    <a:pt x="1405" y="2453"/>
                    <a:pt x="1501" y="2453"/>
                  </a:cubicBezTo>
                  <a:cubicBezTo>
                    <a:pt x="1620" y="2453"/>
                    <a:pt x="1715" y="2453"/>
                    <a:pt x="1810" y="2477"/>
                  </a:cubicBezTo>
                  <a:lnTo>
                    <a:pt x="1834" y="2477"/>
                  </a:lnTo>
                  <a:lnTo>
                    <a:pt x="1834" y="2143"/>
                  </a:lnTo>
                  <a:cubicBezTo>
                    <a:pt x="3025" y="1786"/>
                    <a:pt x="2763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3461089" y="4082398"/>
              <a:ext cx="90392" cy="77400"/>
            </a:xfrm>
            <a:custGeom>
              <a:rect b="b" l="l" r="r" t="t"/>
              <a:pathLst>
                <a:path extrusionOk="0" h="2264" w="2644">
                  <a:moveTo>
                    <a:pt x="1204" y="0"/>
                  </a:moveTo>
                  <a:cubicBezTo>
                    <a:pt x="656" y="0"/>
                    <a:pt x="136" y="427"/>
                    <a:pt x="120" y="1073"/>
                  </a:cubicBezTo>
                  <a:cubicBezTo>
                    <a:pt x="120" y="1263"/>
                    <a:pt x="167" y="1430"/>
                    <a:pt x="263" y="1597"/>
                  </a:cubicBezTo>
                  <a:lnTo>
                    <a:pt x="1" y="1835"/>
                  </a:lnTo>
                  <a:cubicBezTo>
                    <a:pt x="163" y="1951"/>
                    <a:pt x="303" y="2090"/>
                    <a:pt x="442" y="2251"/>
                  </a:cubicBezTo>
                  <a:lnTo>
                    <a:pt x="442" y="2251"/>
                  </a:lnTo>
                  <a:lnTo>
                    <a:pt x="667" y="2026"/>
                  </a:lnTo>
                  <a:cubicBezTo>
                    <a:pt x="834" y="2121"/>
                    <a:pt x="1001" y="2145"/>
                    <a:pt x="1191" y="2145"/>
                  </a:cubicBezTo>
                  <a:cubicBezTo>
                    <a:pt x="2144" y="2145"/>
                    <a:pt x="2644" y="978"/>
                    <a:pt x="1953" y="311"/>
                  </a:cubicBezTo>
                  <a:cubicBezTo>
                    <a:pt x="1731" y="96"/>
                    <a:pt x="1464" y="0"/>
                    <a:pt x="1204" y="0"/>
                  </a:cubicBezTo>
                  <a:close/>
                  <a:moveTo>
                    <a:pt x="442" y="2251"/>
                  </a:moveTo>
                  <a:lnTo>
                    <a:pt x="429" y="2264"/>
                  </a:lnTo>
                  <a:lnTo>
                    <a:pt x="453" y="2264"/>
                  </a:lnTo>
                  <a:cubicBezTo>
                    <a:pt x="449" y="2259"/>
                    <a:pt x="446" y="2255"/>
                    <a:pt x="442" y="2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3496917" y="4183388"/>
              <a:ext cx="95281" cy="74221"/>
            </a:xfrm>
            <a:custGeom>
              <a:rect b="b" l="l" r="r" t="t"/>
              <a:pathLst>
                <a:path extrusionOk="0" h="2171" w="2787">
                  <a:moveTo>
                    <a:pt x="1382" y="0"/>
                  </a:moveTo>
                  <a:lnTo>
                    <a:pt x="1382" y="24"/>
                  </a:lnTo>
                  <a:cubicBezTo>
                    <a:pt x="905" y="24"/>
                    <a:pt x="477" y="334"/>
                    <a:pt x="334" y="786"/>
                  </a:cubicBezTo>
                  <a:lnTo>
                    <a:pt x="0" y="786"/>
                  </a:lnTo>
                  <a:cubicBezTo>
                    <a:pt x="0" y="881"/>
                    <a:pt x="24" y="1000"/>
                    <a:pt x="24" y="1096"/>
                  </a:cubicBezTo>
                  <a:cubicBezTo>
                    <a:pt x="24" y="1191"/>
                    <a:pt x="24" y="1310"/>
                    <a:pt x="0" y="1405"/>
                  </a:cubicBezTo>
                  <a:lnTo>
                    <a:pt x="334" y="1405"/>
                  </a:lnTo>
                  <a:cubicBezTo>
                    <a:pt x="488" y="1895"/>
                    <a:pt x="937" y="2170"/>
                    <a:pt x="1387" y="2170"/>
                  </a:cubicBezTo>
                  <a:cubicBezTo>
                    <a:pt x="1705" y="2170"/>
                    <a:pt x="2023" y="2034"/>
                    <a:pt x="2239" y="1739"/>
                  </a:cubicBezTo>
                  <a:cubicBezTo>
                    <a:pt x="2787" y="1024"/>
                    <a:pt x="2263" y="0"/>
                    <a:pt x="1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3461089" y="4281882"/>
              <a:ext cx="79418" cy="79828"/>
            </a:xfrm>
            <a:custGeom>
              <a:rect b="b" l="l" r="r" t="t"/>
              <a:pathLst>
                <a:path extrusionOk="0" h="2335" w="2323">
                  <a:moveTo>
                    <a:pt x="453" y="1"/>
                  </a:moveTo>
                  <a:cubicBezTo>
                    <a:pt x="310" y="168"/>
                    <a:pt x="167" y="310"/>
                    <a:pt x="1" y="429"/>
                  </a:cubicBezTo>
                  <a:lnTo>
                    <a:pt x="1" y="453"/>
                  </a:lnTo>
                  <a:lnTo>
                    <a:pt x="239" y="691"/>
                  </a:lnTo>
                  <a:cubicBezTo>
                    <a:pt x="167" y="834"/>
                    <a:pt x="120" y="1025"/>
                    <a:pt x="120" y="1192"/>
                  </a:cubicBezTo>
                  <a:cubicBezTo>
                    <a:pt x="84" y="1954"/>
                    <a:pt x="644" y="2335"/>
                    <a:pt x="1203" y="2335"/>
                  </a:cubicBezTo>
                  <a:cubicBezTo>
                    <a:pt x="1763" y="2335"/>
                    <a:pt x="2322" y="1954"/>
                    <a:pt x="2287" y="1192"/>
                  </a:cubicBezTo>
                  <a:cubicBezTo>
                    <a:pt x="2287" y="567"/>
                    <a:pt x="1762" y="112"/>
                    <a:pt x="1194" y="112"/>
                  </a:cubicBezTo>
                  <a:cubicBezTo>
                    <a:pt x="1026" y="112"/>
                    <a:pt x="854" y="152"/>
                    <a:pt x="691" y="23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3347928" y="4317711"/>
              <a:ext cx="103417" cy="83896"/>
            </a:xfrm>
            <a:custGeom>
              <a:rect b="b" l="l" r="r" t="t"/>
              <a:pathLst>
                <a:path extrusionOk="0" h="2454" w="3025">
                  <a:moveTo>
                    <a:pt x="1215" y="1"/>
                  </a:moveTo>
                  <a:lnTo>
                    <a:pt x="1215" y="334"/>
                  </a:lnTo>
                  <a:cubicBezTo>
                    <a:pt x="0" y="691"/>
                    <a:pt x="262" y="2454"/>
                    <a:pt x="1524" y="2454"/>
                  </a:cubicBezTo>
                  <a:cubicBezTo>
                    <a:pt x="2763" y="2454"/>
                    <a:pt x="3025" y="691"/>
                    <a:pt x="1834" y="334"/>
                  </a:cubicBezTo>
                  <a:lnTo>
                    <a:pt x="1834" y="1"/>
                  </a:lnTo>
                  <a:cubicBezTo>
                    <a:pt x="1727" y="13"/>
                    <a:pt x="1620" y="18"/>
                    <a:pt x="1516" y="18"/>
                  </a:cubicBezTo>
                  <a:cubicBezTo>
                    <a:pt x="1411" y="18"/>
                    <a:pt x="1310" y="13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3248579" y="4281882"/>
              <a:ext cx="96751" cy="77947"/>
            </a:xfrm>
            <a:custGeom>
              <a:rect b="b" l="l" r="r" t="t"/>
              <a:pathLst>
                <a:path extrusionOk="0" h="2280" w="2830">
                  <a:moveTo>
                    <a:pt x="2192" y="1"/>
                  </a:moveTo>
                  <a:lnTo>
                    <a:pt x="1954" y="239"/>
                  </a:lnTo>
                  <a:cubicBezTo>
                    <a:pt x="1811" y="144"/>
                    <a:pt x="1620" y="120"/>
                    <a:pt x="1454" y="120"/>
                  </a:cubicBezTo>
                  <a:cubicBezTo>
                    <a:pt x="477" y="120"/>
                    <a:pt x="1" y="1287"/>
                    <a:pt x="692" y="1954"/>
                  </a:cubicBezTo>
                  <a:cubicBezTo>
                    <a:pt x="920" y="2182"/>
                    <a:pt x="1184" y="2279"/>
                    <a:pt x="1439" y="2279"/>
                  </a:cubicBezTo>
                  <a:cubicBezTo>
                    <a:pt x="2168" y="2279"/>
                    <a:pt x="2830" y="1485"/>
                    <a:pt x="2406" y="691"/>
                  </a:cubicBezTo>
                  <a:lnTo>
                    <a:pt x="2644" y="453"/>
                  </a:lnTo>
                  <a:cubicBezTo>
                    <a:pt x="2478" y="310"/>
                    <a:pt x="2335" y="168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3218460" y="4184174"/>
              <a:ext cx="84717" cy="74358"/>
            </a:xfrm>
            <a:custGeom>
              <a:rect b="b" l="l" r="r" t="t"/>
              <a:pathLst>
                <a:path extrusionOk="0" h="2175" w="2478">
                  <a:moveTo>
                    <a:pt x="1094" y="1"/>
                  </a:moveTo>
                  <a:cubicBezTo>
                    <a:pt x="548" y="1"/>
                    <a:pt x="1" y="393"/>
                    <a:pt x="1" y="1097"/>
                  </a:cubicBezTo>
                  <a:cubicBezTo>
                    <a:pt x="1" y="1788"/>
                    <a:pt x="550" y="2175"/>
                    <a:pt x="1097" y="2175"/>
                  </a:cubicBezTo>
                  <a:cubicBezTo>
                    <a:pt x="1530" y="2175"/>
                    <a:pt x="1963" y="1932"/>
                    <a:pt x="2120" y="1406"/>
                  </a:cubicBezTo>
                  <a:lnTo>
                    <a:pt x="2478" y="1406"/>
                  </a:lnTo>
                  <a:cubicBezTo>
                    <a:pt x="2454" y="1287"/>
                    <a:pt x="2454" y="1192"/>
                    <a:pt x="2454" y="1073"/>
                  </a:cubicBezTo>
                  <a:cubicBezTo>
                    <a:pt x="2454" y="977"/>
                    <a:pt x="2454" y="882"/>
                    <a:pt x="2478" y="787"/>
                  </a:cubicBezTo>
                  <a:lnTo>
                    <a:pt x="2120" y="787"/>
                  </a:lnTo>
                  <a:cubicBezTo>
                    <a:pt x="1962" y="249"/>
                    <a:pt x="152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3260818" y="4081612"/>
              <a:ext cx="83076" cy="78187"/>
            </a:xfrm>
            <a:custGeom>
              <a:rect b="b" l="l" r="r" t="t"/>
              <a:pathLst>
                <a:path extrusionOk="0" h="2287" w="2430">
                  <a:moveTo>
                    <a:pt x="1096" y="0"/>
                  </a:moveTo>
                  <a:cubicBezTo>
                    <a:pt x="476" y="0"/>
                    <a:pt x="0" y="501"/>
                    <a:pt x="0" y="1096"/>
                  </a:cubicBezTo>
                  <a:cubicBezTo>
                    <a:pt x="0" y="1382"/>
                    <a:pt x="119" y="1667"/>
                    <a:pt x="334" y="1858"/>
                  </a:cubicBezTo>
                  <a:cubicBezTo>
                    <a:pt x="540" y="2064"/>
                    <a:pt x="819" y="2170"/>
                    <a:pt x="1098" y="2170"/>
                  </a:cubicBezTo>
                  <a:cubicBezTo>
                    <a:pt x="1270" y="2170"/>
                    <a:pt x="1442" y="2130"/>
                    <a:pt x="1596" y="2049"/>
                  </a:cubicBezTo>
                  <a:lnTo>
                    <a:pt x="1834" y="2287"/>
                  </a:lnTo>
                  <a:cubicBezTo>
                    <a:pt x="1977" y="2120"/>
                    <a:pt x="2120" y="1977"/>
                    <a:pt x="2286" y="1858"/>
                  </a:cubicBezTo>
                  <a:lnTo>
                    <a:pt x="2048" y="1620"/>
                  </a:lnTo>
                  <a:cubicBezTo>
                    <a:pt x="2429" y="882"/>
                    <a:pt x="1905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3296647" y="4143491"/>
              <a:ext cx="180749" cy="154733"/>
            </a:xfrm>
            <a:custGeom>
              <a:rect b="b" l="l" r="r" t="t"/>
              <a:pathLst>
                <a:path extrusionOk="0" h="4526" w="5287">
                  <a:moveTo>
                    <a:pt x="3013" y="905"/>
                  </a:moveTo>
                  <a:cubicBezTo>
                    <a:pt x="3161" y="905"/>
                    <a:pt x="3310" y="1001"/>
                    <a:pt x="3310" y="1191"/>
                  </a:cubicBezTo>
                  <a:lnTo>
                    <a:pt x="3310" y="1215"/>
                  </a:lnTo>
                  <a:lnTo>
                    <a:pt x="3358" y="1215"/>
                  </a:lnTo>
                  <a:cubicBezTo>
                    <a:pt x="3763" y="1215"/>
                    <a:pt x="3763" y="1810"/>
                    <a:pt x="3358" y="1810"/>
                  </a:cubicBezTo>
                  <a:lnTo>
                    <a:pt x="3024" y="1810"/>
                  </a:lnTo>
                  <a:cubicBezTo>
                    <a:pt x="3001" y="1810"/>
                    <a:pt x="2977" y="1834"/>
                    <a:pt x="2977" y="1882"/>
                  </a:cubicBezTo>
                  <a:cubicBezTo>
                    <a:pt x="2977" y="1929"/>
                    <a:pt x="3001" y="1977"/>
                    <a:pt x="3024" y="1977"/>
                  </a:cubicBezTo>
                  <a:cubicBezTo>
                    <a:pt x="3382" y="1977"/>
                    <a:pt x="3667" y="2287"/>
                    <a:pt x="3667" y="2644"/>
                  </a:cubicBezTo>
                  <a:cubicBezTo>
                    <a:pt x="3667" y="2882"/>
                    <a:pt x="3525" y="3120"/>
                    <a:pt x="3310" y="3239"/>
                  </a:cubicBezTo>
                  <a:lnTo>
                    <a:pt x="3310" y="3334"/>
                  </a:lnTo>
                  <a:cubicBezTo>
                    <a:pt x="3310" y="3537"/>
                    <a:pt x="3161" y="3638"/>
                    <a:pt x="3013" y="3638"/>
                  </a:cubicBezTo>
                  <a:cubicBezTo>
                    <a:pt x="2864" y="3638"/>
                    <a:pt x="2715" y="3537"/>
                    <a:pt x="2715" y="3334"/>
                  </a:cubicBezTo>
                  <a:lnTo>
                    <a:pt x="2715" y="3311"/>
                  </a:lnTo>
                  <a:lnTo>
                    <a:pt x="2691" y="3311"/>
                  </a:lnTo>
                  <a:cubicBezTo>
                    <a:pt x="2286" y="3311"/>
                    <a:pt x="2286" y="2715"/>
                    <a:pt x="2691" y="2715"/>
                  </a:cubicBezTo>
                  <a:lnTo>
                    <a:pt x="3024" y="2715"/>
                  </a:lnTo>
                  <a:cubicBezTo>
                    <a:pt x="3048" y="2715"/>
                    <a:pt x="3072" y="2691"/>
                    <a:pt x="3072" y="2644"/>
                  </a:cubicBezTo>
                  <a:cubicBezTo>
                    <a:pt x="3072" y="2596"/>
                    <a:pt x="3048" y="2572"/>
                    <a:pt x="3024" y="2572"/>
                  </a:cubicBezTo>
                  <a:cubicBezTo>
                    <a:pt x="2667" y="2549"/>
                    <a:pt x="2381" y="2263"/>
                    <a:pt x="2381" y="1906"/>
                  </a:cubicBezTo>
                  <a:cubicBezTo>
                    <a:pt x="2381" y="1644"/>
                    <a:pt x="2501" y="1429"/>
                    <a:pt x="2715" y="1310"/>
                  </a:cubicBezTo>
                  <a:lnTo>
                    <a:pt x="2715" y="1191"/>
                  </a:lnTo>
                  <a:cubicBezTo>
                    <a:pt x="2715" y="1001"/>
                    <a:pt x="2864" y="905"/>
                    <a:pt x="3013" y="905"/>
                  </a:cubicBezTo>
                  <a:close/>
                  <a:moveTo>
                    <a:pt x="2998" y="1"/>
                  </a:moveTo>
                  <a:cubicBezTo>
                    <a:pt x="2444" y="1"/>
                    <a:pt x="1882" y="206"/>
                    <a:pt x="1429" y="667"/>
                  </a:cubicBezTo>
                  <a:cubicBezTo>
                    <a:pt x="0" y="2096"/>
                    <a:pt x="1000" y="4525"/>
                    <a:pt x="3024" y="4525"/>
                  </a:cubicBezTo>
                  <a:cubicBezTo>
                    <a:pt x="4263" y="4525"/>
                    <a:pt x="5263" y="3501"/>
                    <a:pt x="5287" y="2263"/>
                  </a:cubicBezTo>
                  <a:cubicBezTo>
                    <a:pt x="5287" y="908"/>
                    <a:pt x="4161" y="1"/>
                    <a:pt x="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"/>
          <p:cNvSpPr txBox="1"/>
          <p:nvPr>
            <p:ph type="title"/>
          </p:nvPr>
        </p:nvSpPr>
        <p:spPr>
          <a:xfrm>
            <a:off x="584100" y="2386050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Overview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2609850" y="1016475"/>
            <a:ext cx="3924300" cy="48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Connect buyers and sellers</a:t>
            </a:r>
            <a:endParaRPr b="1" sz="21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57275" y="2082475"/>
            <a:ext cx="3924300" cy="48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Leads (companies that need a chatbot)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781850" y="2082450"/>
            <a:ext cx="3905100" cy="48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Chatbot Developers</a:t>
            </a:r>
            <a:endParaRPr b="1" sz="1800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70" name="Google Shape;70;p14"/>
          <p:cNvGrpSpPr/>
          <p:nvPr/>
        </p:nvGrpSpPr>
        <p:grpSpPr>
          <a:xfrm>
            <a:off x="4781850" y="3522775"/>
            <a:ext cx="1752300" cy="1209300"/>
            <a:chOff x="4781850" y="3522775"/>
            <a:chExt cx="1752300" cy="1209300"/>
          </a:xfrm>
        </p:grpSpPr>
        <p:sp>
          <p:nvSpPr>
            <p:cNvPr id="71" name="Google Shape;71;p14"/>
            <p:cNvSpPr txBox="1"/>
            <p:nvPr/>
          </p:nvSpPr>
          <p:spPr>
            <a:xfrm>
              <a:off x="4781850" y="3522775"/>
              <a:ext cx="1752300" cy="489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10 Free leads!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4781850" y="40120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Identify chatbot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companies that struggle finding clients 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6934500" y="3522775"/>
            <a:ext cx="1752300" cy="1293900"/>
            <a:chOff x="6934500" y="3522775"/>
            <a:chExt cx="1752300" cy="12939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6934500" y="3522775"/>
              <a:ext cx="1752300" cy="489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Up-selling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934500" y="40966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If the leads are a success. They will want to become a paying client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1543275" y="3522775"/>
            <a:ext cx="1752300" cy="1209300"/>
            <a:chOff x="1543275" y="3522775"/>
            <a:chExt cx="1752300" cy="1209300"/>
          </a:xfrm>
        </p:grpSpPr>
        <p:sp>
          <p:nvSpPr>
            <p:cNvPr id="77" name="Google Shape;77;p14"/>
            <p:cNvSpPr txBox="1"/>
            <p:nvPr/>
          </p:nvSpPr>
          <p:spPr>
            <a:xfrm>
              <a:off x="1543275" y="3522775"/>
              <a:ext cx="1752300" cy="48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Qualify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543275" y="4012075"/>
              <a:ext cx="17523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Companies that can benefit from a chatbot</a:t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79" name="Google Shape;79;p14"/>
          <p:cNvCxnSpPr>
            <a:stCxn id="67" idx="1"/>
            <a:endCxn id="68" idx="0"/>
          </p:cNvCxnSpPr>
          <p:nvPr/>
        </p:nvCxnSpPr>
        <p:spPr>
          <a:xfrm flipH="1">
            <a:off x="2419350" y="1261125"/>
            <a:ext cx="190500" cy="82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>
            <a:stCxn id="67" idx="3"/>
            <a:endCxn id="69" idx="0"/>
          </p:cNvCxnSpPr>
          <p:nvPr/>
        </p:nvCxnSpPr>
        <p:spPr>
          <a:xfrm>
            <a:off x="6534150" y="1261125"/>
            <a:ext cx="200400" cy="821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4"/>
          <p:cNvSpPr/>
          <p:nvPr/>
        </p:nvSpPr>
        <p:spPr>
          <a:xfrm>
            <a:off x="2100225" y="2728063"/>
            <a:ext cx="638400" cy="6384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5338800" y="2728063"/>
            <a:ext cx="638400" cy="6384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491450" y="2728063"/>
            <a:ext cx="638400" cy="638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4"/>
          <p:cNvCxnSpPr>
            <a:stCxn id="81" idx="0"/>
            <a:endCxn id="68" idx="2"/>
          </p:cNvCxnSpPr>
          <p:nvPr/>
        </p:nvCxnSpPr>
        <p:spPr>
          <a:xfrm rot="10800000">
            <a:off x="2419425" y="2571763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1" idx="4"/>
            <a:endCxn id="77" idx="0"/>
          </p:cNvCxnSpPr>
          <p:nvPr/>
        </p:nvCxnSpPr>
        <p:spPr>
          <a:xfrm>
            <a:off x="2419425" y="3366463"/>
            <a:ext cx="0" cy="1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4"/>
          <p:cNvCxnSpPr>
            <a:stCxn id="82" idx="6"/>
            <a:endCxn id="69" idx="2"/>
          </p:cNvCxnSpPr>
          <p:nvPr/>
        </p:nvCxnSpPr>
        <p:spPr>
          <a:xfrm flipH="1" rot="10800000">
            <a:off x="5977200" y="2571763"/>
            <a:ext cx="757200" cy="475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69" idx="2"/>
            <a:endCxn id="83" idx="2"/>
          </p:cNvCxnSpPr>
          <p:nvPr/>
        </p:nvCxnSpPr>
        <p:spPr>
          <a:xfrm flipH="1" rot="-5400000">
            <a:off x="6875250" y="2430900"/>
            <a:ext cx="475500" cy="75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4"/>
          <p:cNvCxnSpPr>
            <a:stCxn id="82" idx="4"/>
            <a:endCxn id="71" idx="0"/>
          </p:cNvCxnSpPr>
          <p:nvPr/>
        </p:nvCxnSpPr>
        <p:spPr>
          <a:xfrm flipH="1" rot="-5400000">
            <a:off x="5580150" y="3444313"/>
            <a:ext cx="15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>
            <a:stCxn id="83" idx="4"/>
            <a:endCxn id="74" idx="0"/>
          </p:cNvCxnSpPr>
          <p:nvPr/>
        </p:nvCxnSpPr>
        <p:spPr>
          <a:xfrm flipH="1" rot="-5400000">
            <a:off x="7732800" y="3444313"/>
            <a:ext cx="156300" cy="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0" name="Google Shape;90;p14"/>
          <p:cNvGrpSpPr/>
          <p:nvPr/>
        </p:nvGrpSpPr>
        <p:grpSpPr>
          <a:xfrm>
            <a:off x="2233866" y="2868967"/>
            <a:ext cx="371113" cy="356627"/>
            <a:chOff x="7950916" y="4044129"/>
            <a:chExt cx="371113" cy="356627"/>
          </a:xfrm>
        </p:grpSpPr>
        <p:sp>
          <p:nvSpPr>
            <p:cNvPr id="91" name="Google Shape;91;p14"/>
            <p:cNvSpPr/>
            <p:nvPr/>
          </p:nvSpPr>
          <p:spPr>
            <a:xfrm>
              <a:off x="8093649" y="4044129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15" y="1"/>
                  </a:moveTo>
                  <a:cubicBezTo>
                    <a:pt x="935" y="1"/>
                    <a:pt x="858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72" y="1376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72" y="923"/>
                  </a:cubicBezTo>
                  <a:lnTo>
                    <a:pt x="1239" y="90"/>
                  </a:lnTo>
                  <a:cubicBezTo>
                    <a:pt x="1179" y="30"/>
                    <a:pt x="1096" y="1"/>
                    <a:pt x="10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8247786" y="4198266"/>
              <a:ext cx="74243" cy="74038"/>
            </a:xfrm>
            <a:custGeom>
              <a:rect b="b" l="l" r="r" t="t"/>
              <a:pathLst>
                <a:path extrusionOk="0" h="2162" w="2168">
                  <a:moveTo>
                    <a:pt x="1024" y="0"/>
                  </a:moveTo>
                  <a:cubicBezTo>
                    <a:pt x="947" y="0"/>
                    <a:pt x="870" y="30"/>
                    <a:pt x="810" y="90"/>
                  </a:cubicBezTo>
                  <a:lnTo>
                    <a:pt x="0" y="876"/>
                  </a:lnTo>
                  <a:lnTo>
                    <a:pt x="1286" y="2162"/>
                  </a:lnTo>
                  <a:lnTo>
                    <a:pt x="2096" y="1352"/>
                  </a:lnTo>
                  <a:cubicBezTo>
                    <a:pt x="2144" y="1304"/>
                    <a:pt x="2167" y="1233"/>
                    <a:pt x="2167" y="1138"/>
                  </a:cubicBezTo>
                  <a:cubicBezTo>
                    <a:pt x="2167" y="1066"/>
                    <a:pt x="2144" y="995"/>
                    <a:pt x="2096" y="923"/>
                  </a:cubicBezTo>
                  <a:lnTo>
                    <a:pt x="1239" y="90"/>
                  </a:lnTo>
                  <a:cubicBezTo>
                    <a:pt x="1179" y="30"/>
                    <a:pt x="1102" y="0"/>
                    <a:pt x="10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7950916" y="4088785"/>
              <a:ext cx="325430" cy="311972"/>
            </a:xfrm>
            <a:custGeom>
              <a:rect b="b" l="l" r="r" t="t"/>
              <a:pathLst>
                <a:path extrusionOk="0" h="9110" w="9503">
                  <a:moveTo>
                    <a:pt x="3740" y="0"/>
                  </a:moveTo>
                  <a:lnTo>
                    <a:pt x="1549" y="2191"/>
                  </a:lnTo>
                  <a:cubicBezTo>
                    <a:pt x="1" y="3787"/>
                    <a:pt x="25" y="6335"/>
                    <a:pt x="1596" y="7907"/>
                  </a:cubicBezTo>
                  <a:cubicBezTo>
                    <a:pt x="2400" y="8711"/>
                    <a:pt x="3446" y="9109"/>
                    <a:pt x="4490" y="9109"/>
                  </a:cubicBezTo>
                  <a:cubicBezTo>
                    <a:pt x="5518" y="9109"/>
                    <a:pt x="6544" y="8722"/>
                    <a:pt x="7336" y="7954"/>
                  </a:cubicBezTo>
                  <a:lnTo>
                    <a:pt x="9503" y="5787"/>
                  </a:lnTo>
                  <a:lnTo>
                    <a:pt x="8241" y="4525"/>
                  </a:lnTo>
                  <a:lnTo>
                    <a:pt x="6074" y="6668"/>
                  </a:lnTo>
                  <a:cubicBezTo>
                    <a:pt x="5612" y="7142"/>
                    <a:pt x="5009" y="7380"/>
                    <a:pt x="4408" y="7380"/>
                  </a:cubicBezTo>
                  <a:cubicBezTo>
                    <a:pt x="3830" y="7380"/>
                    <a:pt x="3255" y="7160"/>
                    <a:pt x="2811" y="6716"/>
                  </a:cubicBezTo>
                  <a:cubicBezTo>
                    <a:pt x="1906" y="5811"/>
                    <a:pt x="1906" y="4335"/>
                    <a:pt x="2835" y="3453"/>
                  </a:cubicBezTo>
                  <a:lnTo>
                    <a:pt x="5002" y="1286"/>
                  </a:lnTo>
                  <a:lnTo>
                    <a:pt x="37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" name="Google Shape;94;p14"/>
          <p:cNvGrpSpPr/>
          <p:nvPr/>
        </p:nvGrpSpPr>
        <p:grpSpPr>
          <a:xfrm>
            <a:off x="7677611" y="2861951"/>
            <a:ext cx="266700" cy="370634"/>
            <a:chOff x="4844586" y="3458026"/>
            <a:chExt cx="266700" cy="370634"/>
          </a:xfrm>
        </p:grpSpPr>
        <p:sp>
          <p:nvSpPr>
            <p:cNvPr id="95" name="Google Shape;95;p14"/>
            <p:cNvSpPr/>
            <p:nvPr/>
          </p:nvSpPr>
          <p:spPr>
            <a:xfrm>
              <a:off x="4844586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0" y="1"/>
                  </a:moveTo>
                  <a:lnTo>
                    <a:pt x="0" y="715"/>
                  </a:lnTo>
                  <a:cubicBezTo>
                    <a:pt x="0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844586" y="3733219"/>
              <a:ext cx="73421" cy="37533"/>
            </a:xfrm>
            <a:custGeom>
              <a:rect b="b" l="l" r="r" t="t"/>
              <a:pathLst>
                <a:path extrusionOk="0" h="1096" w="2144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lnTo>
                    <a:pt x="0" y="1096"/>
                  </a:lnTo>
                  <a:lnTo>
                    <a:pt x="2144" y="1096"/>
                  </a:lnTo>
                  <a:lnTo>
                    <a:pt x="2144" y="334"/>
                  </a:lnTo>
                  <a:cubicBezTo>
                    <a:pt x="2144" y="143"/>
                    <a:pt x="2001" y="0"/>
                    <a:pt x="1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4940815" y="3792737"/>
              <a:ext cx="73421" cy="35923"/>
            </a:xfrm>
            <a:custGeom>
              <a:rect b="b" l="l" r="r" t="t"/>
              <a:pathLst>
                <a:path extrusionOk="0" h="1049" w="2144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3" y="1049"/>
                    <a:pt x="310" y="1049"/>
                  </a:cubicBezTo>
                  <a:lnTo>
                    <a:pt x="1834" y="1049"/>
                  </a:lnTo>
                  <a:cubicBezTo>
                    <a:pt x="2001" y="1049"/>
                    <a:pt x="2144" y="906"/>
                    <a:pt x="2144" y="715"/>
                  </a:cubicBez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4940815" y="3679386"/>
              <a:ext cx="73421" cy="38354"/>
            </a:xfrm>
            <a:custGeom>
              <a:rect b="b" l="l" r="r" t="t"/>
              <a:pathLst>
                <a:path extrusionOk="0" h="1120" w="2144">
                  <a:moveTo>
                    <a:pt x="310" y="1"/>
                  </a:moveTo>
                  <a:cubicBezTo>
                    <a:pt x="143" y="1"/>
                    <a:pt x="1" y="143"/>
                    <a:pt x="1" y="310"/>
                  </a:cubicBezTo>
                  <a:lnTo>
                    <a:pt x="1" y="1120"/>
                  </a:lnTo>
                  <a:lnTo>
                    <a:pt x="2144" y="1120"/>
                  </a:lnTo>
                  <a:lnTo>
                    <a:pt x="2144" y="310"/>
                  </a:lnTo>
                  <a:cubicBezTo>
                    <a:pt x="2144" y="143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4940815" y="3738903"/>
              <a:ext cx="73421" cy="31848"/>
            </a:xfrm>
            <a:custGeom>
              <a:rect b="b" l="l" r="r" t="t"/>
              <a:pathLst>
                <a:path extrusionOk="0" h="930" w="2144">
                  <a:moveTo>
                    <a:pt x="1" y="1"/>
                  </a:moveTo>
                  <a:lnTo>
                    <a:pt x="1" y="930"/>
                  </a:lnTo>
                  <a:lnTo>
                    <a:pt x="2144" y="93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5037043" y="3633703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5037043" y="3576616"/>
              <a:ext cx="73421" cy="35101"/>
            </a:xfrm>
            <a:custGeom>
              <a:rect b="b" l="l" r="r" t="t"/>
              <a:pathLst>
                <a:path extrusionOk="0" h="1025" w="2144">
                  <a:moveTo>
                    <a:pt x="310" y="1"/>
                  </a:moveTo>
                  <a:cubicBezTo>
                    <a:pt x="144" y="1"/>
                    <a:pt x="1" y="144"/>
                    <a:pt x="1" y="311"/>
                  </a:cubicBezTo>
                  <a:lnTo>
                    <a:pt x="1" y="1025"/>
                  </a:lnTo>
                  <a:lnTo>
                    <a:pt x="2144" y="1025"/>
                  </a:lnTo>
                  <a:lnTo>
                    <a:pt x="2144" y="311"/>
                  </a:lnTo>
                  <a:cubicBezTo>
                    <a:pt x="2144" y="144"/>
                    <a:pt x="2001" y="1"/>
                    <a:pt x="18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5037043" y="3792737"/>
              <a:ext cx="74243" cy="35923"/>
            </a:xfrm>
            <a:custGeom>
              <a:rect b="b" l="l" r="r" t="t"/>
              <a:pathLst>
                <a:path extrusionOk="0" h="1049" w="2168">
                  <a:moveTo>
                    <a:pt x="1" y="1"/>
                  </a:moveTo>
                  <a:lnTo>
                    <a:pt x="1" y="715"/>
                  </a:lnTo>
                  <a:cubicBezTo>
                    <a:pt x="1" y="906"/>
                    <a:pt x="144" y="1049"/>
                    <a:pt x="334" y="1049"/>
                  </a:cubicBezTo>
                  <a:lnTo>
                    <a:pt x="1858" y="1049"/>
                  </a:lnTo>
                  <a:cubicBezTo>
                    <a:pt x="2025" y="1049"/>
                    <a:pt x="2168" y="906"/>
                    <a:pt x="2168" y="715"/>
                  </a:cubicBez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5037043" y="3738903"/>
              <a:ext cx="74243" cy="31848"/>
            </a:xfrm>
            <a:custGeom>
              <a:rect b="b" l="l" r="r" t="t"/>
              <a:pathLst>
                <a:path extrusionOk="0" h="930" w="2168">
                  <a:moveTo>
                    <a:pt x="1" y="1"/>
                  </a:moveTo>
                  <a:lnTo>
                    <a:pt x="1" y="930"/>
                  </a:lnTo>
                  <a:lnTo>
                    <a:pt x="2168" y="930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5037043" y="3686714"/>
              <a:ext cx="74243" cy="31026"/>
            </a:xfrm>
            <a:custGeom>
              <a:rect b="b" l="l" r="r" t="t"/>
              <a:pathLst>
                <a:path extrusionOk="0" h="906" w="2168">
                  <a:moveTo>
                    <a:pt x="1" y="1"/>
                  </a:moveTo>
                  <a:lnTo>
                    <a:pt x="1" y="906"/>
                  </a:lnTo>
                  <a:lnTo>
                    <a:pt x="2168" y="906"/>
                  </a:lnTo>
                  <a:lnTo>
                    <a:pt x="2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4848114" y="3458026"/>
              <a:ext cx="254201" cy="171670"/>
            </a:xfrm>
            <a:custGeom>
              <a:rect b="b" l="l" r="r" t="t"/>
              <a:pathLst>
                <a:path extrusionOk="0" h="5013" w="7423">
                  <a:moveTo>
                    <a:pt x="5978" y="1"/>
                  </a:moveTo>
                  <a:cubicBezTo>
                    <a:pt x="5619" y="1"/>
                    <a:pt x="5523" y="542"/>
                    <a:pt x="5899" y="630"/>
                  </a:cubicBezTo>
                  <a:lnTo>
                    <a:pt x="6280" y="725"/>
                  </a:lnTo>
                  <a:lnTo>
                    <a:pt x="302" y="4417"/>
                  </a:lnTo>
                  <a:cubicBezTo>
                    <a:pt x="1" y="4579"/>
                    <a:pt x="106" y="5013"/>
                    <a:pt x="442" y="5013"/>
                  </a:cubicBezTo>
                  <a:cubicBezTo>
                    <a:pt x="451" y="5013"/>
                    <a:pt x="460" y="5012"/>
                    <a:pt x="469" y="5012"/>
                  </a:cubicBezTo>
                  <a:cubicBezTo>
                    <a:pt x="517" y="5012"/>
                    <a:pt x="588" y="5012"/>
                    <a:pt x="636" y="4964"/>
                  </a:cubicBezTo>
                  <a:lnTo>
                    <a:pt x="6613" y="1273"/>
                  </a:lnTo>
                  <a:lnTo>
                    <a:pt x="6518" y="1654"/>
                  </a:lnTo>
                  <a:cubicBezTo>
                    <a:pt x="6470" y="1821"/>
                    <a:pt x="6589" y="1987"/>
                    <a:pt x="6756" y="2035"/>
                  </a:cubicBezTo>
                  <a:lnTo>
                    <a:pt x="6827" y="2035"/>
                  </a:lnTo>
                  <a:cubicBezTo>
                    <a:pt x="6970" y="2035"/>
                    <a:pt x="7089" y="1916"/>
                    <a:pt x="7137" y="1797"/>
                  </a:cubicBezTo>
                  <a:lnTo>
                    <a:pt x="7375" y="725"/>
                  </a:lnTo>
                  <a:cubicBezTo>
                    <a:pt x="7423" y="630"/>
                    <a:pt x="7423" y="511"/>
                    <a:pt x="7351" y="416"/>
                  </a:cubicBezTo>
                  <a:cubicBezTo>
                    <a:pt x="7328" y="344"/>
                    <a:pt x="7256" y="297"/>
                    <a:pt x="7161" y="273"/>
                  </a:cubicBezTo>
                  <a:lnTo>
                    <a:pt x="6065" y="11"/>
                  </a:lnTo>
                  <a:cubicBezTo>
                    <a:pt x="6035" y="4"/>
                    <a:pt x="6006" y="1"/>
                    <a:pt x="59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5471435" y="2866103"/>
            <a:ext cx="373738" cy="362319"/>
            <a:chOff x="3218460" y="4039288"/>
            <a:chExt cx="373738" cy="362319"/>
          </a:xfrm>
        </p:grpSpPr>
        <p:sp>
          <p:nvSpPr>
            <p:cNvPr id="107" name="Google Shape;107;p14"/>
            <p:cNvSpPr/>
            <p:nvPr/>
          </p:nvSpPr>
          <p:spPr>
            <a:xfrm>
              <a:off x="3347928" y="4039288"/>
              <a:ext cx="103417" cy="84682"/>
            </a:xfrm>
            <a:custGeom>
              <a:rect b="b" l="l" r="r" t="t"/>
              <a:pathLst>
                <a:path extrusionOk="0" h="2477" w="3025">
                  <a:moveTo>
                    <a:pt x="1524" y="0"/>
                  </a:moveTo>
                  <a:cubicBezTo>
                    <a:pt x="262" y="0"/>
                    <a:pt x="0" y="1786"/>
                    <a:pt x="1215" y="2143"/>
                  </a:cubicBezTo>
                  <a:lnTo>
                    <a:pt x="1215" y="2477"/>
                  </a:lnTo>
                  <a:cubicBezTo>
                    <a:pt x="1310" y="2453"/>
                    <a:pt x="1405" y="2453"/>
                    <a:pt x="1501" y="2453"/>
                  </a:cubicBezTo>
                  <a:cubicBezTo>
                    <a:pt x="1620" y="2453"/>
                    <a:pt x="1715" y="2453"/>
                    <a:pt x="1810" y="2477"/>
                  </a:cubicBezTo>
                  <a:lnTo>
                    <a:pt x="1834" y="2477"/>
                  </a:lnTo>
                  <a:lnTo>
                    <a:pt x="1834" y="2143"/>
                  </a:lnTo>
                  <a:cubicBezTo>
                    <a:pt x="3025" y="1786"/>
                    <a:pt x="2763" y="0"/>
                    <a:pt x="152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3461089" y="4082398"/>
              <a:ext cx="90392" cy="77400"/>
            </a:xfrm>
            <a:custGeom>
              <a:rect b="b" l="l" r="r" t="t"/>
              <a:pathLst>
                <a:path extrusionOk="0" h="2264" w="2644">
                  <a:moveTo>
                    <a:pt x="1204" y="0"/>
                  </a:moveTo>
                  <a:cubicBezTo>
                    <a:pt x="656" y="0"/>
                    <a:pt x="136" y="427"/>
                    <a:pt x="120" y="1073"/>
                  </a:cubicBezTo>
                  <a:cubicBezTo>
                    <a:pt x="120" y="1263"/>
                    <a:pt x="167" y="1430"/>
                    <a:pt x="263" y="1597"/>
                  </a:cubicBezTo>
                  <a:lnTo>
                    <a:pt x="1" y="1835"/>
                  </a:lnTo>
                  <a:cubicBezTo>
                    <a:pt x="163" y="1951"/>
                    <a:pt x="303" y="2090"/>
                    <a:pt x="442" y="2251"/>
                  </a:cubicBezTo>
                  <a:lnTo>
                    <a:pt x="442" y="2251"/>
                  </a:lnTo>
                  <a:lnTo>
                    <a:pt x="667" y="2026"/>
                  </a:lnTo>
                  <a:cubicBezTo>
                    <a:pt x="834" y="2121"/>
                    <a:pt x="1001" y="2145"/>
                    <a:pt x="1191" y="2145"/>
                  </a:cubicBezTo>
                  <a:cubicBezTo>
                    <a:pt x="2144" y="2145"/>
                    <a:pt x="2644" y="978"/>
                    <a:pt x="1953" y="311"/>
                  </a:cubicBezTo>
                  <a:cubicBezTo>
                    <a:pt x="1731" y="96"/>
                    <a:pt x="1464" y="0"/>
                    <a:pt x="1204" y="0"/>
                  </a:cubicBezTo>
                  <a:close/>
                  <a:moveTo>
                    <a:pt x="442" y="2251"/>
                  </a:moveTo>
                  <a:lnTo>
                    <a:pt x="429" y="2264"/>
                  </a:lnTo>
                  <a:lnTo>
                    <a:pt x="453" y="2264"/>
                  </a:lnTo>
                  <a:cubicBezTo>
                    <a:pt x="449" y="2259"/>
                    <a:pt x="446" y="2255"/>
                    <a:pt x="442" y="22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3496917" y="4183388"/>
              <a:ext cx="95281" cy="74221"/>
            </a:xfrm>
            <a:custGeom>
              <a:rect b="b" l="l" r="r" t="t"/>
              <a:pathLst>
                <a:path extrusionOk="0" h="2171" w="2787">
                  <a:moveTo>
                    <a:pt x="1382" y="0"/>
                  </a:moveTo>
                  <a:lnTo>
                    <a:pt x="1382" y="24"/>
                  </a:lnTo>
                  <a:cubicBezTo>
                    <a:pt x="905" y="24"/>
                    <a:pt x="477" y="334"/>
                    <a:pt x="334" y="786"/>
                  </a:cubicBezTo>
                  <a:lnTo>
                    <a:pt x="0" y="786"/>
                  </a:lnTo>
                  <a:cubicBezTo>
                    <a:pt x="0" y="881"/>
                    <a:pt x="24" y="1000"/>
                    <a:pt x="24" y="1096"/>
                  </a:cubicBezTo>
                  <a:cubicBezTo>
                    <a:pt x="24" y="1191"/>
                    <a:pt x="24" y="1310"/>
                    <a:pt x="0" y="1405"/>
                  </a:cubicBezTo>
                  <a:lnTo>
                    <a:pt x="334" y="1405"/>
                  </a:lnTo>
                  <a:cubicBezTo>
                    <a:pt x="488" y="1895"/>
                    <a:pt x="937" y="2170"/>
                    <a:pt x="1387" y="2170"/>
                  </a:cubicBezTo>
                  <a:cubicBezTo>
                    <a:pt x="1705" y="2170"/>
                    <a:pt x="2023" y="2034"/>
                    <a:pt x="2239" y="1739"/>
                  </a:cubicBezTo>
                  <a:cubicBezTo>
                    <a:pt x="2787" y="1024"/>
                    <a:pt x="2263" y="0"/>
                    <a:pt x="13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461089" y="4281882"/>
              <a:ext cx="79418" cy="79828"/>
            </a:xfrm>
            <a:custGeom>
              <a:rect b="b" l="l" r="r" t="t"/>
              <a:pathLst>
                <a:path extrusionOk="0" h="2335" w="2323">
                  <a:moveTo>
                    <a:pt x="453" y="1"/>
                  </a:moveTo>
                  <a:cubicBezTo>
                    <a:pt x="310" y="168"/>
                    <a:pt x="167" y="310"/>
                    <a:pt x="1" y="429"/>
                  </a:cubicBezTo>
                  <a:lnTo>
                    <a:pt x="1" y="453"/>
                  </a:lnTo>
                  <a:lnTo>
                    <a:pt x="239" y="691"/>
                  </a:lnTo>
                  <a:cubicBezTo>
                    <a:pt x="167" y="834"/>
                    <a:pt x="120" y="1025"/>
                    <a:pt x="120" y="1192"/>
                  </a:cubicBezTo>
                  <a:cubicBezTo>
                    <a:pt x="84" y="1954"/>
                    <a:pt x="644" y="2335"/>
                    <a:pt x="1203" y="2335"/>
                  </a:cubicBezTo>
                  <a:cubicBezTo>
                    <a:pt x="1763" y="2335"/>
                    <a:pt x="2322" y="1954"/>
                    <a:pt x="2287" y="1192"/>
                  </a:cubicBezTo>
                  <a:cubicBezTo>
                    <a:pt x="2287" y="567"/>
                    <a:pt x="1762" y="112"/>
                    <a:pt x="1194" y="112"/>
                  </a:cubicBezTo>
                  <a:cubicBezTo>
                    <a:pt x="1026" y="112"/>
                    <a:pt x="854" y="152"/>
                    <a:pt x="691" y="239"/>
                  </a:cubicBezTo>
                  <a:lnTo>
                    <a:pt x="4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3347928" y="4317711"/>
              <a:ext cx="103417" cy="83896"/>
            </a:xfrm>
            <a:custGeom>
              <a:rect b="b" l="l" r="r" t="t"/>
              <a:pathLst>
                <a:path extrusionOk="0" h="2454" w="3025">
                  <a:moveTo>
                    <a:pt x="1215" y="1"/>
                  </a:moveTo>
                  <a:lnTo>
                    <a:pt x="1215" y="334"/>
                  </a:lnTo>
                  <a:cubicBezTo>
                    <a:pt x="0" y="691"/>
                    <a:pt x="262" y="2454"/>
                    <a:pt x="1524" y="2454"/>
                  </a:cubicBezTo>
                  <a:cubicBezTo>
                    <a:pt x="2763" y="2454"/>
                    <a:pt x="3025" y="691"/>
                    <a:pt x="1834" y="334"/>
                  </a:cubicBezTo>
                  <a:lnTo>
                    <a:pt x="1834" y="1"/>
                  </a:lnTo>
                  <a:cubicBezTo>
                    <a:pt x="1727" y="13"/>
                    <a:pt x="1620" y="18"/>
                    <a:pt x="1516" y="18"/>
                  </a:cubicBezTo>
                  <a:cubicBezTo>
                    <a:pt x="1411" y="18"/>
                    <a:pt x="1310" y="13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3248579" y="4281882"/>
              <a:ext cx="96751" cy="77947"/>
            </a:xfrm>
            <a:custGeom>
              <a:rect b="b" l="l" r="r" t="t"/>
              <a:pathLst>
                <a:path extrusionOk="0" h="2280" w="2830">
                  <a:moveTo>
                    <a:pt x="2192" y="1"/>
                  </a:moveTo>
                  <a:lnTo>
                    <a:pt x="1954" y="239"/>
                  </a:lnTo>
                  <a:cubicBezTo>
                    <a:pt x="1811" y="144"/>
                    <a:pt x="1620" y="120"/>
                    <a:pt x="1454" y="120"/>
                  </a:cubicBezTo>
                  <a:cubicBezTo>
                    <a:pt x="477" y="120"/>
                    <a:pt x="1" y="1287"/>
                    <a:pt x="692" y="1954"/>
                  </a:cubicBezTo>
                  <a:cubicBezTo>
                    <a:pt x="920" y="2182"/>
                    <a:pt x="1184" y="2279"/>
                    <a:pt x="1439" y="2279"/>
                  </a:cubicBezTo>
                  <a:cubicBezTo>
                    <a:pt x="2168" y="2279"/>
                    <a:pt x="2830" y="1485"/>
                    <a:pt x="2406" y="691"/>
                  </a:cubicBezTo>
                  <a:lnTo>
                    <a:pt x="2644" y="453"/>
                  </a:lnTo>
                  <a:cubicBezTo>
                    <a:pt x="2478" y="310"/>
                    <a:pt x="2335" y="168"/>
                    <a:pt x="21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218460" y="4184174"/>
              <a:ext cx="84717" cy="74358"/>
            </a:xfrm>
            <a:custGeom>
              <a:rect b="b" l="l" r="r" t="t"/>
              <a:pathLst>
                <a:path extrusionOk="0" h="2175" w="2478">
                  <a:moveTo>
                    <a:pt x="1094" y="1"/>
                  </a:moveTo>
                  <a:cubicBezTo>
                    <a:pt x="548" y="1"/>
                    <a:pt x="1" y="393"/>
                    <a:pt x="1" y="1097"/>
                  </a:cubicBezTo>
                  <a:cubicBezTo>
                    <a:pt x="1" y="1788"/>
                    <a:pt x="550" y="2175"/>
                    <a:pt x="1097" y="2175"/>
                  </a:cubicBezTo>
                  <a:cubicBezTo>
                    <a:pt x="1530" y="2175"/>
                    <a:pt x="1963" y="1932"/>
                    <a:pt x="2120" y="1406"/>
                  </a:cubicBezTo>
                  <a:lnTo>
                    <a:pt x="2478" y="1406"/>
                  </a:lnTo>
                  <a:cubicBezTo>
                    <a:pt x="2454" y="1287"/>
                    <a:pt x="2454" y="1192"/>
                    <a:pt x="2454" y="1073"/>
                  </a:cubicBezTo>
                  <a:cubicBezTo>
                    <a:pt x="2454" y="977"/>
                    <a:pt x="2454" y="882"/>
                    <a:pt x="2478" y="787"/>
                  </a:cubicBezTo>
                  <a:lnTo>
                    <a:pt x="2120" y="787"/>
                  </a:lnTo>
                  <a:cubicBezTo>
                    <a:pt x="1962" y="249"/>
                    <a:pt x="1528" y="1"/>
                    <a:pt x="10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3260818" y="4081612"/>
              <a:ext cx="83076" cy="78187"/>
            </a:xfrm>
            <a:custGeom>
              <a:rect b="b" l="l" r="r" t="t"/>
              <a:pathLst>
                <a:path extrusionOk="0" h="2287" w="2430">
                  <a:moveTo>
                    <a:pt x="1096" y="0"/>
                  </a:moveTo>
                  <a:cubicBezTo>
                    <a:pt x="476" y="0"/>
                    <a:pt x="0" y="501"/>
                    <a:pt x="0" y="1096"/>
                  </a:cubicBezTo>
                  <a:cubicBezTo>
                    <a:pt x="0" y="1382"/>
                    <a:pt x="119" y="1667"/>
                    <a:pt x="334" y="1858"/>
                  </a:cubicBezTo>
                  <a:cubicBezTo>
                    <a:pt x="540" y="2064"/>
                    <a:pt x="819" y="2170"/>
                    <a:pt x="1098" y="2170"/>
                  </a:cubicBezTo>
                  <a:cubicBezTo>
                    <a:pt x="1270" y="2170"/>
                    <a:pt x="1442" y="2130"/>
                    <a:pt x="1596" y="2049"/>
                  </a:cubicBezTo>
                  <a:lnTo>
                    <a:pt x="1834" y="2287"/>
                  </a:lnTo>
                  <a:cubicBezTo>
                    <a:pt x="1977" y="2120"/>
                    <a:pt x="2120" y="1977"/>
                    <a:pt x="2286" y="1858"/>
                  </a:cubicBezTo>
                  <a:lnTo>
                    <a:pt x="2048" y="1620"/>
                  </a:lnTo>
                  <a:cubicBezTo>
                    <a:pt x="2429" y="882"/>
                    <a:pt x="1905" y="0"/>
                    <a:pt x="10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3296647" y="4143491"/>
              <a:ext cx="180749" cy="154733"/>
            </a:xfrm>
            <a:custGeom>
              <a:rect b="b" l="l" r="r" t="t"/>
              <a:pathLst>
                <a:path extrusionOk="0" h="4526" w="5287">
                  <a:moveTo>
                    <a:pt x="3013" y="905"/>
                  </a:moveTo>
                  <a:cubicBezTo>
                    <a:pt x="3161" y="905"/>
                    <a:pt x="3310" y="1001"/>
                    <a:pt x="3310" y="1191"/>
                  </a:cubicBezTo>
                  <a:lnTo>
                    <a:pt x="3310" y="1215"/>
                  </a:lnTo>
                  <a:lnTo>
                    <a:pt x="3358" y="1215"/>
                  </a:lnTo>
                  <a:cubicBezTo>
                    <a:pt x="3763" y="1215"/>
                    <a:pt x="3763" y="1810"/>
                    <a:pt x="3358" y="1810"/>
                  </a:cubicBezTo>
                  <a:lnTo>
                    <a:pt x="3024" y="1810"/>
                  </a:lnTo>
                  <a:cubicBezTo>
                    <a:pt x="3001" y="1810"/>
                    <a:pt x="2977" y="1834"/>
                    <a:pt x="2977" y="1882"/>
                  </a:cubicBezTo>
                  <a:cubicBezTo>
                    <a:pt x="2977" y="1929"/>
                    <a:pt x="3001" y="1977"/>
                    <a:pt x="3024" y="1977"/>
                  </a:cubicBezTo>
                  <a:cubicBezTo>
                    <a:pt x="3382" y="1977"/>
                    <a:pt x="3667" y="2287"/>
                    <a:pt x="3667" y="2644"/>
                  </a:cubicBezTo>
                  <a:cubicBezTo>
                    <a:pt x="3667" y="2882"/>
                    <a:pt x="3525" y="3120"/>
                    <a:pt x="3310" y="3239"/>
                  </a:cubicBezTo>
                  <a:lnTo>
                    <a:pt x="3310" y="3334"/>
                  </a:lnTo>
                  <a:cubicBezTo>
                    <a:pt x="3310" y="3537"/>
                    <a:pt x="3161" y="3638"/>
                    <a:pt x="3013" y="3638"/>
                  </a:cubicBezTo>
                  <a:cubicBezTo>
                    <a:pt x="2864" y="3638"/>
                    <a:pt x="2715" y="3537"/>
                    <a:pt x="2715" y="3334"/>
                  </a:cubicBezTo>
                  <a:lnTo>
                    <a:pt x="2715" y="3311"/>
                  </a:lnTo>
                  <a:lnTo>
                    <a:pt x="2691" y="3311"/>
                  </a:lnTo>
                  <a:cubicBezTo>
                    <a:pt x="2286" y="3311"/>
                    <a:pt x="2286" y="2715"/>
                    <a:pt x="2691" y="2715"/>
                  </a:cubicBezTo>
                  <a:lnTo>
                    <a:pt x="3024" y="2715"/>
                  </a:lnTo>
                  <a:cubicBezTo>
                    <a:pt x="3048" y="2715"/>
                    <a:pt x="3072" y="2691"/>
                    <a:pt x="3072" y="2644"/>
                  </a:cubicBezTo>
                  <a:cubicBezTo>
                    <a:pt x="3072" y="2596"/>
                    <a:pt x="3048" y="2572"/>
                    <a:pt x="3024" y="2572"/>
                  </a:cubicBezTo>
                  <a:cubicBezTo>
                    <a:pt x="2667" y="2549"/>
                    <a:pt x="2381" y="2263"/>
                    <a:pt x="2381" y="1906"/>
                  </a:cubicBezTo>
                  <a:cubicBezTo>
                    <a:pt x="2381" y="1644"/>
                    <a:pt x="2501" y="1429"/>
                    <a:pt x="2715" y="1310"/>
                  </a:cubicBezTo>
                  <a:lnTo>
                    <a:pt x="2715" y="1191"/>
                  </a:lnTo>
                  <a:cubicBezTo>
                    <a:pt x="2715" y="1001"/>
                    <a:pt x="2864" y="905"/>
                    <a:pt x="3013" y="905"/>
                  </a:cubicBezTo>
                  <a:close/>
                  <a:moveTo>
                    <a:pt x="2998" y="1"/>
                  </a:moveTo>
                  <a:cubicBezTo>
                    <a:pt x="2444" y="1"/>
                    <a:pt x="1882" y="206"/>
                    <a:pt x="1429" y="667"/>
                  </a:cubicBezTo>
                  <a:cubicBezTo>
                    <a:pt x="0" y="2096"/>
                    <a:pt x="1000" y="4525"/>
                    <a:pt x="3024" y="4525"/>
                  </a:cubicBezTo>
                  <a:cubicBezTo>
                    <a:pt x="4263" y="4525"/>
                    <a:pt x="5263" y="3501"/>
                    <a:pt x="5287" y="2263"/>
                  </a:cubicBezTo>
                  <a:cubicBezTo>
                    <a:pt x="5287" y="908"/>
                    <a:pt x="4161" y="1"/>
                    <a:pt x="29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</a:t>
            </a:r>
            <a:r>
              <a:rPr lang="en"/>
              <a:t>Pipeline</a:t>
            </a: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971565" y="1009658"/>
            <a:ext cx="2102940" cy="1035482"/>
            <a:chOff x="457177" y="1091475"/>
            <a:chExt cx="1954223" cy="1035482"/>
          </a:xfrm>
        </p:grpSpPr>
        <p:sp>
          <p:nvSpPr>
            <p:cNvPr id="122" name="Google Shape;122;p15"/>
            <p:cNvSpPr txBox="1"/>
            <p:nvPr/>
          </p:nvSpPr>
          <p:spPr>
            <a:xfrm>
              <a:off x="457200" y="1400275"/>
              <a:ext cx="1954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Identify target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3" name="Google Shape;123;p15"/>
            <p:cNvSpPr txBox="1"/>
            <p:nvPr/>
          </p:nvSpPr>
          <p:spPr>
            <a:xfrm>
              <a:off x="457200" y="1709057"/>
              <a:ext cx="1954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Built scapers to gather data and links from clutch and upcity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5"/>
            <p:cNvSpPr txBox="1"/>
            <p:nvPr/>
          </p:nvSpPr>
          <p:spPr>
            <a:xfrm>
              <a:off x="457177" y="10914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6069514" y="1019353"/>
            <a:ext cx="2102915" cy="1025778"/>
            <a:chOff x="6732601" y="1101175"/>
            <a:chExt cx="1954200" cy="1025778"/>
          </a:xfrm>
        </p:grpSpPr>
        <p:sp>
          <p:nvSpPr>
            <p:cNvPr id="126" name="Google Shape;126;p15"/>
            <p:cNvSpPr txBox="1"/>
            <p:nvPr/>
          </p:nvSpPr>
          <p:spPr>
            <a:xfrm>
              <a:off x="7025277" y="1400275"/>
              <a:ext cx="16614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Visit Sites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6732601" y="1709053"/>
              <a:ext cx="1954200" cy="41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Goes to each website and extracts socials, emails, phone numbers and if they have a chatbot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8251800" y="11011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971578" y="3723004"/>
            <a:ext cx="2102915" cy="1009069"/>
            <a:chOff x="457200" y="3420775"/>
            <a:chExt cx="1954200" cy="1009069"/>
          </a:xfrm>
        </p:grpSpPr>
        <p:sp>
          <p:nvSpPr>
            <p:cNvPr id="130" name="Google Shape;130;p15"/>
            <p:cNvSpPr txBox="1"/>
            <p:nvPr/>
          </p:nvSpPr>
          <p:spPr>
            <a:xfrm>
              <a:off x="457200" y="3719877"/>
              <a:ext cx="19542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Api integration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457200" y="4017644"/>
              <a:ext cx="1954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Checking each website for bounce rate, time on site and pages per visit.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457200" y="34207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33" name="Google Shape;133;p15"/>
          <p:cNvGrpSpPr/>
          <p:nvPr/>
        </p:nvGrpSpPr>
        <p:grpSpPr>
          <a:xfrm>
            <a:off x="6069517" y="3723029"/>
            <a:ext cx="2102915" cy="1003501"/>
            <a:chOff x="6732599" y="3420775"/>
            <a:chExt cx="1954201" cy="1003501"/>
          </a:xfrm>
        </p:grpSpPr>
        <p:sp>
          <p:nvSpPr>
            <p:cNvPr id="134" name="Google Shape;134;p15"/>
            <p:cNvSpPr txBox="1"/>
            <p:nvPr/>
          </p:nvSpPr>
          <p:spPr>
            <a:xfrm>
              <a:off x="7025275" y="3713000"/>
              <a:ext cx="1661400" cy="29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Rank leads</a:t>
              </a:r>
              <a:endParaRPr b="1" sz="18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5" name="Google Shape;135;p15"/>
            <p:cNvSpPr txBox="1"/>
            <p:nvPr/>
          </p:nvSpPr>
          <p:spPr>
            <a:xfrm>
              <a:off x="6732599" y="4012076"/>
              <a:ext cx="1954200" cy="4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Score the quality of leads based on gathered data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8251800" y="3420775"/>
              <a:ext cx="4350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accent4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37" name="Google Shape;137;p15"/>
          <p:cNvSpPr/>
          <p:nvPr/>
        </p:nvSpPr>
        <p:spPr>
          <a:xfrm>
            <a:off x="4724263" y="1087150"/>
            <a:ext cx="724200" cy="724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3695563" y="2045125"/>
            <a:ext cx="724200" cy="724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4724263" y="3003100"/>
            <a:ext cx="724200" cy="72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3695563" y="3961075"/>
            <a:ext cx="724200" cy="7242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1" name="Google Shape;141;p15"/>
          <p:cNvCxnSpPr/>
          <p:nvPr/>
        </p:nvCxnSpPr>
        <p:spPr>
          <a:xfrm>
            <a:off x="1473413" y="1274050"/>
            <a:ext cx="3284700" cy="28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42" name="Google Shape;142;p15"/>
          <p:cNvCxnSpPr>
            <a:stCxn id="128" idx="1"/>
            <a:endCxn id="138" idx="6"/>
          </p:cNvCxnSpPr>
          <p:nvPr/>
        </p:nvCxnSpPr>
        <p:spPr>
          <a:xfrm flipH="1">
            <a:off x="4419624" y="1168903"/>
            <a:ext cx="3284700" cy="12384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43" name="Google Shape;143;p15"/>
          <p:cNvCxnSpPr>
            <a:stCxn id="132" idx="3"/>
            <a:endCxn id="139" idx="2"/>
          </p:cNvCxnSpPr>
          <p:nvPr/>
        </p:nvCxnSpPr>
        <p:spPr>
          <a:xfrm flipH="1" rot="10800000">
            <a:off x="1439682" y="3365254"/>
            <a:ext cx="3284700" cy="5073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44" name="Google Shape;144;p15"/>
          <p:cNvCxnSpPr>
            <a:stCxn id="136" idx="1"/>
            <a:endCxn id="140" idx="6"/>
          </p:cNvCxnSpPr>
          <p:nvPr/>
        </p:nvCxnSpPr>
        <p:spPr>
          <a:xfrm flipH="1">
            <a:off x="4419629" y="3872579"/>
            <a:ext cx="3284700" cy="4506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oval"/>
            <a:tailEnd len="med" w="med" type="none"/>
          </a:ln>
        </p:spPr>
      </p:cxnSp>
      <p:cxnSp>
        <p:nvCxnSpPr>
          <p:cNvPr id="145" name="Google Shape;145;p15"/>
          <p:cNvCxnSpPr>
            <a:stCxn id="137" idx="3"/>
            <a:endCxn id="138" idx="7"/>
          </p:cNvCxnSpPr>
          <p:nvPr/>
        </p:nvCxnSpPr>
        <p:spPr>
          <a:xfrm flipH="1">
            <a:off x="4313719" y="1705293"/>
            <a:ext cx="5166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5"/>
          <p:cNvCxnSpPr>
            <a:stCxn id="138" idx="5"/>
            <a:endCxn id="139" idx="1"/>
          </p:cNvCxnSpPr>
          <p:nvPr/>
        </p:nvCxnSpPr>
        <p:spPr>
          <a:xfrm>
            <a:off x="4313706" y="2663268"/>
            <a:ext cx="5166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5"/>
          <p:cNvCxnSpPr>
            <a:stCxn id="139" idx="3"/>
            <a:endCxn id="140" idx="7"/>
          </p:cNvCxnSpPr>
          <p:nvPr/>
        </p:nvCxnSpPr>
        <p:spPr>
          <a:xfrm flipH="1">
            <a:off x="4313719" y="3621243"/>
            <a:ext cx="516600" cy="4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8" name="Google Shape;148;p15"/>
          <p:cNvGrpSpPr/>
          <p:nvPr/>
        </p:nvGrpSpPr>
        <p:grpSpPr>
          <a:xfrm>
            <a:off x="3873230" y="4140282"/>
            <a:ext cx="368903" cy="365791"/>
            <a:chOff x="3992317" y="2867715"/>
            <a:chExt cx="368903" cy="365791"/>
          </a:xfrm>
        </p:grpSpPr>
        <p:sp>
          <p:nvSpPr>
            <p:cNvPr id="149" name="Google Shape;149;p15"/>
            <p:cNvSpPr/>
            <p:nvPr/>
          </p:nvSpPr>
          <p:spPr>
            <a:xfrm>
              <a:off x="4022441" y="3167686"/>
              <a:ext cx="42604" cy="37133"/>
            </a:xfrm>
            <a:custGeom>
              <a:rect b="b" l="l" r="r" t="t"/>
              <a:pathLst>
                <a:path extrusionOk="0" h="1086" w="1246">
                  <a:moveTo>
                    <a:pt x="779" y="0"/>
                  </a:moveTo>
                  <a:cubicBezTo>
                    <a:pt x="709" y="0"/>
                    <a:pt x="636" y="27"/>
                    <a:pt x="572" y="91"/>
                  </a:cubicBezTo>
                  <a:lnTo>
                    <a:pt x="119" y="544"/>
                  </a:lnTo>
                  <a:cubicBezTo>
                    <a:pt x="0" y="663"/>
                    <a:pt x="0" y="853"/>
                    <a:pt x="119" y="996"/>
                  </a:cubicBezTo>
                  <a:cubicBezTo>
                    <a:pt x="191" y="1056"/>
                    <a:pt x="274" y="1085"/>
                    <a:pt x="355" y="1085"/>
                  </a:cubicBezTo>
                  <a:cubicBezTo>
                    <a:pt x="435" y="1085"/>
                    <a:pt x="512" y="1056"/>
                    <a:pt x="572" y="996"/>
                  </a:cubicBezTo>
                  <a:lnTo>
                    <a:pt x="1024" y="544"/>
                  </a:lnTo>
                  <a:cubicBezTo>
                    <a:pt x="1246" y="322"/>
                    <a:pt x="1024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094108" y="3190322"/>
              <a:ext cx="22806" cy="43185"/>
            </a:xfrm>
            <a:custGeom>
              <a:rect b="b" l="l" r="r" t="t"/>
              <a:pathLst>
                <a:path extrusionOk="0" h="1263" w="667">
                  <a:moveTo>
                    <a:pt x="333" y="1"/>
                  </a:moveTo>
                  <a:cubicBezTo>
                    <a:pt x="167" y="1"/>
                    <a:pt x="0" y="120"/>
                    <a:pt x="24" y="358"/>
                  </a:cubicBezTo>
                  <a:lnTo>
                    <a:pt x="24" y="977"/>
                  </a:lnTo>
                  <a:cubicBezTo>
                    <a:pt x="36" y="1168"/>
                    <a:pt x="179" y="1263"/>
                    <a:pt x="324" y="1263"/>
                  </a:cubicBezTo>
                  <a:cubicBezTo>
                    <a:pt x="470" y="1263"/>
                    <a:pt x="619" y="1168"/>
                    <a:pt x="643" y="977"/>
                  </a:cubicBezTo>
                  <a:lnTo>
                    <a:pt x="643" y="358"/>
                  </a:lnTo>
                  <a:cubicBezTo>
                    <a:pt x="667" y="120"/>
                    <a:pt x="500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3992317" y="3112089"/>
              <a:ext cx="49442" cy="22123"/>
            </a:xfrm>
            <a:custGeom>
              <a:rect b="b" l="l" r="r" t="t"/>
              <a:pathLst>
                <a:path extrusionOk="0" h="647" w="1446">
                  <a:moveTo>
                    <a:pt x="1043" y="0"/>
                  </a:moveTo>
                  <a:cubicBezTo>
                    <a:pt x="1029" y="0"/>
                    <a:pt x="1015" y="1"/>
                    <a:pt x="1000" y="3"/>
                  </a:cubicBezTo>
                  <a:lnTo>
                    <a:pt x="381" y="3"/>
                  </a:lnTo>
                  <a:cubicBezTo>
                    <a:pt x="0" y="50"/>
                    <a:pt x="0" y="598"/>
                    <a:pt x="381" y="646"/>
                  </a:cubicBezTo>
                  <a:lnTo>
                    <a:pt x="1000" y="646"/>
                  </a:lnTo>
                  <a:cubicBezTo>
                    <a:pt x="1008" y="646"/>
                    <a:pt x="1015" y="646"/>
                    <a:pt x="1022" y="646"/>
                  </a:cubicBezTo>
                  <a:cubicBezTo>
                    <a:pt x="1439" y="646"/>
                    <a:pt x="1445" y="0"/>
                    <a:pt x="1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4203216" y="3075503"/>
              <a:ext cx="88764" cy="128256"/>
            </a:xfrm>
            <a:custGeom>
              <a:rect b="b" l="l" r="r" t="t"/>
              <a:pathLst>
                <a:path extrusionOk="0" h="3751" w="2596">
                  <a:moveTo>
                    <a:pt x="2453" y="1"/>
                  </a:moveTo>
                  <a:cubicBezTo>
                    <a:pt x="1715" y="620"/>
                    <a:pt x="881" y="1120"/>
                    <a:pt x="0" y="1525"/>
                  </a:cubicBezTo>
                  <a:cubicBezTo>
                    <a:pt x="310" y="2097"/>
                    <a:pt x="453" y="2740"/>
                    <a:pt x="405" y="3406"/>
                  </a:cubicBezTo>
                  <a:cubicBezTo>
                    <a:pt x="405" y="3502"/>
                    <a:pt x="429" y="3597"/>
                    <a:pt x="500" y="3668"/>
                  </a:cubicBezTo>
                  <a:cubicBezTo>
                    <a:pt x="524" y="3692"/>
                    <a:pt x="548" y="3692"/>
                    <a:pt x="572" y="3716"/>
                  </a:cubicBezTo>
                  <a:cubicBezTo>
                    <a:pt x="611" y="3740"/>
                    <a:pt x="656" y="3750"/>
                    <a:pt x="701" y="3750"/>
                  </a:cubicBezTo>
                  <a:cubicBezTo>
                    <a:pt x="791" y="3750"/>
                    <a:pt x="881" y="3708"/>
                    <a:pt x="929" y="3645"/>
                  </a:cubicBezTo>
                  <a:lnTo>
                    <a:pt x="1691" y="2906"/>
                  </a:lnTo>
                  <a:cubicBezTo>
                    <a:pt x="2167" y="2430"/>
                    <a:pt x="2477" y="1763"/>
                    <a:pt x="2548" y="1073"/>
                  </a:cubicBezTo>
                  <a:cubicBezTo>
                    <a:pt x="2596" y="715"/>
                    <a:pt x="2548" y="358"/>
                    <a:pt x="24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4023261" y="2937263"/>
              <a:ext cx="129487" cy="87806"/>
            </a:xfrm>
            <a:custGeom>
              <a:rect b="b" l="l" r="r" t="t"/>
              <a:pathLst>
                <a:path extrusionOk="0" h="2568" w="3787">
                  <a:moveTo>
                    <a:pt x="3002" y="1"/>
                  </a:moveTo>
                  <a:cubicBezTo>
                    <a:pt x="2906" y="1"/>
                    <a:pt x="2811" y="7"/>
                    <a:pt x="2715" y="19"/>
                  </a:cubicBezTo>
                  <a:cubicBezTo>
                    <a:pt x="2024" y="91"/>
                    <a:pt x="1358" y="400"/>
                    <a:pt x="881" y="900"/>
                  </a:cubicBezTo>
                  <a:lnTo>
                    <a:pt x="143" y="1639"/>
                  </a:lnTo>
                  <a:cubicBezTo>
                    <a:pt x="48" y="1710"/>
                    <a:pt x="0" y="1877"/>
                    <a:pt x="72" y="1996"/>
                  </a:cubicBezTo>
                  <a:cubicBezTo>
                    <a:pt x="95" y="2020"/>
                    <a:pt x="95" y="2044"/>
                    <a:pt x="143" y="2067"/>
                  </a:cubicBezTo>
                  <a:cubicBezTo>
                    <a:pt x="191" y="2139"/>
                    <a:pt x="286" y="2163"/>
                    <a:pt x="381" y="2163"/>
                  </a:cubicBezTo>
                  <a:cubicBezTo>
                    <a:pt x="465" y="2157"/>
                    <a:pt x="549" y="2154"/>
                    <a:pt x="632" y="2154"/>
                  </a:cubicBezTo>
                  <a:cubicBezTo>
                    <a:pt x="1209" y="2154"/>
                    <a:pt x="1763" y="2297"/>
                    <a:pt x="2263" y="2567"/>
                  </a:cubicBezTo>
                  <a:cubicBezTo>
                    <a:pt x="2667" y="1686"/>
                    <a:pt x="3167" y="853"/>
                    <a:pt x="3787" y="115"/>
                  </a:cubicBezTo>
                  <a:cubicBezTo>
                    <a:pt x="3525" y="45"/>
                    <a:pt x="3264" y="1"/>
                    <a:pt x="30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4288698" y="2867715"/>
              <a:ext cx="72522" cy="71120"/>
            </a:xfrm>
            <a:custGeom>
              <a:rect b="b" l="l" r="r" t="t"/>
              <a:pathLst>
                <a:path extrusionOk="0" h="2080" w="2121">
                  <a:moveTo>
                    <a:pt x="1602" y="1"/>
                  </a:moveTo>
                  <a:cubicBezTo>
                    <a:pt x="1124" y="1"/>
                    <a:pt x="649" y="71"/>
                    <a:pt x="191" y="196"/>
                  </a:cubicBezTo>
                  <a:lnTo>
                    <a:pt x="24" y="243"/>
                  </a:lnTo>
                  <a:cubicBezTo>
                    <a:pt x="1" y="744"/>
                    <a:pt x="191" y="1220"/>
                    <a:pt x="548" y="1553"/>
                  </a:cubicBezTo>
                  <a:cubicBezTo>
                    <a:pt x="863" y="1890"/>
                    <a:pt x="1305" y="2079"/>
                    <a:pt x="1775" y="2079"/>
                  </a:cubicBezTo>
                  <a:cubicBezTo>
                    <a:pt x="1802" y="2079"/>
                    <a:pt x="1830" y="2078"/>
                    <a:pt x="1858" y="2077"/>
                  </a:cubicBezTo>
                  <a:cubicBezTo>
                    <a:pt x="1882" y="2029"/>
                    <a:pt x="1882" y="1982"/>
                    <a:pt x="1906" y="1910"/>
                  </a:cubicBezTo>
                  <a:cubicBezTo>
                    <a:pt x="2049" y="1386"/>
                    <a:pt x="2120" y="839"/>
                    <a:pt x="2120" y="291"/>
                  </a:cubicBezTo>
                  <a:cubicBezTo>
                    <a:pt x="2120" y="124"/>
                    <a:pt x="1977" y="5"/>
                    <a:pt x="1811" y="5"/>
                  </a:cubicBezTo>
                  <a:cubicBezTo>
                    <a:pt x="1741" y="2"/>
                    <a:pt x="1671" y="1"/>
                    <a:pt x="16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4234947" y="2968857"/>
              <a:ext cx="25302" cy="21473"/>
            </a:xfrm>
            <a:custGeom>
              <a:rect b="b" l="l" r="r" t="t"/>
              <a:pathLst>
                <a:path extrusionOk="0" h="628" w="740">
                  <a:moveTo>
                    <a:pt x="406" y="0"/>
                  </a:moveTo>
                  <a:cubicBezTo>
                    <a:pt x="144" y="0"/>
                    <a:pt x="1" y="334"/>
                    <a:pt x="191" y="524"/>
                  </a:cubicBezTo>
                  <a:cubicBezTo>
                    <a:pt x="255" y="596"/>
                    <a:pt x="337" y="627"/>
                    <a:pt x="418" y="627"/>
                  </a:cubicBezTo>
                  <a:cubicBezTo>
                    <a:pt x="580" y="627"/>
                    <a:pt x="739" y="500"/>
                    <a:pt x="739" y="310"/>
                  </a:cubicBezTo>
                  <a:cubicBezTo>
                    <a:pt x="739" y="143"/>
                    <a:pt x="596" y="0"/>
                    <a:pt x="4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4104674" y="2883341"/>
              <a:ext cx="240237" cy="239450"/>
            </a:xfrm>
            <a:custGeom>
              <a:rect b="b" l="l" r="r" t="t"/>
              <a:pathLst>
                <a:path extrusionOk="0" h="7003" w="7026">
                  <a:moveTo>
                    <a:pt x="4216" y="1858"/>
                  </a:moveTo>
                  <a:cubicBezTo>
                    <a:pt x="5073" y="1858"/>
                    <a:pt x="5478" y="2882"/>
                    <a:pt x="4883" y="3478"/>
                  </a:cubicBezTo>
                  <a:cubicBezTo>
                    <a:pt x="4704" y="3656"/>
                    <a:pt x="4466" y="3746"/>
                    <a:pt x="4225" y="3746"/>
                  </a:cubicBezTo>
                  <a:cubicBezTo>
                    <a:pt x="3984" y="3746"/>
                    <a:pt x="3739" y="3656"/>
                    <a:pt x="3549" y="3478"/>
                  </a:cubicBezTo>
                  <a:cubicBezTo>
                    <a:pt x="2954" y="2882"/>
                    <a:pt x="3382" y="1858"/>
                    <a:pt x="4216" y="1858"/>
                  </a:cubicBezTo>
                  <a:close/>
                  <a:moveTo>
                    <a:pt x="4763" y="1"/>
                  </a:moveTo>
                  <a:cubicBezTo>
                    <a:pt x="3859" y="334"/>
                    <a:pt x="3049" y="882"/>
                    <a:pt x="2358" y="1549"/>
                  </a:cubicBezTo>
                  <a:cubicBezTo>
                    <a:pt x="1239" y="2692"/>
                    <a:pt x="477" y="4240"/>
                    <a:pt x="48" y="5335"/>
                  </a:cubicBezTo>
                  <a:cubicBezTo>
                    <a:pt x="1" y="5454"/>
                    <a:pt x="24" y="5597"/>
                    <a:pt x="120" y="5669"/>
                  </a:cubicBezTo>
                  <a:lnTo>
                    <a:pt x="1358" y="6907"/>
                  </a:lnTo>
                  <a:cubicBezTo>
                    <a:pt x="1406" y="6970"/>
                    <a:pt x="1485" y="7002"/>
                    <a:pt x="1568" y="7002"/>
                  </a:cubicBezTo>
                  <a:cubicBezTo>
                    <a:pt x="1609" y="7002"/>
                    <a:pt x="1652" y="6994"/>
                    <a:pt x="1691" y="6978"/>
                  </a:cubicBezTo>
                  <a:cubicBezTo>
                    <a:pt x="2787" y="6550"/>
                    <a:pt x="4335" y="5811"/>
                    <a:pt x="5478" y="4668"/>
                  </a:cubicBezTo>
                  <a:cubicBezTo>
                    <a:pt x="6145" y="3978"/>
                    <a:pt x="6692" y="3168"/>
                    <a:pt x="7026" y="2263"/>
                  </a:cubicBezTo>
                  <a:cubicBezTo>
                    <a:pt x="5811" y="2168"/>
                    <a:pt x="4859" y="1215"/>
                    <a:pt x="4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065797" y="3097489"/>
              <a:ext cx="64145" cy="63872"/>
            </a:xfrm>
            <a:custGeom>
              <a:rect b="b" l="l" r="r" t="t"/>
              <a:pathLst>
                <a:path extrusionOk="0" h="1868" w="1876">
                  <a:moveTo>
                    <a:pt x="947" y="1"/>
                  </a:moveTo>
                  <a:lnTo>
                    <a:pt x="947" y="25"/>
                  </a:lnTo>
                  <a:cubicBezTo>
                    <a:pt x="685" y="72"/>
                    <a:pt x="471" y="263"/>
                    <a:pt x="399" y="525"/>
                  </a:cubicBezTo>
                  <a:lnTo>
                    <a:pt x="42" y="1573"/>
                  </a:lnTo>
                  <a:cubicBezTo>
                    <a:pt x="1" y="1738"/>
                    <a:pt x="103" y="1868"/>
                    <a:pt x="256" y="1868"/>
                  </a:cubicBezTo>
                  <a:cubicBezTo>
                    <a:pt x="279" y="1868"/>
                    <a:pt x="303" y="1865"/>
                    <a:pt x="328" y="1858"/>
                  </a:cubicBezTo>
                  <a:lnTo>
                    <a:pt x="1376" y="1525"/>
                  </a:lnTo>
                  <a:cubicBezTo>
                    <a:pt x="1638" y="1430"/>
                    <a:pt x="1828" y="1215"/>
                    <a:pt x="1876" y="953"/>
                  </a:cubicBezTo>
                  <a:cubicBezTo>
                    <a:pt x="1876" y="953"/>
                    <a:pt x="1876" y="930"/>
                    <a:pt x="1876" y="930"/>
                  </a:cubicBezTo>
                  <a:lnTo>
                    <a:pt x="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5"/>
          <p:cNvGrpSpPr/>
          <p:nvPr/>
        </p:nvGrpSpPr>
        <p:grpSpPr>
          <a:xfrm>
            <a:off x="3874310" y="2223845"/>
            <a:ext cx="366736" cy="366770"/>
            <a:chOff x="1624860" y="4041636"/>
            <a:chExt cx="366736" cy="366770"/>
          </a:xfrm>
        </p:grpSpPr>
        <p:sp>
          <p:nvSpPr>
            <p:cNvPr id="159" name="Google Shape;159;p15"/>
            <p:cNvSpPr/>
            <p:nvPr/>
          </p:nvSpPr>
          <p:spPr>
            <a:xfrm>
              <a:off x="1699836" y="4137794"/>
              <a:ext cx="28539" cy="25083"/>
            </a:xfrm>
            <a:custGeom>
              <a:rect b="b" l="l" r="r" t="t"/>
              <a:pathLst>
                <a:path extrusionOk="0" h="733" w="834">
                  <a:moveTo>
                    <a:pt x="476" y="1"/>
                  </a:moveTo>
                  <a:cubicBezTo>
                    <a:pt x="143" y="1"/>
                    <a:pt x="0" y="382"/>
                    <a:pt x="214" y="620"/>
                  </a:cubicBezTo>
                  <a:cubicBezTo>
                    <a:pt x="292" y="697"/>
                    <a:pt x="385" y="732"/>
                    <a:pt x="474" y="732"/>
                  </a:cubicBezTo>
                  <a:cubicBezTo>
                    <a:pt x="660" y="732"/>
                    <a:pt x="834" y="583"/>
                    <a:pt x="834" y="358"/>
                  </a:cubicBezTo>
                  <a:cubicBezTo>
                    <a:pt x="834" y="167"/>
                    <a:pt x="667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1791922" y="4218485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6" y="0"/>
                  </a:moveTo>
                  <a:cubicBezTo>
                    <a:pt x="143" y="0"/>
                    <a:pt x="0" y="381"/>
                    <a:pt x="215" y="620"/>
                  </a:cubicBezTo>
                  <a:cubicBezTo>
                    <a:pt x="292" y="689"/>
                    <a:pt x="384" y="721"/>
                    <a:pt x="474" y="721"/>
                  </a:cubicBezTo>
                  <a:cubicBezTo>
                    <a:pt x="660" y="721"/>
                    <a:pt x="834" y="583"/>
                    <a:pt x="834" y="358"/>
                  </a:cubicBezTo>
                  <a:cubicBezTo>
                    <a:pt x="834" y="167"/>
                    <a:pt x="667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1624860" y="4041636"/>
              <a:ext cx="366736" cy="366770"/>
            </a:xfrm>
            <a:custGeom>
              <a:rect b="b" l="l" r="r" t="t"/>
              <a:pathLst>
                <a:path extrusionOk="0" h="10718" w="10717">
                  <a:moveTo>
                    <a:pt x="8050" y="1511"/>
                  </a:moveTo>
                  <a:cubicBezTo>
                    <a:pt x="8436" y="1511"/>
                    <a:pt x="8823" y="1725"/>
                    <a:pt x="8978" y="2192"/>
                  </a:cubicBezTo>
                  <a:lnTo>
                    <a:pt x="9764" y="2192"/>
                  </a:lnTo>
                  <a:cubicBezTo>
                    <a:pt x="10145" y="2215"/>
                    <a:pt x="10145" y="2787"/>
                    <a:pt x="9764" y="2811"/>
                  </a:cubicBezTo>
                  <a:lnTo>
                    <a:pt x="8978" y="2811"/>
                  </a:lnTo>
                  <a:cubicBezTo>
                    <a:pt x="8834" y="3226"/>
                    <a:pt x="8457" y="3491"/>
                    <a:pt x="8055" y="3491"/>
                  </a:cubicBezTo>
                  <a:cubicBezTo>
                    <a:pt x="7926" y="3491"/>
                    <a:pt x="7795" y="3464"/>
                    <a:pt x="7668" y="3406"/>
                  </a:cubicBezTo>
                  <a:lnTo>
                    <a:pt x="6216" y="5049"/>
                  </a:lnTo>
                  <a:cubicBezTo>
                    <a:pt x="6287" y="5192"/>
                    <a:pt x="6335" y="5359"/>
                    <a:pt x="6335" y="5526"/>
                  </a:cubicBezTo>
                  <a:cubicBezTo>
                    <a:pt x="6371" y="6216"/>
                    <a:pt x="5859" y="6562"/>
                    <a:pt x="5347" y="6562"/>
                  </a:cubicBezTo>
                  <a:cubicBezTo>
                    <a:pt x="4835" y="6562"/>
                    <a:pt x="4323" y="6216"/>
                    <a:pt x="4358" y="5526"/>
                  </a:cubicBezTo>
                  <a:cubicBezTo>
                    <a:pt x="4358" y="5454"/>
                    <a:pt x="4382" y="5407"/>
                    <a:pt x="4382" y="5335"/>
                  </a:cubicBezTo>
                  <a:lnTo>
                    <a:pt x="3096" y="4049"/>
                  </a:lnTo>
                  <a:cubicBezTo>
                    <a:pt x="2977" y="4121"/>
                    <a:pt x="2810" y="4168"/>
                    <a:pt x="2667" y="4168"/>
                  </a:cubicBezTo>
                  <a:cubicBezTo>
                    <a:pt x="2501" y="4168"/>
                    <a:pt x="2358" y="4121"/>
                    <a:pt x="2215" y="4049"/>
                  </a:cubicBezTo>
                  <a:lnTo>
                    <a:pt x="1167" y="5121"/>
                  </a:lnTo>
                  <a:cubicBezTo>
                    <a:pt x="1096" y="5192"/>
                    <a:pt x="1024" y="5216"/>
                    <a:pt x="929" y="5216"/>
                  </a:cubicBezTo>
                  <a:cubicBezTo>
                    <a:pt x="667" y="5216"/>
                    <a:pt x="524" y="4883"/>
                    <a:pt x="715" y="4692"/>
                  </a:cubicBezTo>
                  <a:lnTo>
                    <a:pt x="1786" y="3620"/>
                  </a:lnTo>
                  <a:cubicBezTo>
                    <a:pt x="1715" y="3478"/>
                    <a:pt x="1667" y="3335"/>
                    <a:pt x="1667" y="3168"/>
                  </a:cubicBezTo>
                  <a:cubicBezTo>
                    <a:pt x="1632" y="2477"/>
                    <a:pt x="2144" y="2132"/>
                    <a:pt x="2656" y="2132"/>
                  </a:cubicBezTo>
                  <a:cubicBezTo>
                    <a:pt x="3168" y="2132"/>
                    <a:pt x="3680" y="2477"/>
                    <a:pt x="3644" y="3168"/>
                  </a:cubicBezTo>
                  <a:cubicBezTo>
                    <a:pt x="3644" y="3335"/>
                    <a:pt x="3620" y="3478"/>
                    <a:pt x="3549" y="3620"/>
                  </a:cubicBezTo>
                  <a:lnTo>
                    <a:pt x="4715" y="4787"/>
                  </a:lnTo>
                  <a:cubicBezTo>
                    <a:pt x="4882" y="4621"/>
                    <a:pt x="5120" y="4549"/>
                    <a:pt x="5358" y="4549"/>
                  </a:cubicBezTo>
                  <a:cubicBezTo>
                    <a:pt x="5478" y="4549"/>
                    <a:pt x="5620" y="4573"/>
                    <a:pt x="5740" y="4621"/>
                  </a:cubicBezTo>
                  <a:lnTo>
                    <a:pt x="7192" y="3001"/>
                  </a:lnTo>
                  <a:cubicBezTo>
                    <a:pt x="7097" y="2835"/>
                    <a:pt x="7049" y="2668"/>
                    <a:pt x="7049" y="2501"/>
                  </a:cubicBezTo>
                  <a:cubicBezTo>
                    <a:pt x="7049" y="1870"/>
                    <a:pt x="7550" y="1511"/>
                    <a:pt x="8050" y="1511"/>
                  </a:cubicBezTo>
                  <a:close/>
                  <a:moveTo>
                    <a:pt x="1310" y="1"/>
                  </a:moveTo>
                  <a:cubicBezTo>
                    <a:pt x="596" y="1"/>
                    <a:pt x="0" y="596"/>
                    <a:pt x="0" y="1334"/>
                  </a:cubicBezTo>
                  <a:lnTo>
                    <a:pt x="0" y="6716"/>
                  </a:lnTo>
                  <a:cubicBezTo>
                    <a:pt x="0" y="7431"/>
                    <a:pt x="596" y="8026"/>
                    <a:pt x="1310" y="8026"/>
                  </a:cubicBezTo>
                  <a:lnTo>
                    <a:pt x="3834" y="8026"/>
                  </a:lnTo>
                  <a:lnTo>
                    <a:pt x="2715" y="10265"/>
                  </a:lnTo>
                  <a:cubicBezTo>
                    <a:pt x="2644" y="10431"/>
                    <a:pt x="2691" y="10598"/>
                    <a:pt x="2858" y="10693"/>
                  </a:cubicBezTo>
                  <a:cubicBezTo>
                    <a:pt x="2906" y="10717"/>
                    <a:pt x="2953" y="10717"/>
                    <a:pt x="3001" y="10717"/>
                  </a:cubicBezTo>
                  <a:cubicBezTo>
                    <a:pt x="3120" y="10717"/>
                    <a:pt x="3215" y="10646"/>
                    <a:pt x="3287" y="10550"/>
                  </a:cubicBezTo>
                  <a:lnTo>
                    <a:pt x="4549" y="8026"/>
                  </a:lnTo>
                  <a:lnTo>
                    <a:pt x="5835" y="8026"/>
                  </a:lnTo>
                  <a:lnTo>
                    <a:pt x="7097" y="10550"/>
                  </a:lnTo>
                  <a:cubicBezTo>
                    <a:pt x="7145" y="10646"/>
                    <a:pt x="7240" y="10717"/>
                    <a:pt x="7359" y="10717"/>
                  </a:cubicBezTo>
                  <a:cubicBezTo>
                    <a:pt x="7430" y="10717"/>
                    <a:pt x="7478" y="10717"/>
                    <a:pt x="7502" y="10693"/>
                  </a:cubicBezTo>
                  <a:cubicBezTo>
                    <a:pt x="7668" y="10598"/>
                    <a:pt x="7740" y="10431"/>
                    <a:pt x="7645" y="10265"/>
                  </a:cubicBezTo>
                  <a:lnTo>
                    <a:pt x="6525" y="8026"/>
                  </a:lnTo>
                  <a:lnTo>
                    <a:pt x="9383" y="8026"/>
                  </a:lnTo>
                  <a:cubicBezTo>
                    <a:pt x="10121" y="8026"/>
                    <a:pt x="10717" y="7431"/>
                    <a:pt x="10717" y="6716"/>
                  </a:cubicBezTo>
                  <a:lnTo>
                    <a:pt x="10717" y="1334"/>
                  </a:lnTo>
                  <a:cubicBezTo>
                    <a:pt x="10717" y="977"/>
                    <a:pt x="10574" y="644"/>
                    <a:pt x="10336" y="382"/>
                  </a:cubicBezTo>
                  <a:cubicBezTo>
                    <a:pt x="10074" y="144"/>
                    <a:pt x="9740" y="1"/>
                    <a:pt x="9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1884008" y="4114969"/>
              <a:ext cx="28539" cy="24707"/>
            </a:xfrm>
            <a:custGeom>
              <a:rect b="b" l="l" r="r" t="t"/>
              <a:pathLst>
                <a:path extrusionOk="0" h="722" w="834">
                  <a:moveTo>
                    <a:pt x="477" y="1"/>
                  </a:moveTo>
                  <a:cubicBezTo>
                    <a:pt x="143" y="1"/>
                    <a:pt x="0" y="382"/>
                    <a:pt x="215" y="620"/>
                  </a:cubicBezTo>
                  <a:cubicBezTo>
                    <a:pt x="292" y="690"/>
                    <a:pt x="384" y="722"/>
                    <a:pt x="474" y="722"/>
                  </a:cubicBezTo>
                  <a:cubicBezTo>
                    <a:pt x="660" y="722"/>
                    <a:pt x="834" y="583"/>
                    <a:pt x="834" y="358"/>
                  </a:cubicBezTo>
                  <a:cubicBezTo>
                    <a:pt x="834" y="168"/>
                    <a:pt x="667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5"/>
          <p:cNvGrpSpPr/>
          <p:nvPr/>
        </p:nvGrpSpPr>
        <p:grpSpPr>
          <a:xfrm>
            <a:off x="4893366" y="3184563"/>
            <a:ext cx="385999" cy="361278"/>
            <a:chOff x="7943978" y="4047938"/>
            <a:chExt cx="385999" cy="361278"/>
          </a:xfrm>
        </p:grpSpPr>
        <p:sp>
          <p:nvSpPr>
            <p:cNvPr id="164" name="Google Shape;164;p15"/>
            <p:cNvSpPr/>
            <p:nvPr/>
          </p:nvSpPr>
          <p:spPr>
            <a:xfrm>
              <a:off x="8005867" y="4331599"/>
              <a:ext cx="229671" cy="77617"/>
            </a:xfrm>
            <a:custGeom>
              <a:rect b="b" l="l" r="r" t="t"/>
              <a:pathLst>
                <a:path extrusionOk="0" h="2270" w="6717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7943978" y="4098235"/>
              <a:ext cx="92354" cy="228064"/>
            </a:xfrm>
            <a:custGeom>
              <a:rect b="b" l="l" r="r" t="t"/>
              <a:pathLst>
                <a:path extrusionOk="0" h="6670" w="2701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038452" y="4047938"/>
              <a:ext cx="229671" cy="78369"/>
            </a:xfrm>
            <a:custGeom>
              <a:rect b="b" l="l" r="r" t="t"/>
              <a:pathLst>
                <a:path extrusionOk="0" h="2292" w="6717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8238478" y="4131607"/>
              <a:ext cx="91499" cy="228064"/>
            </a:xfrm>
            <a:custGeom>
              <a:rect b="b" l="l" r="r" t="t"/>
              <a:pathLst>
                <a:path extrusionOk="0" h="6670" w="2676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8021356" y="4112083"/>
              <a:ext cx="232099" cy="232919"/>
            </a:xfrm>
            <a:custGeom>
              <a:rect b="b" l="l" r="r" t="t"/>
              <a:pathLst>
                <a:path extrusionOk="0" h="6812" w="6788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15"/>
          <p:cNvGrpSpPr/>
          <p:nvPr/>
        </p:nvGrpSpPr>
        <p:grpSpPr>
          <a:xfrm>
            <a:off x="4883626" y="1266072"/>
            <a:ext cx="405498" cy="366353"/>
            <a:chOff x="7151664" y="2287794"/>
            <a:chExt cx="405498" cy="366353"/>
          </a:xfrm>
        </p:grpSpPr>
        <p:sp>
          <p:nvSpPr>
            <p:cNvPr id="170" name="Google Shape;170;p15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Clutch.co?</a:t>
            </a:r>
            <a:endParaRPr/>
          </a:p>
        </p:txBody>
      </p:sp>
      <p:pic>
        <p:nvPicPr>
          <p:cNvPr id="179" name="Google Shape;1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63" y="859150"/>
            <a:ext cx="8149274" cy="421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7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Generation variables and Filtering</a:t>
            </a:r>
            <a:endParaRPr/>
          </a:p>
        </p:txBody>
      </p:sp>
      <p:grpSp>
        <p:nvGrpSpPr>
          <p:cNvPr id="185" name="Google Shape;185;p17"/>
          <p:cNvGrpSpPr/>
          <p:nvPr/>
        </p:nvGrpSpPr>
        <p:grpSpPr>
          <a:xfrm>
            <a:off x="457200" y="2724442"/>
            <a:ext cx="2016900" cy="2007108"/>
            <a:chOff x="457200" y="2724442"/>
            <a:chExt cx="2016900" cy="2007108"/>
          </a:xfrm>
        </p:grpSpPr>
        <p:grpSp>
          <p:nvGrpSpPr>
            <p:cNvPr id="186" name="Google Shape;186;p17"/>
            <p:cNvGrpSpPr/>
            <p:nvPr/>
          </p:nvGrpSpPr>
          <p:grpSpPr>
            <a:xfrm>
              <a:off x="457200" y="3470050"/>
              <a:ext cx="2016900" cy="1261500"/>
              <a:chOff x="457200" y="3470050"/>
              <a:chExt cx="2016900" cy="1261500"/>
            </a:xfrm>
          </p:grpSpPr>
          <p:sp>
            <p:nvSpPr>
              <p:cNvPr id="187" name="Google Shape;187;p17"/>
              <p:cNvSpPr txBox="1"/>
              <p:nvPr/>
            </p:nvSpPr>
            <p:spPr>
              <a:xfrm>
                <a:off x="457200" y="3470050"/>
                <a:ext cx="2016900" cy="299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Clutch.co/Upcity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8" name="Google Shape;188;p17"/>
              <p:cNvSpPr txBox="1"/>
              <p:nvPr/>
            </p:nvSpPr>
            <p:spPr>
              <a:xfrm>
                <a:off x="457200" y="3769150"/>
                <a:ext cx="2016900" cy="962400"/>
              </a:xfrm>
              <a:prstGeom prst="rect">
                <a:avLst/>
              </a:prstGeom>
              <a:solidFill>
                <a:srgbClr val="89BB63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Website Link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Industry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Total Projects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Employees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9" name="Google Shape;189;p17"/>
            <p:cNvSpPr txBox="1"/>
            <p:nvPr/>
          </p:nvSpPr>
          <p:spPr>
            <a:xfrm>
              <a:off x="1248150" y="2724442"/>
              <a:ext cx="435000" cy="443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0" name="Google Shape;190;p17"/>
          <p:cNvGrpSpPr/>
          <p:nvPr/>
        </p:nvGrpSpPr>
        <p:grpSpPr>
          <a:xfrm>
            <a:off x="2524030" y="2724442"/>
            <a:ext cx="2016900" cy="2007108"/>
            <a:chOff x="2524033" y="2724442"/>
            <a:chExt cx="2016900" cy="2007108"/>
          </a:xfrm>
        </p:grpSpPr>
        <p:grpSp>
          <p:nvGrpSpPr>
            <p:cNvPr id="191" name="Google Shape;191;p17"/>
            <p:cNvGrpSpPr/>
            <p:nvPr/>
          </p:nvGrpSpPr>
          <p:grpSpPr>
            <a:xfrm>
              <a:off x="2524033" y="3470050"/>
              <a:ext cx="2016900" cy="1261500"/>
              <a:chOff x="2524033" y="3470050"/>
              <a:chExt cx="2016900" cy="1261500"/>
            </a:xfrm>
          </p:grpSpPr>
          <p:sp>
            <p:nvSpPr>
              <p:cNvPr id="192" name="Google Shape;192;p17"/>
              <p:cNvSpPr txBox="1"/>
              <p:nvPr/>
            </p:nvSpPr>
            <p:spPr>
              <a:xfrm>
                <a:off x="2524033" y="3470050"/>
                <a:ext cx="2016900" cy="299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Websites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3" name="Google Shape;193;p17"/>
              <p:cNvSpPr txBox="1"/>
              <p:nvPr/>
            </p:nvSpPr>
            <p:spPr>
              <a:xfrm>
                <a:off x="2524033" y="3769150"/>
                <a:ext cx="2016900" cy="962400"/>
              </a:xfrm>
              <a:prstGeom prst="rect">
                <a:avLst/>
              </a:prstGeom>
              <a:solidFill>
                <a:srgbClr val="67B190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Chatbot (yes/no)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Social media’s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Phone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emails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4" name="Google Shape;194;p17"/>
            <p:cNvSpPr txBox="1"/>
            <p:nvPr/>
          </p:nvSpPr>
          <p:spPr>
            <a:xfrm>
              <a:off x="3314983" y="2724442"/>
              <a:ext cx="435000" cy="443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4590861" y="2724442"/>
            <a:ext cx="2016909" cy="2007633"/>
            <a:chOff x="4590866" y="2724442"/>
            <a:chExt cx="2016909" cy="2007633"/>
          </a:xfrm>
        </p:grpSpPr>
        <p:grpSp>
          <p:nvGrpSpPr>
            <p:cNvPr id="196" name="Google Shape;196;p17"/>
            <p:cNvGrpSpPr/>
            <p:nvPr/>
          </p:nvGrpSpPr>
          <p:grpSpPr>
            <a:xfrm>
              <a:off x="4590866" y="3470050"/>
              <a:ext cx="2016909" cy="1262025"/>
              <a:chOff x="4590866" y="3470050"/>
              <a:chExt cx="2016909" cy="1262025"/>
            </a:xfrm>
          </p:grpSpPr>
          <p:sp>
            <p:nvSpPr>
              <p:cNvPr id="197" name="Google Shape;197;p17"/>
              <p:cNvSpPr txBox="1"/>
              <p:nvPr/>
            </p:nvSpPr>
            <p:spPr>
              <a:xfrm>
                <a:off x="4590866" y="3470050"/>
                <a:ext cx="2016900" cy="2922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API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98" name="Google Shape;198;p17"/>
              <p:cNvSpPr txBox="1"/>
              <p:nvPr/>
            </p:nvSpPr>
            <p:spPr>
              <a:xfrm>
                <a:off x="4590875" y="3769675"/>
                <a:ext cx="2016900" cy="962400"/>
              </a:xfrm>
              <a:prstGeom prst="rect">
                <a:avLst/>
              </a:prstGeom>
              <a:solidFill>
                <a:srgbClr val="69B9EC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traffic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Bounce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rate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Time on site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Pages per visit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99" name="Google Shape;199;p17"/>
            <p:cNvSpPr txBox="1"/>
            <p:nvPr/>
          </p:nvSpPr>
          <p:spPr>
            <a:xfrm>
              <a:off x="5381817" y="2724442"/>
              <a:ext cx="435000" cy="443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6657700" y="2724442"/>
            <a:ext cx="2016904" cy="2007633"/>
            <a:chOff x="6657700" y="2724442"/>
            <a:chExt cx="2016904" cy="2007633"/>
          </a:xfrm>
        </p:grpSpPr>
        <p:grpSp>
          <p:nvGrpSpPr>
            <p:cNvPr id="201" name="Google Shape;201;p17"/>
            <p:cNvGrpSpPr/>
            <p:nvPr/>
          </p:nvGrpSpPr>
          <p:grpSpPr>
            <a:xfrm>
              <a:off x="6657700" y="3470050"/>
              <a:ext cx="2016904" cy="1262025"/>
              <a:chOff x="6657700" y="3470050"/>
              <a:chExt cx="2016904" cy="1262025"/>
            </a:xfrm>
          </p:grpSpPr>
          <p:sp>
            <p:nvSpPr>
              <p:cNvPr id="202" name="Google Shape;202;p17"/>
              <p:cNvSpPr txBox="1"/>
              <p:nvPr/>
            </p:nvSpPr>
            <p:spPr>
              <a:xfrm>
                <a:off x="6657700" y="3470050"/>
                <a:ext cx="2016900" cy="2922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80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Filtering </a:t>
                </a:r>
                <a:endParaRPr b="1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3" name="Google Shape;203;p17"/>
              <p:cNvSpPr txBox="1"/>
              <p:nvPr/>
            </p:nvSpPr>
            <p:spPr>
              <a:xfrm>
                <a:off x="6657704" y="3769675"/>
                <a:ext cx="2016900" cy="962400"/>
              </a:xfrm>
              <a:prstGeom prst="rect">
                <a:avLst/>
              </a:prstGeom>
              <a:solidFill>
                <a:srgbClr val="5F9BC9">
                  <a:alpha val="1254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Only no chatbot 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&gt; 0 traffic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&lt; 100 </a:t>
                </a: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bounce 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175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Roboto"/>
                  <a:buChar char="●"/>
                </a:pPr>
                <a:r>
                  <a:rPr lang="en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Drop na’s</a:t>
                </a:r>
                <a:endParaRPr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4" name="Google Shape;204;p17"/>
            <p:cNvSpPr txBox="1"/>
            <p:nvPr/>
          </p:nvSpPr>
          <p:spPr>
            <a:xfrm>
              <a:off x="7448650" y="2724442"/>
              <a:ext cx="435000" cy="443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05" name="Google Shape;205;p17"/>
          <p:cNvSpPr/>
          <p:nvPr/>
        </p:nvSpPr>
        <p:spPr>
          <a:xfrm>
            <a:off x="1108500" y="1707633"/>
            <a:ext cx="714300" cy="7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17"/>
          <p:cNvGrpSpPr/>
          <p:nvPr/>
        </p:nvGrpSpPr>
        <p:grpSpPr>
          <a:xfrm>
            <a:off x="7308975" y="1707633"/>
            <a:ext cx="714300" cy="714300"/>
            <a:chOff x="7308975" y="1707633"/>
            <a:chExt cx="714300" cy="714300"/>
          </a:xfrm>
        </p:grpSpPr>
        <p:sp>
          <p:nvSpPr>
            <p:cNvPr id="207" name="Google Shape;207;p17"/>
            <p:cNvSpPr/>
            <p:nvPr/>
          </p:nvSpPr>
          <p:spPr>
            <a:xfrm>
              <a:off x="7308975" y="1707633"/>
              <a:ext cx="714300" cy="714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8" name="Google Shape;208;p17"/>
            <p:cNvGrpSpPr/>
            <p:nvPr/>
          </p:nvGrpSpPr>
          <p:grpSpPr>
            <a:xfrm>
              <a:off x="7491084" y="1889744"/>
              <a:ext cx="350079" cy="350079"/>
              <a:chOff x="2037825" y="3254050"/>
              <a:chExt cx="296175" cy="296175"/>
            </a:xfrm>
          </p:grpSpPr>
          <p:sp>
            <p:nvSpPr>
              <p:cNvPr id="209" name="Google Shape;209;p17"/>
              <p:cNvSpPr/>
              <p:nvPr/>
            </p:nvSpPr>
            <p:spPr>
              <a:xfrm>
                <a:off x="2063825" y="3254050"/>
                <a:ext cx="86675" cy="86675"/>
              </a:xfrm>
              <a:custGeom>
                <a:rect b="b" l="l" r="r" t="t"/>
                <a:pathLst>
                  <a:path extrusionOk="0" h="3467" w="3467">
                    <a:moveTo>
                      <a:pt x="1733" y="1"/>
                    </a:moveTo>
                    <a:cubicBezTo>
                      <a:pt x="788" y="1"/>
                      <a:pt x="1" y="788"/>
                      <a:pt x="1" y="1733"/>
                    </a:cubicBezTo>
                    <a:cubicBezTo>
                      <a:pt x="1" y="2679"/>
                      <a:pt x="788" y="3466"/>
                      <a:pt x="1733" y="3466"/>
                    </a:cubicBezTo>
                    <a:cubicBezTo>
                      <a:pt x="2678" y="3466"/>
                      <a:pt x="3466" y="2679"/>
                      <a:pt x="3466" y="1733"/>
                    </a:cubicBezTo>
                    <a:cubicBezTo>
                      <a:pt x="3466" y="788"/>
                      <a:pt x="2678" y="1"/>
                      <a:pt x="17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7"/>
              <p:cNvSpPr/>
              <p:nvPr/>
            </p:nvSpPr>
            <p:spPr>
              <a:xfrm>
                <a:off x="2178025" y="3289500"/>
                <a:ext cx="104000" cy="67950"/>
              </a:xfrm>
              <a:custGeom>
                <a:rect b="b" l="l" r="r" t="t"/>
                <a:pathLst>
                  <a:path extrusionOk="0" h="2718" w="416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36"/>
                      <a:pt x="95" y="662"/>
                      <a:pt x="316" y="662"/>
                    </a:cubicBezTo>
                    <a:lnTo>
                      <a:pt x="2395" y="662"/>
                    </a:lnTo>
                    <a:cubicBezTo>
                      <a:pt x="2584" y="662"/>
                      <a:pt x="2742" y="820"/>
                      <a:pt x="2742" y="1009"/>
                    </a:cubicBezTo>
                    <a:lnTo>
                      <a:pt x="2742" y="1576"/>
                    </a:lnTo>
                    <a:lnTo>
                      <a:pt x="2616" y="1450"/>
                    </a:lnTo>
                    <a:cubicBezTo>
                      <a:pt x="2568" y="1387"/>
                      <a:pt x="2482" y="1355"/>
                      <a:pt x="2391" y="1355"/>
                    </a:cubicBezTo>
                    <a:cubicBezTo>
                      <a:pt x="2301" y="1355"/>
                      <a:pt x="2206" y="1387"/>
                      <a:pt x="2143" y="1450"/>
                    </a:cubicBezTo>
                    <a:cubicBezTo>
                      <a:pt x="2049" y="1576"/>
                      <a:pt x="2049" y="1796"/>
                      <a:pt x="2143" y="1922"/>
                    </a:cubicBezTo>
                    <a:lnTo>
                      <a:pt x="2868" y="2647"/>
                    </a:lnTo>
                    <a:cubicBezTo>
                      <a:pt x="2931" y="2694"/>
                      <a:pt x="3017" y="2718"/>
                      <a:pt x="3104" y="2718"/>
                    </a:cubicBezTo>
                    <a:cubicBezTo>
                      <a:pt x="3191" y="2718"/>
                      <a:pt x="3277" y="2694"/>
                      <a:pt x="3340" y="2647"/>
                    </a:cubicBezTo>
                    <a:lnTo>
                      <a:pt x="4033" y="1922"/>
                    </a:lnTo>
                    <a:cubicBezTo>
                      <a:pt x="4159" y="1796"/>
                      <a:pt x="4159" y="1576"/>
                      <a:pt x="4033" y="1450"/>
                    </a:cubicBezTo>
                    <a:cubicBezTo>
                      <a:pt x="3986" y="1387"/>
                      <a:pt x="3899" y="1355"/>
                      <a:pt x="3809" y="1355"/>
                    </a:cubicBezTo>
                    <a:cubicBezTo>
                      <a:pt x="3718" y="1355"/>
                      <a:pt x="3624" y="1387"/>
                      <a:pt x="3561" y="1450"/>
                    </a:cubicBezTo>
                    <a:lnTo>
                      <a:pt x="3466" y="1576"/>
                    </a:lnTo>
                    <a:lnTo>
                      <a:pt x="3466" y="1009"/>
                    </a:lnTo>
                    <a:cubicBezTo>
                      <a:pt x="3466" y="441"/>
                      <a:pt x="2994" y="0"/>
                      <a:pt x="242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7"/>
              <p:cNvSpPr/>
              <p:nvPr/>
            </p:nvSpPr>
            <p:spPr>
              <a:xfrm>
                <a:off x="2070125" y="3444225"/>
                <a:ext cx="106350" cy="69075"/>
              </a:xfrm>
              <a:custGeom>
                <a:rect b="b" l="l" r="r" t="t"/>
                <a:pathLst>
                  <a:path extrusionOk="0" h="2763" w="4254">
                    <a:moveTo>
                      <a:pt x="1095" y="0"/>
                    </a:moveTo>
                    <a:cubicBezTo>
                      <a:pt x="1002" y="0"/>
                      <a:pt x="904" y="28"/>
                      <a:pt x="820" y="112"/>
                    </a:cubicBezTo>
                    <a:lnTo>
                      <a:pt x="127" y="805"/>
                    </a:lnTo>
                    <a:cubicBezTo>
                      <a:pt x="1" y="931"/>
                      <a:pt x="1" y="1184"/>
                      <a:pt x="127" y="1278"/>
                    </a:cubicBezTo>
                    <a:cubicBezTo>
                      <a:pt x="190" y="1341"/>
                      <a:pt x="276" y="1373"/>
                      <a:pt x="363" y="1373"/>
                    </a:cubicBezTo>
                    <a:cubicBezTo>
                      <a:pt x="449" y="1373"/>
                      <a:pt x="536" y="1341"/>
                      <a:pt x="599" y="1278"/>
                    </a:cubicBezTo>
                    <a:lnTo>
                      <a:pt x="725" y="1184"/>
                    </a:lnTo>
                    <a:lnTo>
                      <a:pt x="725" y="1719"/>
                    </a:lnTo>
                    <a:cubicBezTo>
                      <a:pt x="725" y="2318"/>
                      <a:pt x="1198" y="2759"/>
                      <a:pt x="1733" y="2759"/>
                    </a:cubicBezTo>
                    <a:lnTo>
                      <a:pt x="3813" y="2759"/>
                    </a:lnTo>
                    <a:cubicBezTo>
                      <a:pt x="3837" y="2761"/>
                      <a:pt x="3861" y="2763"/>
                      <a:pt x="3883" y="2763"/>
                    </a:cubicBezTo>
                    <a:cubicBezTo>
                      <a:pt x="4122" y="2763"/>
                      <a:pt x="4254" y="2616"/>
                      <a:pt x="4254" y="2444"/>
                    </a:cubicBezTo>
                    <a:cubicBezTo>
                      <a:pt x="4254" y="2223"/>
                      <a:pt x="4096" y="2066"/>
                      <a:pt x="3907" y="2066"/>
                    </a:cubicBezTo>
                    <a:lnTo>
                      <a:pt x="1828" y="2066"/>
                    </a:lnTo>
                    <a:cubicBezTo>
                      <a:pt x="1639" y="2066"/>
                      <a:pt x="1481" y="1908"/>
                      <a:pt x="1481" y="1719"/>
                    </a:cubicBezTo>
                    <a:lnTo>
                      <a:pt x="1481" y="1184"/>
                    </a:lnTo>
                    <a:lnTo>
                      <a:pt x="1576" y="1278"/>
                    </a:lnTo>
                    <a:cubicBezTo>
                      <a:pt x="1639" y="1341"/>
                      <a:pt x="1733" y="1373"/>
                      <a:pt x="1824" y="1373"/>
                    </a:cubicBezTo>
                    <a:cubicBezTo>
                      <a:pt x="1914" y="1373"/>
                      <a:pt x="2001" y="1341"/>
                      <a:pt x="2048" y="1278"/>
                    </a:cubicBezTo>
                    <a:cubicBezTo>
                      <a:pt x="2174" y="1184"/>
                      <a:pt x="2174" y="931"/>
                      <a:pt x="2048" y="805"/>
                    </a:cubicBezTo>
                    <a:lnTo>
                      <a:pt x="1355" y="112"/>
                    </a:lnTo>
                    <a:cubicBezTo>
                      <a:pt x="1292" y="81"/>
                      <a:pt x="1261" y="81"/>
                      <a:pt x="1229" y="18"/>
                    </a:cubicBezTo>
                    <a:cubicBezTo>
                      <a:pt x="1187" y="7"/>
                      <a:pt x="1142" y="0"/>
                      <a:pt x="10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2219775" y="3375350"/>
                <a:ext cx="89025" cy="85875"/>
              </a:xfrm>
              <a:custGeom>
                <a:rect b="b" l="l" r="r" t="t"/>
                <a:pathLst>
                  <a:path extrusionOk="0" h="3435" w="3561">
                    <a:moveTo>
                      <a:pt x="1796" y="0"/>
                    </a:moveTo>
                    <a:cubicBezTo>
                      <a:pt x="788" y="0"/>
                      <a:pt x="0" y="788"/>
                      <a:pt x="0" y="1733"/>
                    </a:cubicBezTo>
                    <a:cubicBezTo>
                      <a:pt x="0" y="2647"/>
                      <a:pt x="788" y="3434"/>
                      <a:pt x="1796" y="3434"/>
                    </a:cubicBezTo>
                    <a:cubicBezTo>
                      <a:pt x="2741" y="3434"/>
                      <a:pt x="3561" y="2647"/>
                      <a:pt x="3561" y="1733"/>
                    </a:cubicBezTo>
                    <a:cubicBezTo>
                      <a:pt x="3561" y="788"/>
                      <a:pt x="2773" y="0"/>
                      <a:pt x="17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7"/>
              <p:cNvSpPr/>
              <p:nvPr/>
            </p:nvSpPr>
            <p:spPr>
              <a:xfrm>
                <a:off x="2037825" y="3339125"/>
                <a:ext cx="138650" cy="88225"/>
              </a:xfrm>
              <a:custGeom>
                <a:rect b="b" l="l" r="r" t="t"/>
                <a:pathLst>
                  <a:path extrusionOk="0" h="3529" w="5546">
                    <a:moveTo>
                      <a:pt x="1072" y="0"/>
                    </a:moveTo>
                    <a:cubicBezTo>
                      <a:pt x="442" y="536"/>
                      <a:pt x="32" y="1292"/>
                      <a:pt x="32" y="2143"/>
                    </a:cubicBezTo>
                    <a:lnTo>
                      <a:pt x="32" y="3182"/>
                    </a:lnTo>
                    <a:cubicBezTo>
                      <a:pt x="1" y="3371"/>
                      <a:pt x="158" y="3529"/>
                      <a:pt x="347" y="3529"/>
                    </a:cubicBezTo>
                    <a:lnTo>
                      <a:pt x="5199" y="3529"/>
                    </a:lnTo>
                    <a:cubicBezTo>
                      <a:pt x="5388" y="3529"/>
                      <a:pt x="5546" y="3371"/>
                      <a:pt x="5546" y="3182"/>
                    </a:cubicBezTo>
                    <a:lnTo>
                      <a:pt x="5546" y="2143"/>
                    </a:lnTo>
                    <a:cubicBezTo>
                      <a:pt x="5546" y="1292"/>
                      <a:pt x="5168" y="536"/>
                      <a:pt x="4538" y="0"/>
                    </a:cubicBezTo>
                    <a:cubicBezTo>
                      <a:pt x="4096" y="473"/>
                      <a:pt x="3466" y="756"/>
                      <a:pt x="2805" y="756"/>
                    </a:cubicBezTo>
                    <a:cubicBezTo>
                      <a:pt x="2143" y="756"/>
                      <a:pt x="1513" y="504"/>
                      <a:pt x="10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7"/>
              <p:cNvSpPr/>
              <p:nvPr/>
            </p:nvSpPr>
            <p:spPr>
              <a:xfrm>
                <a:off x="2193775" y="3460400"/>
                <a:ext cx="140225" cy="89825"/>
              </a:xfrm>
              <a:custGeom>
                <a:rect b="b" l="l" r="r" t="t"/>
                <a:pathLst>
                  <a:path extrusionOk="0" h="3593" w="5609">
                    <a:moveTo>
                      <a:pt x="1009" y="1"/>
                    </a:moveTo>
                    <a:cubicBezTo>
                      <a:pt x="379" y="537"/>
                      <a:pt x="1" y="1261"/>
                      <a:pt x="1" y="2143"/>
                    </a:cubicBezTo>
                    <a:lnTo>
                      <a:pt x="1" y="3246"/>
                    </a:lnTo>
                    <a:cubicBezTo>
                      <a:pt x="1" y="3435"/>
                      <a:pt x="158" y="3592"/>
                      <a:pt x="347" y="3592"/>
                    </a:cubicBezTo>
                    <a:lnTo>
                      <a:pt x="5262" y="3592"/>
                    </a:lnTo>
                    <a:cubicBezTo>
                      <a:pt x="5451" y="3592"/>
                      <a:pt x="5609" y="3435"/>
                      <a:pt x="5609" y="3246"/>
                    </a:cubicBezTo>
                    <a:lnTo>
                      <a:pt x="5609" y="2143"/>
                    </a:lnTo>
                    <a:cubicBezTo>
                      <a:pt x="5577" y="1261"/>
                      <a:pt x="5199" y="537"/>
                      <a:pt x="4569" y="1"/>
                    </a:cubicBezTo>
                    <a:cubicBezTo>
                      <a:pt x="4128" y="474"/>
                      <a:pt x="3498" y="757"/>
                      <a:pt x="2773" y="757"/>
                    </a:cubicBezTo>
                    <a:cubicBezTo>
                      <a:pt x="2080" y="757"/>
                      <a:pt x="1450" y="474"/>
                      <a:pt x="10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" name="Google Shape;215;p17"/>
          <p:cNvGrpSpPr/>
          <p:nvPr/>
        </p:nvGrpSpPr>
        <p:grpSpPr>
          <a:xfrm>
            <a:off x="457200" y="962025"/>
            <a:ext cx="8229600" cy="443100"/>
            <a:chOff x="457200" y="962025"/>
            <a:chExt cx="8229600" cy="443100"/>
          </a:xfrm>
        </p:grpSpPr>
        <p:sp>
          <p:nvSpPr>
            <p:cNvPr id="216" name="Google Shape;216;p17"/>
            <p:cNvSpPr txBox="1"/>
            <p:nvPr/>
          </p:nvSpPr>
          <p:spPr>
            <a:xfrm>
              <a:off x="3381450" y="962025"/>
              <a:ext cx="2381100" cy="443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BigQuery Cloud dataset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7"/>
            <p:cNvSpPr txBox="1"/>
            <p:nvPr/>
          </p:nvSpPr>
          <p:spPr>
            <a:xfrm>
              <a:off x="457200" y="962025"/>
              <a:ext cx="2381100" cy="4431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Clutch.co &amp; Upcity  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17"/>
            <p:cNvSpPr txBox="1"/>
            <p:nvPr/>
          </p:nvSpPr>
          <p:spPr>
            <a:xfrm>
              <a:off x="6305700" y="962025"/>
              <a:ext cx="2381100" cy="443100"/>
            </a:xfrm>
            <a:prstGeom prst="rect">
              <a:avLst/>
            </a:prstGeom>
            <a:solidFill>
              <a:srgbClr val="3C4964">
                <a:alpha val="1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Websites &amp; API</a:t>
              </a:r>
              <a:endPara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9" name="Google Shape;219;p17"/>
          <p:cNvSpPr/>
          <p:nvPr/>
        </p:nvSpPr>
        <p:spPr>
          <a:xfrm>
            <a:off x="3175325" y="1707633"/>
            <a:ext cx="714300" cy="714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0" name="Google Shape;220;p17"/>
          <p:cNvCxnSpPr>
            <a:stCxn id="217" idx="3"/>
            <a:endCxn id="216" idx="1"/>
          </p:cNvCxnSpPr>
          <p:nvPr/>
        </p:nvCxnSpPr>
        <p:spPr>
          <a:xfrm>
            <a:off x="2838300" y="118357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17"/>
          <p:cNvCxnSpPr>
            <a:stCxn id="218" idx="1"/>
            <a:endCxn id="216" idx="3"/>
          </p:cNvCxnSpPr>
          <p:nvPr/>
        </p:nvCxnSpPr>
        <p:spPr>
          <a:xfrm rot="10800000">
            <a:off x="5762400" y="1183575"/>
            <a:ext cx="54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17"/>
          <p:cNvSpPr/>
          <p:nvPr/>
        </p:nvSpPr>
        <p:spPr>
          <a:xfrm>
            <a:off x="5242150" y="1707633"/>
            <a:ext cx="714300" cy="71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17"/>
          <p:cNvCxnSpPr>
            <a:stCxn id="205" idx="4"/>
            <a:endCxn id="189" idx="0"/>
          </p:cNvCxnSpPr>
          <p:nvPr/>
        </p:nvCxnSpPr>
        <p:spPr>
          <a:xfrm>
            <a:off x="1465650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p17"/>
          <p:cNvCxnSpPr>
            <a:stCxn id="219" idx="4"/>
            <a:endCxn id="194" idx="0"/>
          </p:cNvCxnSpPr>
          <p:nvPr/>
        </p:nvCxnSpPr>
        <p:spPr>
          <a:xfrm>
            <a:off x="3532475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" name="Google Shape;225;p17"/>
          <p:cNvCxnSpPr>
            <a:stCxn id="222" idx="4"/>
            <a:endCxn id="199" idx="0"/>
          </p:cNvCxnSpPr>
          <p:nvPr/>
        </p:nvCxnSpPr>
        <p:spPr>
          <a:xfrm>
            <a:off x="5599300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17"/>
          <p:cNvCxnSpPr>
            <a:stCxn id="207" idx="4"/>
            <a:endCxn id="204" idx="0"/>
          </p:cNvCxnSpPr>
          <p:nvPr/>
        </p:nvCxnSpPr>
        <p:spPr>
          <a:xfrm>
            <a:off x="7666125" y="2421933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17"/>
          <p:cNvCxnSpPr>
            <a:stCxn id="189" idx="2"/>
            <a:endCxn id="187" idx="0"/>
          </p:cNvCxnSpPr>
          <p:nvPr/>
        </p:nvCxnSpPr>
        <p:spPr>
          <a:xfrm>
            <a:off x="1465650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17"/>
          <p:cNvCxnSpPr>
            <a:stCxn id="194" idx="2"/>
            <a:endCxn id="192" idx="0"/>
          </p:cNvCxnSpPr>
          <p:nvPr/>
        </p:nvCxnSpPr>
        <p:spPr>
          <a:xfrm>
            <a:off x="3532480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17"/>
          <p:cNvCxnSpPr>
            <a:stCxn id="199" idx="2"/>
            <a:endCxn id="197" idx="0"/>
          </p:cNvCxnSpPr>
          <p:nvPr/>
        </p:nvCxnSpPr>
        <p:spPr>
          <a:xfrm>
            <a:off x="5599311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17"/>
          <p:cNvCxnSpPr>
            <a:stCxn id="204" idx="2"/>
            <a:endCxn id="202" idx="0"/>
          </p:cNvCxnSpPr>
          <p:nvPr/>
        </p:nvCxnSpPr>
        <p:spPr>
          <a:xfrm>
            <a:off x="7666150" y="3167542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17"/>
          <p:cNvCxnSpPr>
            <a:stCxn id="216" idx="2"/>
            <a:endCxn id="205" idx="0"/>
          </p:cNvCxnSpPr>
          <p:nvPr/>
        </p:nvCxnSpPr>
        <p:spPr>
          <a:xfrm rot="5400000">
            <a:off x="2867700" y="3225"/>
            <a:ext cx="302400" cy="3106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" name="Google Shape;232;p17"/>
          <p:cNvCxnSpPr>
            <a:stCxn id="216" idx="2"/>
            <a:endCxn id="219" idx="0"/>
          </p:cNvCxnSpPr>
          <p:nvPr/>
        </p:nvCxnSpPr>
        <p:spPr>
          <a:xfrm rot="5400000">
            <a:off x="3901050" y="1036575"/>
            <a:ext cx="302400" cy="10395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17"/>
          <p:cNvCxnSpPr>
            <a:stCxn id="216" idx="2"/>
            <a:endCxn id="222" idx="0"/>
          </p:cNvCxnSpPr>
          <p:nvPr/>
        </p:nvCxnSpPr>
        <p:spPr>
          <a:xfrm flipH="1" rot="-5400000">
            <a:off x="4934400" y="1042725"/>
            <a:ext cx="302400" cy="1027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17"/>
          <p:cNvCxnSpPr>
            <a:stCxn id="216" idx="2"/>
            <a:endCxn id="207" idx="0"/>
          </p:cNvCxnSpPr>
          <p:nvPr/>
        </p:nvCxnSpPr>
        <p:spPr>
          <a:xfrm flipH="1" rot="-5400000">
            <a:off x="5967900" y="9225"/>
            <a:ext cx="302400" cy="3094200"/>
          </a:xfrm>
          <a:prstGeom prst="bentConnector3">
            <a:avLst>
              <a:gd fmla="val 500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5" name="Google Shape;235;p17"/>
          <p:cNvGrpSpPr/>
          <p:nvPr/>
        </p:nvGrpSpPr>
        <p:grpSpPr>
          <a:xfrm>
            <a:off x="1262901" y="1881547"/>
            <a:ext cx="405498" cy="366353"/>
            <a:chOff x="7151664" y="2287794"/>
            <a:chExt cx="405498" cy="366353"/>
          </a:xfrm>
        </p:grpSpPr>
        <p:sp>
          <p:nvSpPr>
            <p:cNvPr id="236" name="Google Shape;236;p17"/>
            <p:cNvSpPr/>
            <p:nvPr/>
          </p:nvSpPr>
          <p:spPr>
            <a:xfrm>
              <a:off x="7151664" y="2287794"/>
              <a:ext cx="405498" cy="366353"/>
            </a:xfrm>
            <a:custGeom>
              <a:rect b="b" l="l" r="r" t="t"/>
              <a:pathLst>
                <a:path extrusionOk="0" h="10716" w="11861">
                  <a:moveTo>
                    <a:pt x="5885" y="0"/>
                  </a:moveTo>
                  <a:cubicBezTo>
                    <a:pt x="4222" y="0"/>
                    <a:pt x="2602" y="773"/>
                    <a:pt x="1572" y="2198"/>
                  </a:cubicBezTo>
                  <a:cubicBezTo>
                    <a:pt x="1" y="4318"/>
                    <a:pt x="239" y="7271"/>
                    <a:pt x="2096" y="9152"/>
                  </a:cubicBezTo>
                  <a:cubicBezTo>
                    <a:pt x="3141" y="10184"/>
                    <a:pt x="4517" y="10716"/>
                    <a:pt x="5896" y="10716"/>
                  </a:cubicBezTo>
                  <a:cubicBezTo>
                    <a:pt x="7001" y="10716"/>
                    <a:pt x="8108" y="10375"/>
                    <a:pt x="9050" y="9676"/>
                  </a:cubicBezTo>
                  <a:cubicBezTo>
                    <a:pt x="11193" y="8128"/>
                    <a:pt x="11860" y="5223"/>
                    <a:pt x="10646" y="2889"/>
                  </a:cubicBezTo>
                  <a:lnTo>
                    <a:pt x="10646" y="2889"/>
                  </a:lnTo>
                  <a:lnTo>
                    <a:pt x="10098" y="3461"/>
                  </a:lnTo>
                  <a:cubicBezTo>
                    <a:pt x="10027" y="3532"/>
                    <a:pt x="9955" y="3556"/>
                    <a:pt x="9860" y="3556"/>
                  </a:cubicBezTo>
                  <a:lnTo>
                    <a:pt x="9812" y="3556"/>
                  </a:lnTo>
                  <a:lnTo>
                    <a:pt x="8979" y="3437"/>
                  </a:lnTo>
                  <a:lnTo>
                    <a:pt x="8979" y="3437"/>
                  </a:lnTo>
                  <a:cubicBezTo>
                    <a:pt x="9955" y="5008"/>
                    <a:pt x="9598" y="7056"/>
                    <a:pt x="8145" y="8223"/>
                  </a:cubicBezTo>
                  <a:cubicBezTo>
                    <a:pt x="7479" y="8748"/>
                    <a:pt x="6682" y="9007"/>
                    <a:pt x="5888" y="9007"/>
                  </a:cubicBezTo>
                  <a:cubicBezTo>
                    <a:pt x="4952" y="9007"/>
                    <a:pt x="4020" y="8646"/>
                    <a:pt x="3311" y="7938"/>
                  </a:cubicBezTo>
                  <a:cubicBezTo>
                    <a:pt x="2001" y="6628"/>
                    <a:pt x="1882" y="4532"/>
                    <a:pt x="3025" y="3103"/>
                  </a:cubicBezTo>
                  <a:cubicBezTo>
                    <a:pt x="3750" y="2201"/>
                    <a:pt x="4815" y="1721"/>
                    <a:pt x="5894" y="1721"/>
                  </a:cubicBezTo>
                  <a:cubicBezTo>
                    <a:pt x="6552" y="1721"/>
                    <a:pt x="7216" y="1900"/>
                    <a:pt x="7812" y="2270"/>
                  </a:cubicBezTo>
                  <a:lnTo>
                    <a:pt x="7669" y="1484"/>
                  </a:lnTo>
                  <a:cubicBezTo>
                    <a:pt x="7645" y="1365"/>
                    <a:pt x="7693" y="1270"/>
                    <a:pt x="7764" y="1198"/>
                  </a:cubicBezTo>
                  <a:lnTo>
                    <a:pt x="8360" y="603"/>
                  </a:lnTo>
                  <a:cubicBezTo>
                    <a:pt x="7570" y="196"/>
                    <a:pt x="6722" y="0"/>
                    <a:pt x="58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7295798" y="2430390"/>
              <a:ext cx="109434" cy="82153"/>
            </a:xfrm>
            <a:custGeom>
              <a:rect b="b" l="l" r="r" t="t"/>
              <a:pathLst>
                <a:path extrusionOk="0" h="2403" w="3201">
                  <a:moveTo>
                    <a:pt x="1636" y="1"/>
                  </a:moveTo>
                  <a:cubicBezTo>
                    <a:pt x="696" y="1"/>
                    <a:pt x="0" y="1219"/>
                    <a:pt x="809" y="2028"/>
                  </a:cubicBezTo>
                  <a:cubicBezTo>
                    <a:pt x="1066" y="2291"/>
                    <a:pt x="1364" y="2402"/>
                    <a:pt x="1653" y="2402"/>
                  </a:cubicBezTo>
                  <a:cubicBezTo>
                    <a:pt x="2466" y="2402"/>
                    <a:pt x="3200" y="1519"/>
                    <a:pt x="2691" y="623"/>
                  </a:cubicBezTo>
                  <a:lnTo>
                    <a:pt x="2691" y="623"/>
                  </a:lnTo>
                  <a:lnTo>
                    <a:pt x="1881" y="1433"/>
                  </a:lnTo>
                  <a:cubicBezTo>
                    <a:pt x="1834" y="1480"/>
                    <a:pt x="1738" y="1504"/>
                    <a:pt x="1667" y="1504"/>
                  </a:cubicBezTo>
                  <a:cubicBezTo>
                    <a:pt x="1572" y="1504"/>
                    <a:pt x="1500" y="1480"/>
                    <a:pt x="1429" y="1409"/>
                  </a:cubicBezTo>
                  <a:cubicBezTo>
                    <a:pt x="1310" y="1290"/>
                    <a:pt x="1310" y="1099"/>
                    <a:pt x="1429" y="957"/>
                  </a:cubicBezTo>
                  <a:lnTo>
                    <a:pt x="2238" y="171"/>
                  </a:lnTo>
                  <a:cubicBezTo>
                    <a:pt x="2035" y="52"/>
                    <a:pt x="1830" y="1"/>
                    <a:pt x="1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7209475" y="2368647"/>
              <a:ext cx="280850" cy="206185"/>
            </a:xfrm>
            <a:custGeom>
              <a:rect b="b" l="l" r="r" t="t"/>
              <a:pathLst>
                <a:path extrusionOk="0" h="6031" w="8215">
                  <a:moveTo>
                    <a:pt x="4192" y="0"/>
                  </a:moveTo>
                  <a:cubicBezTo>
                    <a:pt x="1001" y="0"/>
                    <a:pt x="0" y="4310"/>
                    <a:pt x="2882" y="5716"/>
                  </a:cubicBezTo>
                  <a:cubicBezTo>
                    <a:pt x="3337" y="5933"/>
                    <a:pt x="3788" y="6031"/>
                    <a:pt x="4219" y="6031"/>
                  </a:cubicBezTo>
                  <a:cubicBezTo>
                    <a:pt x="6517" y="6031"/>
                    <a:pt x="8214" y="3249"/>
                    <a:pt x="6549" y="1143"/>
                  </a:cubicBezTo>
                  <a:lnTo>
                    <a:pt x="6549" y="1143"/>
                  </a:lnTo>
                  <a:lnTo>
                    <a:pt x="5692" y="1977"/>
                  </a:lnTo>
                  <a:cubicBezTo>
                    <a:pt x="6655" y="3350"/>
                    <a:pt x="5481" y="4857"/>
                    <a:pt x="4171" y="4857"/>
                  </a:cubicBezTo>
                  <a:cubicBezTo>
                    <a:pt x="3731" y="4857"/>
                    <a:pt x="3277" y="4687"/>
                    <a:pt x="2882" y="4287"/>
                  </a:cubicBezTo>
                  <a:cubicBezTo>
                    <a:pt x="1615" y="3001"/>
                    <a:pt x="2730" y="1143"/>
                    <a:pt x="4171" y="1143"/>
                  </a:cubicBezTo>
                  <a:cubicBezTo>
                    <a:pt x="4518" y="1143"/>
                    <a:pt x="4884" y="1251"/>
                    <a:pt x="5240" y="1500"/>
                  </a:cubicBezTo>
                  <a:lnTo>
                    <a:pt x="6097" y="667"/>
                  </a:lnTo>
                  <a:cubicBezTo>
                    <a:pt x="5549" y="238"/>
                    <a:pt x="4882" y="0"/>
                    <a:pt x="4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7436616" y="2318152"/>
              <a:ext cx="70050" cy="68409"/>
            </a:xfrm>
            <a:custGeom>
              <a:rect b="b" l="l" r="r" t="t"/>
              <a:pathLst>
                <a:path extrusionOk="0" h="2001" w="2049">
                  <a:moveTo>
                    <a:pt x="644" y="1"/>
                  </a:moveTo>
                  <a:lnTo>
                    <a:pt x="1" y="644"/>
                  </a:lnTo>
                  <a:lnTo>
                    <a:pt x="215" y="1834"/>
                  </a:lnTo>
                  <a:lnTo>
                    <a:pt x="1406" y="2001"/>
                  </a:lnTo>
                  <a:lnTo>
                    <a:pt x="2049" y="1334"/>
                  </a:lnTo>
                  <a:lnTo>
                    <a:pt x="1072" y="1215"/>
                  </a:lnTo>
                  <a:cubicBezTo>
                    <a:pt x="929" y="1191"/>
                    <a:pt x="834" y="1096"/>
                    <a:pt x="810" y="953"/>
                  </a:cubicBezTo>
                  <a:lnTo>
                    <a:pt x="6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0" name="Google Shape;240;p17"/>
          <p:cNvSpPr/>
          <p:nvPr/>
        </p:nvSpPr>
        <p:spPr>
          <a:xfrm>
            <a:off x="3340525" y="1881338"/>
            <a:ext cx="383880" cy="366770"/>
          </a:xfrm>
          <a:custGeom>
            <a:rect b="b" l="l" r="r" t="t"/>
            <a:pathLst>
              <a:path extrusionOk="0" h="10718" w="11218">
                <a:moveTo>
                  <a:pt x="4418" y="1721"/>
                </a:moveTo>
                <a:cubicBezTo>
                  <a:pt x="4567" y="1721"/>
                  <a:pt x="4716" y="1817"/>
                  <a:pt x="4740" y="2007"/>
                </a:cubicBezTo>
                <a:lnTo>
                  <a:pt x="4740" y="2364"/>
                </a:lnTo>
                <a:lnTo>
                  <a:pt x="5169" y="2364"/>
                </a:lnTo>
                <a:cubicBezTo>
                  <a:pt x="5184" y="2363"/>
                  <a:pt x="5198" y="2362"/>
                  <a:pt x="5212" y="2362"/>
                </a:cubicBezTo>
                <a:cubicBezTo>
                  <a:pt x="5630" y="2362"/>
                  <a:pt x="5630" y="3010"/>
                  <a:pt x="5212" y="3010"/>
                </a:cubicBezTo>
                <a:cubicBezTo>
                  <a:pt x="5198" y="3010"/>
                  <a:pt x="5184" y="3009"/>
                  <a:pt x="5169" y="3007"/>
                </a:cubicBezTo>
                <a:lnTo>
                  <a:pt x="4073" y="3007"/>
                </a:lnTo>
                <a:cubicBezTo>
                  <a:pt x="3883" y="3007"/>
                  <a:pt x="3716" y="3150"/>
                  <a:pt x="3716" y="3365"/>
                </a:cubicBezTo>
                <a:cubicBezTo>
                  <a:pt x="3716" y="3460"/>
                  <a:pt x="3764" y="3555"/>
                  <a:pt x="3835" y="3603"/>
                </a:cubicBezTo>
                <a:cubicBezTo>
                  <a:pt x="3883" y="3674"/>
                  <a:pt x="3978" y="3722"/>
                  <a:pt x="4073" y="3722"/>
                </a:cubicBezTo>
                <a:lnTo>
                  <a:pt x="4764" y="3722"/>
                </a:lnTo>
                <a:cubicBezTo>
                  <a:pt x="5645" y="3722"/>
                  <a:pt x="6074" y="4794"/>
                  <a:pt x="5454" y="5413"/>
                </a:cubicBezTo>
                <a:cubicBezTo>
                  <a:pt x="5288" y="5603"/>
                  <a:pt x="5026" y="5698"/>
                  <a:pt x="4764" y="5698"/>
                </a:cubicBezTo>
                <a:lnTo>
                  <a:pt x="4740" y="5698"/>
                </a:lnTo>
                <a:lnTo>
                  <a:pt x="4740" y="6080"/>
                </a:lnTo>
                <a:cubicBezTo>
                  <a:pt x="4728" y="6258"/>
                  <a:pt x="4579" y="6347"/>
                  <a:pt x="4430" y="6347"/>
                </a:cubicBezTo>
                <a:cubicBezTo>
                  <a:pt x="4282" y="6347"/>
                  <a:pt x="4133" y="6258"/>
                  <a:pt x="4121" y="6080"/>
                </a:cubicBezTo>
                <a:lnTo>
                  <a:pt x="4121" y="5698"/>
                </a:lnTo>
                <a:lnTo>
                  <a:pt x="3668" y="5698"/>
                </a:lnTo>
                <a:cubicBezTo>
                  <a:pt x="3263" y="5698"/>
                  <a:pt x="3263" y="5079"/>
                  <a:pt x="3668" y="5079"/>
                </a:cubicBezTo>
                <a:lnTo>
                  <a:pt x="4764" y="5079"/>
                </a:lnTo>
                <a:cubicBezTo>
                  <a:pt x="4859" y="5079"/>
                  <a:pt x="4954" y="5056"/>
                  <a:pt x="5026" y="4984"/>
                </a:cubicBezTo>
                <a:cubicBezTo>
                  <a:pt x="5169" y="4841"/>
                  <a:pt x="5169" y="4603"/>
                  <a:pt x="5026" y="4460"/>
                </a:cubicBezTo>
                <a:cubicBezTo>
                  <a:pt x="4954" y="4413"/>
                  <a:pt x="4859" y="4365"/>
                  <a:pt x="4764" y="4365"/>
                </a:cubicBezTo>
                <a:lnTo>
                  <a:pt x="4073" y="4365"/>
                </a:lnTo>
                <a:cubicBezTo>
                  <a:pt x="3525" y="4365"/>
                  <a:pt x="3097" y="3912"/>
                  <a:pt x="3097" y="3388"/>
                </a:cubicBezTo>
                <a:cubicBezTo>
                  <a:pt x="3097" y="2841"/>
                  <a:pt x="3525" y="2388"/>
                  <a:pt x="4073" y="2388"/>
                </a:cubicBezTo>
                <a:lnTo>
                  <a:pt x="4097" y="2388"/>
                </a:lnTo>
                <a:lnTo>
                  <a:pt x="4097" y="2007"/>
                </a:lnTo>
                <a:cubicBezTo>
                  <a:pt x="4121" y="1817"/>
                  <a:pt x="4270" y="1721"/>
                  <a:pt x="4418" y="1721"/>
                </a:cubicBezTo>
                <a:close/>
                <a:moveTo>
                  <a:pt x="4413" y="0"/>
                </a:moveTo>
                <a:cubicBezTo>
                  <a:pt x="3383" y="0"/>
                  <a:pt x="2353" y="394"/>
                  <a:pt x="1573" y="1174"/>
                </a:cubicBezTo>
                <a:cubicBezTo>
                  <a:pt x="49" y="2698"/>
                  <a:pt x="1" y="5175"/>
                  <a:pt x="1477" y="6746"/>
                </a:cubicBezTo>
                <a:cubicBezTo>
                  <a:pt x="2265" y="7598"/>
                  <a:pt x="3346" y="8037"/>
                  <a:pt x="4432" y="8037"/>
                </a:cubicBezTo>
                <a:cubicBezTo>
                  <a:pt x="5351" y="8037"/>
                  <a:pt x="6273" y="7723"/>
                  <a:pt x="7026" y="7080"/>
                </a:cubicBezTo>
                <a:lnTo>
                  <a:pt x="7383" y="7413"/>
                </a:lnTo>
                <a:cubicBezTo>
                  <a:pt x="7169" y="7818"/>
                  <a:pt x="7240" y="8294"/>
                  <a:pt x="7574" y="8604"/>
                </a:cubicBezTo>
                <a:lnTo>
                  <a:pt x="9384" y="10414"/>
                </a:lnTo>
                <a:cubicBezTo>
                  <a:pt x="9574" y="10616"/>
                  <a:pt x="9836" y="10717"/>
                  <a:pt x="10098" y="10717"/>
                </a:cubicBezTo>
                <a:cubicBezTo>
                  <a:pt x="10360" y="10717"/>
                  <a:pt x="10622" y="10616"/>
                  <a:pt x="10813" y="10414"/>
                </a:cubicBezTo>
                <a:cubicBezTo>
                  <a:pt x="11217" y="10009"/>
                  <a:pt x="11217" y="9366"/>
                  <a:pt x="10813" y="8961"/>
                </a:cubicBezTo>
                <a:lnTo>
                  <a:pt x="10813" y="8985"/>
                </a:lnTo>
                <a:lnTo>
                  <a:pt x="9003" y="7175"/>
                </a:lnTo>
                <a:cubicBezTo>
                  <a:pt x="8811" y="6969"/>
                  <a:pt x="8556" y="6863"/>
                  <a:pt x="8293" y="6863"/>
                </a:cubicBezTo>
                <a:cubicBezTo>
                  <a:pt x="8131" y="6863"/>
                  <a:pt x="7966" y="6903"/>
                  <a:pt x="7812" y="6984"/>
                </a:cubicBezTo>
                <a:lnTo>
                  <a:pt x="7479" y="6627"/>
                </a:lnTo>
                <a:cubicBezTo>
                  <a:pt x="8884" y="4984"/>
                  <a:pt x="8717" y="2531"/>
                  <a:pt x="7145" y="1079"/>
                </a:cubicBezTo>
                <a:cubicBezTo>
                  <a:pt x="6378" y="358"/>
                  <a:pt x="5395" y="0"/>
                  <a:pt x="44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1" name="Google Shape;241;p17"/>
          <p:cNvGrpSpPr/>
          <p:nvPr/>
        </p:nvGrpSpPr>
        <p:grpSpPr>
          <a:xfrm>
            <a:off x="5406291" y="1884088"/>
            <a:ext cx="385999" cy="361278"/>
            <a:chOff x="7943978" y="4047938"/>
            <a:chExt cx="385999" cy="361278"/>
          </a:xfrm>
        </p:grpSpPr>
        <p:sp>
          <p:nvSpPr>
            <p:cNvPr id="242" name="Google Shape;242;p17"/>
            <p:cNvSpPr/>
            <p:nvPr/>
          </p:nvSpPr>
          <p:spPr>
            <a:xfrm>
              <a:off x="8005867" y="4331599"/>
              <a:ext cx="229671" cy="77617"/>
            </a:xfrm>
            <a:custGeom>
              <a:rect b="b" l="l" r="r" t="t"/>
              <a:pathLst>
                <a:path extrusionOk="0" h="2270" w="6717">
                  <a:moveTo>
                    <a:pt x="1205" y="0"/>
                  </a:moveTo>
                  <a:cubicBezTo>
                    <a:pt x="1178" y="0"/>
                    <a:pt x="1150" y="3"/>
                    <a:pt x="1120" y="10"/>
                  </a:cubicBezTo>
                  <a:lnTo>
                    <a:pt x="263" y="225"/>
                  </a:lnTo>
                  <a:cubicBezTo>
                    <a:pt x="120" y="249"/>
                    <a:pt x="1" y="368"/>
                    <a:pt x="25" y="511"/>
                  </a:cubicBezTo>
                  <a:lnTo>
                    <a:pt x="25" y="1392"/>
                  </a:lnTo>
                  <a:cubicBezTo>
                    <a:pt x="25" y="1594"/>
                    <a:pt x="179" y="1695"/>
                    <a:pt x="334" y="1695"/>
                  </a:cubicBezTo>
                  <a:cubicBezTo>
                    <a:pt x="489" y="1695"/>
                    <a:pt x="644" y="1594"/>
                    <a:pt x="644" y="1392"/>
                  </a:cubicBezTo>
                  <a:lnTo>
                    <a:pt x="644" y="1201"/>
                  </a:lnTo>
                  <a:cubicBezTo>
                    <a:pt x="1574" y="1908"/>
                    <a:pt x="2698" y="2270"/>
                    <a:pt x="3830" y="2270"/>
                  </a:cubicBezTo>
                  <a:cubicBezTo>
                    <a:pt x="4757" y="2270"/>
                    <a:pt x="5690" y="2028"/>
                    <a:pt x="6526" y="1535"/>
                  </a:cubicBezTo>
                  <a:cubicBezTo>
                    <a:pt x="6669" y="1463"/>
                    <a:pt x="6716" y="1249"/>
                    <a:pt x="6621" y="1106"/>
                  </a:cubicBezTo>
                  <a:lnTo>
                    <a:pt x="6621" y="1106"/>
                  </a:lnTo>
                  <a:lnTo>
                    <a:pt x="6645" y="1130"/>
                  </a:lnTo>
                  <a:cubicBezTo>
                    <a:pt x="6582" y="1020"/>
                    <a:pt x="6479" y="962"/>
                    <a:pt x="6375" y="962"/>
                  </a:cubicBezTo>
                  <a:cubicBezTo>
                    <a:pt x="6320" y="962"/>
                    <a:pt x="6265" y="978"/>
                    <a:pt x="6216" y="1011"/>
                  </a:cubicBezTo>
                  <a:cubicBezTo>
                    <a:pt x="5475" y="1445"/>
                    <a:pt x="4654" y="1658"/>
                    <a:pt x="3839" y="1658"/>
                  </a:cubicBezTo>
                  <a:cubicBezTo>
                    <a:pt x="2820" y="1658"/>
                    <a:pt x="1810" y="1325"/>
                    <a:pt x="977" y="677"/>
                  </a:cubicBezTo>
                  <a:lnTo>
                    <a:pt x="1263" y="606"/>
                  </a:lnTo>
                  <a:cubicBezTo>
                    <a:pt x="1638" y="518"/>
                    <a:pt x="1543" y="0"/>
                    <a:pt x="1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7943978" y="4098235"/>
              <a:ext cx="92354" cy="228064"/>
            </a:xfrm>
            <a:custGeom>
              <a:rect b="b" l="l" r="r" t="t"/>
              <a:pathLst>
                <a:path extrusionOk="0" h="6670" w="2701">
                  <a:moveTo>
                    <a:pt x="1263" y="1"/>
                  </a:moveTo>
                  <a:cubicBezTo>
                    <a:pt x="834" y="1"/>
                    <a:pt x="834" y="620"/>
                    <a:pt x="1263" y="620"/>
                  </a:cubicBezTo>
                  <a:lnTo>
                    <a:pt x="1454" y="620"/>
                  </a:lnTo>
                  <a:cubicBezTo>
                    <a:pt x="144" y="2311"/>
                    <a:pt x="1" y="4645"/>
                    <a:pt x="1096" y="6502"/>
                  </a:cubicBezTo>
                  <a:cubicBezTo>
                    <a:pt x="1159" y="6612"/>
                    <a:pt x="1263" y="6670"/>
                    <a:pt x="1367" y="6670"/>
                  </a:cubicBezTo>
                  <a:cubicBezTo>
                    <a:pt x="1421" y="6670"/>
                    <a:pt x="1476" y="6654"/>
                    <a:pt x="1525" y="6621"/>
                  </a:cubicBezTo>
                  <a:cubicBezTo>
                    <a:pt x="1668" y="6526"/>
                    <a:pt x="1739" y="6335"/>
                    <a:pt x="1644" y="6192"/>
                  </a:cubicBezTo>
                  <a:cubicBezTo>
                    <a:pt x="668" y="4549"/>
                    <a:pt x="787" y="2477"/>
                    <a:pt x="1977" y="953"/>
                  </a:cubicBezTo>
                  <a:lnTo>
                    <a:pt x="2049" y="1263"/>
                  </a:lnTo>
                  <a:cubicBezTo>
                    <a:pt x="2088" y="1419"/>
                    <a:pt x="2211" y="1487"/>
                    <a:pt x="2336" y="1487"/>
                  </a:cubicBezTo>
                  <a:cubicBezTo>
                    <a:pt x="2516" y="1487"/>
                    <a:pt x="2701" y="1345"/>
                    <a:pt x="2644" y="1120"/>
                  </a:cubicBezTo>
                  <a:lnTo>
                    <a:pt x="2430" y="239"/>
                  </a:lnTo>
                  <a:cubicBezTo>
                    <a:pt x="2406" y="96"/>
                    <a:pt x="2287" y="1"/>
                    <a:pt x="2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8038452" y="4047938"/>
              <a:ext cx="229671" cy="78369"/>
            </a:xfrm>
            <a:custGeom>
              <a:rect b="b" l="l" r="r" t="t"/>
              <a:pathLst>
                <a:path extrusionOk="0" h="2292" w="6717">
                  <a:moveTo>
                    <a:pt x="2880" y="0"/>
                  </a:moveTo>
                  <a:cubicBezTo>
                    <a:pt x="1958" y="0"/>
                    <a:pt x="1036" y="243"/>
                    <a:pt x="215" y="734"/>
                  </a:cubicBezTo>
                  <a:cubicBezTo>
                    <a:pt x="48" y="829"/>
                    <a:pt x="0" y="1019"/>
                    <a:pt x="96" y="1162"/>
                  </a:cubicBezTo>
                  <a:cubicBezTo>
                    <a:pt x="143" y="1272"/>
                    <a:pt x="251" y="1330"/>
                    <a:pt x="361" y="1330"/>
                  </a:cubicBezTo>
                  <a:cubicBezTo>
                    <a:pt x="418" y="1330"/>
                    <a:pt x="475" y="1314"/>
                    <a:pt x="524" y="1281"/>
                  </a:cubicBezTo>
                  <a:cubicBezTo>
                    <a:pt x="1260" y="844"/>
                    <a:pt x="2082" y="626"/>
                    <a:pt x="2902" y="626"/>
                  </a:cubicBezTo>
                  <a:cubicBezTo>
                    <a:pt x="3913" y="626"/>
                    <a:pt x="4922" y="957"/>
                    <a:pt x="5763" y="1615"/>
                  </a:cubicBezTo>
                  <a:lnTo>
                    <a:pt x="5454" y="1686"/>
                  </a:lnTo>
                  <a:cubicBezTo>
                    <a:pt x="5079" y="1774"/>
                    <a:pt x="5174" y="2292"/>
                    <a:pt x="5512" y="2292"/>
                  </a:cubicBezTo>
                  <a:cubicBezTo>
                    <a:pt x="5539" y="2292"/>
                    <a:pt x="5567" y="2288"/>
                    <a:pt x="5597" y="2281"/>
                  </a:cubicBezTo>
                  <a:lnTo>
                    <a:pt x="6478" y="2067"/>
                  </a:lnTo>
                  <a:cubicBezTo>
                    <a:pt x="6621" y="2043"/>
                    <a:pt x="6716" y="1924"/>
                    <a:pt x="6716" y="1781"/>
                  </a:cubicBezTo>
                  <a:lnTo>
                    <a:pt x="6716" y="900"/>
                  </a:lnTo>
                  <a:cubicBezTo>
                    <a:pt x="6716" y="734"/>
                    <a:pt x="6573" y="614"/>
                    <a:pt x="6406" y="614"/>
                  </a:cubicBezTo>
                  <a:cubicBezTo>
                    <a:pt x="6240" y="614"/>
                    <a:pt x="6097" y="734"/>
                    <a:pt x="6097" y="900"/>
                  </a:cubicBezTo>
                  <a:lnTo>
                    <a:pt x="6097" y="1091"/>
                  </a:lnTo>
                  <a:cubicBezTo>
                    <a:pt x="5151" y="368"/>
                    <a:pt x="4016" y="0"/>
                    <a:pt x="28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8238478" y="4131607"/>
              <a:ext cx="91499" cy="228064"/>
            </a:xfrm>
            <a:custGeom>
              <a:rect b="b" l="l" r="r" t="t"/>
              <a:pathLst>
                <a:path extrusionOk="0" h="6670" w="2676">
                  <a:moveTo>
                    <a:pt x="1315" y="0"/>
                  </a:moveTo>
                  <a:cubicBezTo>
                    <a:pt x="1258" y="0"/>
                    <a:pt x="1201" y="16"/>
                    <a:pt x="1152" y="49"/>
                  </a:cubicBezTo>
                  <a:cubicBezTo>
                    <a:pt x="1009" y="120"/>
                    <a:pt x="961" y="335"/>
                    <a:pt x="1057" y="477"/>
                  </a:cubicBezTo>
                  <a:cubicBezTo>
                    <a:pt x="2033" y="2121"/>
                    <a:pt x="1890" y="4192"/>
                    <a:pt x="723" y="5717"/>
                  </a:cubicBezTo>
                  <a:lnTo>
                    <a:pt x="652" y="5407"/>
                  </a:lnTo>
                  <a:cubicBezTo>
                    <a:pt x="612" y="5239"/>
                    <a:pt x="487" y="5166"/>
                    <a:pt x="360" y="5166"/>
                  </a:cubicBezTo>
                  <a:cubicBezTo>
                    <a:pt x="182" y="5166"/>
                    <a:pt x="1" y="5313"/>
                    <a:pt x="56" y="5550"/>
                  </a:cubicBezTo>
                  <a:lnTo>
                    <a:pt x="247" y="6431"/>
                  </a:lnTo>
                  <a:cubicBezTo>
                    <a:pt x="271" y="6574"/>
                    <a:pt x="414" y="6669"/>
                    <a:pt x="556" y="6669"/>
                  </a:cubicBezTo>
                  <a:lnTo>
                    <a:pt x="1438" y="6669"/>
                  </a:lnTo>
                  <a:cubicBezTo>
                    <a:pt x="1842" y="6669"/>
                    <a:pt x="1842" y="6050"/>
                    <a:pt x="1438" y="6050"/>
                  </a:cubicBezTo>
                  <a:lnTo>
                    <a:pt x="1223" y="6050"/>
                  </a:lnTo>
                  <a:cubicBezTo>
                    <a:pt x="2533" y="4335"/>
                    <a:pt x="2676" y="2002"/>
                    <a:pt x="1580" y="168"/>
                  </a:cubicBezTo>
                  <a:cubicBezTo>
                    <a:pt x="1534" y="58"/>
                    <a:pt x="1425" y="0"/>
                    <a:pt x="13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8021356" y="4112083"/>
              <a:ext cx="232099" cy="232919"/>
            </a:xfrm>
            <a:custGeom>
              <a:rect b="b" l="l" r="r" t="t"/>
              <a:pathLst>
                <a:path extrusionOk="0" h="6812" w="6788">
                  <a:moveTo>
                    <a:pt x="3379" y="2178"/>
                  </a:moveTo>
                  <a:cubicBezTo>
                    <a:pt x="4014" y="2178"/>
                    <a:pt x="4620" y="2668"/>
                    <a:pt x="4620" y="3406"/>
                  </a:cubicBezTo>
                  <a:cubicBezTo>
                    <a:pt x="4620" y="4097"/>
                    <a:pt x="4073" y="4644"/>
                    <a:pt x="3382" y="4644"/>
                  </a:cubicBezTo>
                  <a:cubicBezTo>
                    <a:pt x="2286" y="4644"/>
                    <a:pt x="1715" y="3311"/>
                    <a:pt x="2501" y="2549"/>
                  </a:cubicBezTo>
                  <a:cubicBezTo>
                    <a:pt x="2757" y="2293"/>
                    <a:pt x="3071" y="2178"/>
                    <a:pt x="3379" y="2178"/>
                  </a:cubicBezTo>
                  <a:close/>
                  <a:moveTo>
                    <a:pt x="2977" y="1"/>
                  </a:moveTo>
                  <a:cubicBezTo>
                    <a:pt x="2810" y="1"/>
                    <a:pt x="2667" y="143"/>
                    <a:pt x="2667" y="310"/>
                  </a:cubicBezTo>
                  <a:lnTo>
                    <a:pt x="2667" y="525"/>
                  </a:lnTo>
                  <a:cubicBezTo>
                    <a:pt x="2382" y="596"/>
                    <a:pt x="2096" y="691"/>
                    <a:pt x="1858" y="858"/>
                  </a:cubicBezTo>
                  <a:lnTo>
                    <a:pt x="1715" y="715"/>
                  </a:lnTo>
                  <a:cubicBezTo>
                    <a:pt x="1655" y="656"/>
                    <a:pt x="1578" y="626"/>
                    <a:pt x="1501" y="626"/>
                  </a:cubicBezTo>
                  <a:cubicBezTo>
                    <a:pt x="1423" y="626"/>
                    <a:pt x="1346" y="656"/>
                    <a:pt x="1286" y="715"/>
                  </a:cubicBezTo>
                  <a:lnTo>
                    <a:pt x="691" y="1310"/>
                  </a:lnTo>
                  <a:cubicBezTo>
                    <a:pt x="548" y="1429"/>
                    <a:pt x="548" y="1644"/>
                    <a:pt x="691" y="1763"/>
                  </a:cubicBezTo>
                  <a:lnTo>
                    <a:pt x="810" y="1882"/>
                  </a:lnTo>
                  <a:cubicBezTo>
                    <a:pt x="667" y="2144"/>
                    <a:pt x="548" y="2430"/>
                    <a:pt x="477" y="2715"/>
                  </a:cubicBezTo>
                  <a:lnTo>
                    <a:pt x="286" y="2715"/>
                  </a:lnTo>
                  <a:cubicBezTo>
                    <a:pt x="119" y="2715"/>
                    <a:pt x="0" y="2835"/>
                    <a:pt x="0" y="3001"/>
                  </a:cubicBezTo>
                  <a:lnTo>
                    <a:pt x="0" y="3835"/>
                  </a:lnTo>
                  <a:cubicBezTo>
                    <a:pt x="0" y="4001"/>
                    <a:pt x="119" y="4120"/>
                    <a:pt x="286" y="4120"/>
                  </a:cubicBezTo>
                  <a:lnTo>
                    <a:pt x="477" y="4120"/>
                  </a:lnTo>
                  <a:cubicBezTo>
                    <a:pt x="548" y="4406"/>
                    <a:pt x="667" y="4692"/>
                    <a:pt x="810" y="4954"/>
                  </a:cubicBezTo>
                  <a:lnTo>
                    <a:pt x="691" y="5073"/>
                  </a:lnTo>
                  <a:cubicBezTo>
                    <a:pt x="548" y="5192"/>
                    <a:pt x="548" y="5406"/>
                    <a:pt x="691" y="5526"/>
                  </a:cubicBezTo>
                  <a:lnTo>
                    <a:pt x="1286" y="6121"/>
                  </a:lnTo>
                  <a:cubicBezTo>
                    <a:pt x="1346" y="6180"/>
                    <a:pt x="1423" y="6210"/>
                    <a:pt x="1501" y="6210"/>
                  </a:cubicBezTo>
                  <a:cubicBezTo>
                    <a:pt x="1578" y="6210"/>
                    <a:pt x="1655" y="6180"/>
                    <a:pt x="1715" y="6121"/>
                  </a:cubicBezTo>
                  <a:lnTo>
                    <a:pt x="1858" y="5978"/>
                  </a:lnTo>
                  <a:cubicBezTo>
                    <a:pt x="2096" y="6145"/>
                    <a:pt x="2382" y="6240"/>
                    <a:pt x="2667" y="6335"/>
                  </a:cubicBezTo>
                  <a:lnTo>
                    <a:pt x="2667" y="6526"/>
                  </a:lnTo>
                  <a:cubicBezTo>
                    <a:pt x="2667" y="6669"/>
                    <a:pt x="2810" y="6812"/>
                    <a:pt x="2977" y="6812"/>
                  </a:cubicBezTo>
                  <a:lnTo>
                    <a:pt x="3787" y="6812"/>
                  </a:lnTo>
                  <a:cubicBezTo>
                    <a:pt x="3953" y="6812"/>
                    <a:pt x="4096" y="6669"/>
                    <a:pt x="4096" y="6526"/>
                  </a:cubicBezTo>
                  <a:lnTo>
                    <a:pt x="4096" y="6335"/>
                  </a:lnTo>
                  <a:cubicBezTo>
                    <a:pt x="4382" y="6240"/>
                    <a:pt x="4668" y="6145"/>
                    <a:pt x="4906" y="5978"/>
                  </a:cubicBezTo>
                  <a:lnTo>
                    <a:pt x="5049" y="6121"/>
                  </a:lnTo>
                  <a:cubicBezTo>
                    <a:pt x="5108" y="6180"/>
                    <a:pt x="5186" y="6210"/>
                    <a:pt x="5263" y="6210"/>
                  </a:cubicBezTo>
                  <a:cubicBezTo>
                    <a:pt x="5341" y="6210"/>
                    <a:pt x="5418" y="6180"/>
                    <a:pt x="5478" y="6121"/>
                  </a:cubicBezTo>
                  <a:lnTo>
                    <a:pt x="6073" y="5526"/>
                  </a:lnTo>
                  <a:cubicBezTo>
                    <a:pt x="6216" y="5406"/>
                    <a:pt x="6216" y="5192"/>
                    <a:pt x="6073" y="5073"/>
                  </a:cubicBezTo>
                  <a:lnTo>
                    <a:pt x="5954" y="4954"/>
                  </a:lnTo>
                  <a:cubicBezTo>
                    <a:pt x="6097" y="4692"/>
                    <a:pt x="6216" y="4406"/>
                    <a:pt x="6287" y="4120"/>
                  </a:cubicBezTo>
                  <a:lnTo>
                    <a:pt x="6478" y="4120"/>
                  </a:lnTo>
                  <a:cubicBezTo>
                    <a:pt x="6645" y="4120"/>
                    <a:pt x="6787" y="4001"/>
                    <a:pt x="6787" y="3835"/>
                  </a:cubicBezTo>
                  <a:lnTo>
                    <a:pt x="6787" y="3001"/>
                  </a:lnTo>
                  <a:cubicBezTo>
                    <a:pt x="6787" y="2835"/>
                    <a:pt x="6645" y="2715"/>
                    <a:pt x="6478" y="2715"/>
                  </a:cubicBezTo>
                  <a:lnTo>
                    <a:pt x="6478" y="2692"/>
                  </a:lnTo>
                  <a:lnTo>
                    <a:pt x="6287" y="2692"/>
                  </a:lnTo>
                  <a:cubicBezTo>
                    <a:pt x="6216" y="2406"/>
                    <a:pt x="6097" y="2120"/>
                    <a:pt x="5954" y="1882"/>
                  </a:cubicBezTo>
                  <a:lnTo>
                    <a:pt x="6073" y="1739"/>
                  </a:lnTo>
                  <a:cubicBezTo>
                    <a:pt x="6216" y="1620"/>
                    <a:pt x="6216" y="1406"/>
                    <a:pt x="6073" y="1310"/>
                  </a:cubicBezTo>
                  <a:lnTo>
                    <a:pt x="5478" y="715"/>
                  </a:lnTo>
                  <a:cubicBezTo>
                    <a:pt x="5418" y="644"/>
                    <a:pt x="5341" y="608"/>
                    <a:pt x="5263" y="608"/>
                  </a:cubicBezTo>
                  <a:cubicBezTo>
                    <a:pt x="5186" y="608"/>
                    <a:pt x="5108" y="644"/>
                    <a:pt x="5049" y="715"/>
                  </a:cubicBezTo>
                  <a:lnTo>
                    <a:pt x="4906" y="834"/>
                  </a:lnTo>
                  <a:cubicBezTo>
                    <a:pt x="4668" y="691"/>
                    <a:pt x="4382" y="572"/>
                    <a:pt x="4096" y="501"/>
                  </a:cubicBezTo>
                  <a:lnTo>
                    <a:pt x="4096" y="310"/>
                  </a:lnTo>
                  <a:cubicBezTo>
                    <a:pt x="4096" y="143"/>
                    <a:pt x="3953" y="1"/>
                    <a:pt x="37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411225" y="1413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 Scoring Model</a:t>
            </a:r>
            <a:endParaRPr/>
          </a:p>
        </p:txBody>
      </p:sp>
      <p:sp>
        <p:nvSpPr>
          <p:cNvPr id="252" name="Google Shape;252;p18"/>
          <p:cNvSpPr txBox="1"/>
          <p:nvPr/>
        </p:nvSpPr>
        <p:spPr>
          <a:xfrm>
            <a:off x="1548125" y="552825"/>
            <a:ext cx="5803500" cy="670200"/>
          </a:xfrm>
          <a:prstGeom prst="rect">
            <a:avLst/>
          </a:prstGeom>
          <a:solidFill>
            <a:srgbClr val="89BB63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While the pipeline is running, approximately 40 out of every 1,000 leads qualify for scoring per hour, while the rest are filtered out.</a:t>
            </a:r>
            <a:endParaRPr b="1" sz="13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53" name="Google Shape;253;p18"/>
          <p:cNvGrpSpPr/>
          <p:nvPr/>
        </p:nvGrpSpPr>
        <p:grpSpPr>
          <a:xfrm>
            <a:off x="418877" y="1339605"/>
            <a:ext cx="8214298" cy="609900"/>
            <a:chOff x="457202" y="1568030"/>
            <a:chExt cx="8214298" cy="609900"/>
          </a:xfrm>
        </p:grpSpPr>
        <p:sp>
          <p:nvSpPr>
            <p:cNvPr id="254" name="Google Shape;254;p18"/>
            <p:cNvSpPr/>
            <p:nvPr/>
          </p:nvSpPr>
          <p:spPr>
            <a:xfrm>
              <a:off x="1791150" y="1616023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Web Traffic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5" name="Google Shape;255;p18"/>
            <p:cNvSpPr txBox="1"/>
            <p:nvPr/>
          </p:nvSpPr>
          <p:spPr>
            <a:xfrm>
              <a:off x="6610500" y="1673626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25% of 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457202" y="1568030"/>
              <a:ext cx="610500" cy="609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464852" y="3847967"/>
            <a:ext cx="8214298" cy="609900"/>
            <a:chOff x="457202" y="4167780"/>
            <a:chExt cx="8214298" cy="609900"/>
          </a:xfrm>
        </p:grpSpPr>
        <p:sp>
          <p:nvSpPr>
            <p:cNvPr id="258" name="Google Shape;258;p18"/>
            <p:cNvSpPr/>
            <p:nvPr/>
          </p:nvSpPr>
          <p:spPr>
            <a:xfrm>
              <a:off x="1791150" y="4218167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Total Projects 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59" name="Google Shape;259;p18"/>
            <p:cNvSpPr txBox="1"/>
            <p:nvPr/>
          </p:nvSpPr>
          <p:spPr>
            <a:xfrm>
              <a:off x="6610500" y="427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10% of 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457202" y="4167780"/>
              <a:ext cx="610500" cy="609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1" name="Google Shape;261;p18"/>
          <p:cNvGrpSpPr/>
          <p:nvPr/>
        </p:nvGrpSpPr>
        <p:grpSpPr>
          <a:xfrm>
            <a:off x="418877" y="3223192"/>
            <a:ext cx="8214298" cy="609900"/>
            <a:chOff x="457202" y="3517842"/>
            <a:chExt cx="8214298" cy="609900"/>
          </a:xfrm>
        </p:grpSpPr>
        <p:sp>
          <p:nvSpPr>
            <p:cNvPr id="262" name="Google Shape;262;p18"/>
            <p:cNvSpPr/>
            <p:nvPr/>
          </p:nvSpPr>
          <p:spPr>
            <a:xfrm>
              <a:off x="1791150" y="3567631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Pages Per Visit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3" name="Google Shape;263;p18"/>
            <p:cNvSpPr txBox="1"/>
            <p:nvPr/>
          </p:nvSpPr>
          <p:spPr>
            <a:xfrm>
              <a:off x="6610500" y="3625240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10% of 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457202" y="3517842"/>
              <a:ext cx="610500" cy="609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5" name="Google Shape;265;p18"/>
          <p:cNvGrpSpPr/>
          <p:nvPr/>
        </p:nvGrpSpPr>
        <p:grpSpPr>
          <a:xfrm>
            <a:off x="418877" y="2582380"/>
            <a:ext cx="8214298" cy="609900"/>
            <a:chOff x="457202" y="2867905"/>
            <a:chExt cx="8214298" cy="609900"/>
          </a:xfrm>
        </p:grpSpPr>
        <p:sp>
          <p:nvSpPr>
            <p:cNvPr id="266" name="Google Shape;266;p18"/>
            <p:cNvSpPr/>
            <p:nvPr/>
          </p:nvSpPr>
          <p:spPr>
            <a:xfrm>
              <a:off x="1791150" y="2917095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Visit Duration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67" name="Google Shape;267;p18"/>
            <p:cNvSpPr txBox="1"/>
            <p:nvPr/>
          </p:nvSpPr>
          <p:spPr>
            <a:xfrm>
              <a:off x="6610500" y="2972289"/>
              <a:ext cx="2061000" cy="40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20% of 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457202" y="2867905"/>
              <a:ext cx="610500" cy="609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69" name="Google Shape;269;p18"/>
          <p:cNvGrpSpPr/>
          <p:nvPr/>
        </p:nvGrpSpPr>
        <p:grpSpPr>
          <a:xfrm>
            <a:off x="418877" y="1951267"/>
            <a:ext cx="8214298" cy="609900"/>
            <a:chOff x="457202" y="2217967"/>
            <a:chExt cx="8214298" cy="609900"/>
          </a:xfrm>
        </p:grpSpPr>
        <p:sp>
          <p:nvSpPr>
            <p:cNvPr id="270" name="Google Shape;270;p18"/>
            <p:cNvSpPr/>
            <p:nvPr/>
          </p:nvSpPr>
          <p:spPr>
            <a:xfrm>
              <a:off x="1791150" y="2266559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Bounce Rate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1" name="Google Shape;271;p18"/>
            <p:cNvSpPr txBox="1"/>
            <p:nvPr/>
          </p:nvSpPr>
          <p:spPr>
            <a:xfrm>
              <a:off x="6610500" y="2324164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20% of 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457202" y="2217967"/>
              <a:ext cx="610500" cy="60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73" name="Google Shape;273;p18"/>
          <p:cNvCxnSpPr>
            <a:stCxn id="254" idx="3"/>
            <a:endCxn id="255" idx="1"/>
          </p:cNvCxnSpPr>
          <p:nvPr/>
        </p:nvCxnSpPr>
        <p:spPr>
          <a:xfrm>
            <a:off x="5848725" y="1644548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18"/>
          <p:cNvCxnSpPr>
            <a:stCxn id="270" idx="3"/>
            <a:endCxn id="271" idx="1"/>
          </p:cNvCxnSpPr>
          <p:nvPr/>
        </p:nvCxnSpPr>
        <p:spPr>
          <a:xfrm>
            <a:off x="5848725" y="2256809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5" name="Google Shape;275;p18"/>
          <p:cNvCxnSpPr>
            <a:stCxn id="266" idx="3"/>
            <a:endCxn id="267" idx="1"/>
          </p:cNvCxnSpPr>
          <p:nvPr/>
        </p:nvCxnSpPr>
        <p:spPr>
          <a:xfrm>
            <a:off x="5848725" y="2888520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6" name="Google Shape;276;p18"/>
          <p:cNvCxnSpPr>
            <a:stCxn id="262" idx="3"/>
            <a:endCxn id="263" idx="1"/>
          </p:cNvCxnSpPr>
          <p:nvPr/>
        </p:nvCxnSpPr>
        <p:spPr>
          <a:xfrm>
            <a:off x="5848725" y="3529931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7" name="Google Shape;277;p18"/>
          <p:cNvCxnSpPr>
            <a:stCxn id="258" idx="3"/>
            <a:endCxn id="259" idx="1"/>
          </p:cNvCxnSpPr>
          <p:nvPr/>
        </p:nvCxnSpPr>
        <p:spPr>
          <a:xfrm flipH="1" rot="10800000">
            <a:off x="5894700" y="4152905"/>
            <a:ext cx="7236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18"/>
          <p:cNvCxnSpPr>
            <a:stCxn id="256" idx="6"/>
            <a:endCxn id="254" idx="1"/>
          </p:cNvCxnSpPr>
          <p:nvPr/>
        </p:nvCxnSpPr>
        <p:spPr>
          <a:xfrm>
            <a:off x="1029377" y="1644555"/>
            <a:ext cx="72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18"/>
          <p:cNvCxnSpPr>
            <a:stCxn id="272" idx="6"/>
            <a:endCxn id="270" idx="1"/>
          </p:cNvCxnSpPr>
          <p:nvPr/>
        </p:nvCxnSpPr>
        <p:spPr>
          <a:xfrm>
            <a:off x="1029377" y="2256217"/>
            <a:ext cx="7233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8"/>
          <p:cNvCxnSpPr>
            <a:stCxn id="268" idx="6"/>
            <a:endCxn id="266" idx="1"/>
          </p:cNvCxnSpPr>
          <p:nvPr/>
        </p:nvCxnSpPr>
        <p:spPr>
          <a:xfrm>
            <a:off x="1029377" y="2887330"/>
            <a:ext cx="723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8"/>
          <p:cNvCxnSpPr>
            <a:stCxn id="264" idx="6"/>
            <a:endCxn id="262" idx="1"/>
          </p:cNvCxnSpPr>
          <p:nvPr/>
        </p:nvCxnSpPr>
        <p:spPr>
          <a:xfrm>
            <a:off x="1029377" y="3528142"/>
            <a:ext cx="723300" cy="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8"/>
          <p:cNvCxnSpPr>
            <a:stCxn id="260" idx="6"/>
            <a:endCxn id="258" idx="1"/>
          </p:cNvCxnSpPr>
          <p:nvPr/>
        </p:nvCxnSpPr>
        <p:spPr>
          <a:xfrm>
            <a:off x="1075352" y="4152917"/>
            <a:ext cx="7233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83" name="Google Shape;283;p18"/>
          <p:cNvGrpSpPr/>
          <p:nvPr/>
        </p:nvGrpSpPr>
        <p:grpSpPr>
          <a:xfrm>
            <a:off x="474402" y="4472755"/>
            <a:ext cx="8214298" cy="609900"/>
            <a:chOff x="457202" y="4167780"/>
            <a:chExt cx="8214298" cy="609900"/>
          </a:xfrm>
        </p:grpSpPr>
        <p:sp>
          <p:nvSpPr>
            <p:cNvPr id="284" name="Google Shape;284;p18"/>
            <p:cNvSpPr/>
            <p:nvPr/>
          </p:nvSpPr>
          <p:spPr>
            <a:xfrm>
              <a:off x="1791150" y="4218167"/>
              <a:ext cx="4095900" cy="513900"/>
            </a:xfrm>
            <a:prstGeom prst="homePlate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Contact Details</a:t>
              </a:r>
              <a:endParaRPr b="1" sz="21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85" name="Google Shape;285;p18"/>
            <p:cNvSpPr txBox="1"/>
            <p:nvPr/>
          </p:nvSpPr>
          <p:spPr>
            <a:xfrm>
              <a:off x="6610500" y="4273377"/>
              <a:ext cx="2061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">
                  <a:latin typeface="Roboto"/>
                  <a:ea typeface="Roboto"/>
                  <a:cs typeface="Roboto"/>
                  <a:sym typeface="Roboto"/>
                </a:rPr>
                <a:t>15% of score</a:t>
              </a:r>
              <a:endParaRPr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457202" y="4167780"/>
              <a:ext cx="610500" cy="6099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06</a:t>
              </a:r>
              <a:endParaRPr b="1" sz="18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287" name="Google Shape;287;p18"/>
          <p:cNvCxnSpPr/>
          <p:nvPr/>
        </p:nvCxnSpPr>
        <p:spPr>
          <a:xfrm>
            <a:off x="5894700" y="4155306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88" name="Google Shape;288;p18"/>
          <p:cNvCxnSpPr/>
          <p:nvPr/>
        </p:nvCxnSpPr>
        <p:spPr>
          <a:xfrm>
            <a:off x="5894700" y="4777706"/>
            <a:ext cx="72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9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Dataset / Assumptions </a:t>
            </a:r>
            <a:endParaRPr/>
          </a:p>
        </p:txBody>
      </p:sp>
      <p:pic>
        <p:nvPicPr>
          <p:cNvPr id="294" name="Google Shape;2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275"/>
            <a:ext cx="8839204" cy="3767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 of Dataset / Assumptions</a:t>
            </a:r>
            <a:endParaRPr/>
          </a:p>
        </p:txBody>
      </p:sp>
      <p:pic>
        <p:nvPicPr>
          <p:cNvPr id="300" name="Google Shape;3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75" y="859125"/>
            <a:ext cx="8064399" cy="40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Snapshot of Dataset / Assumptions</a:t>
            </a:r>
            <a:endParaRPr sz="2720"/>
          </a:p>
        </p:txBody>
      </p:sp>
      <p:pic>
        <p:nvPicPr>
          <p:cNvPr id="306" name="Google Shape;3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5275"/>
            <a:ext cx="8087956" cy="405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d Nurtur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89BB63"/>
      </a:accent1>
      <a:accent2>
        <a:srgbClr val="67B190"/>
      </a:accent2>
      <a:accent3>
        <a:srgbClr val="69B9EC"/>
      </a:accent3>
      <a:accent4>
        <a:srgbClr val="5F9BC9"/>
      </a:accent4>
      <a:accent5>
        <a:srgbClr val="4F7498"/>
      </a:accent5>
      <a:accent6>
        <a:srgbClr val="3C496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