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63d4dcb850_0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63d4dcb850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63d4dcb850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63d4dcb850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63e051ccc7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63e051ccc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Precisa que todos os elementos estejam preto para que o pixel continue no lugar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63d4dcb850_0_3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63d4dcb850_0_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63d4dcb850_0_3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63d4dcb850_0_3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63d4dcb850_0_3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63d4dcb850_0_3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63d4dcb850_0_3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63d4dcb850_0_3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63d4dcb850_0_3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63d4dcb850_0_3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63d4dcb850_0_3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63d4dcb850_0_3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63d4dcb850_0_3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63d4dcb850_0_3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3d4dcb85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3d4dcb85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63d4dcb850_0_2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63d4dcb850_0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63d4dcb850_0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63d4dcb850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63d4dcb850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63d4dcb850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63d4dcb850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63d4dcb850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63d4dcb850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63d4dcb850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63d4dcb850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63d4dcb850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63d4dcb850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63d4dcb850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63d4dcb850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63d4dcb850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Basta que um pixel hite para que o pixel seja colorido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63d4dcb850_0_3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63d4dcb850_0_3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63e051ccc7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63e051ccc7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63d4dcb850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63d4dcb850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63d4dcb850_0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63d4dcb850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63d4dcb850_0_3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63d4dcb850_0_3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63d4dcb850_0_3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63d4dcb850_0_3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63d4dcb850_0_3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63d4dcb850_0_3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63d4dcb85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63d4dcb85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63d4dcb850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63d4dcb850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63e051ccc7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63e051ccc7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63d4dcb850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63d4dcb850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63d4dcb850_0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63d4dcb850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63d4dcb850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63d4dcb850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8.png"/><Relationship Id="rId5" Type="http://schemas.openxmlformats.org/officeDocument/2006/relationships/image" Target="../media/image7.png"/><Relationship Id="rId6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4.png"/><Relationship Id="rId4" Type="http://schemas.openxmlformats.org/officeDocument/2006/relationships/image" Target="../media/image8.png"/><Relationship Id="rId5" Type="http://schemas.openxmlformats.org/officeDocument/2006/relationships/image" Target="../media/image7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4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9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370450"/>
            <a:ext cx="8520600" cy="224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Processamento de imagem na </a:t>
            </a:r>
            <a:r>
              <a:rPr lang="pt-BR"/>
              <a:t>análise</a:t>
            </a:r>
            <a:r>
              <a:rPr lang="pt-BR"/>
              <a:t> de comportamento animal</a:t>
            </a:r>
            <a:endParaRPr/>
          </a:p>
        </p:txBody>
      </p:sp>
      <p:sp>
        <p:nvSpPr>
          <p:cNvPr id="55" name="Google Shape;55;p13"/>
          <p:cNvSpPr txBox="1"/>
          <p:nvPr>
            <p:ph type="ctrTitle"/>
          </p:nvPr>
        </p:nvSpPr>
        <p:spPr>
          <a:xfrm>
            <a:off x="5762075" y="4521975"/>
            <a:ext cx="3341700" cy="50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MSc</a:t>
            </a:r>
            <a:r>
              <a:rPr lang="pt-BR" sz="1800"/>
              <a:t>. João A. Marcolan.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/>
          <p:nvPr/>
        </p:nvSpPr>
        <p:spPr>
          <a:xfrm>
            <a:off x="900950" y="1760213"/>
            <a:ext cx="7288300" cy="1062300"/>
          </a:xfrm>
          <a:prstGeom prst="flowChartProcess">
            <a:avLst/>
          </a:prstGeom>
          <a:solidFill>
            <a:srgbClr val="FFF2CC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2"/>
          <p:cNvSpPr/>
          <p:nvPr/>
        </p:nvSpPr>
        <p:spPr>
          <a:xfrm>
            <a:off x="2924725" y="3161600"/>
            <a:ext cx="3032250" cy="1062300"/>
          </a:xfrm>
          <a:prstGeom prst="flowChartProcess">
            <a:avLst/>
          </a:prstGeom>
          <a:solidFill>
            <a:srgbClr val="FFF2CC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2"/>
          <p:cNvSpPr txBox="1"/>
          <p:nvPr/>
        </p:nvSpPr>
        <p:spPr>
          <a:xfrm>
            <a:off x="679075" y="2004000"/>
            <a:ext cx="7429500" cy="7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2000">
                <a:solidFill>
                  <a:schemeClr val="accent2"/>
                </a:solidFill>
                <a:highlight>
                  <a:srgbClr val="F4CCCC"/>
                </a:highlight>
              </a:rPr>
              <a:t>4.a</a:t>
            </a:r>
            <a:r>
              <a:rPr lang="pt-BR" sz="2000">
                <a:solidFill>
                  <a:schemeClr val="accent2"/>
                </a:solidFill>
              </a:rPr>
              <a:t> - Conversão para uma imagem numa escala de cinza</a:t>
            </a:r>
            <a:endParaRPr sz="2000">
              <a:solidFill>
                <a:schemeClr val="accent2"/>
              </a:solidFill>
            </a:endParaRPr>
          </a:p>
        </p:txBody>
      </p:sp>
      <p:sp>
        <p:nvSpPr>
          <p:cNvPr id="124" name="Google Shape;124;p22"/>
          <p:cNvSpPr txBox="1"/>
          <p:nvPr/>
        </p:nvSpPr>
        <p:spPr>
          <a:xfrm>
            <a:off x="2709575" y="3406400"/>
            <a:ext cx="3220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2400">
                <a:solidFill>
                  <a:schemeClr val="accent2"/>
                </a:solidFill>
                <a:highlight>
                  <a:srgbClr val="F4CCCC"/>
                </a:highlight>
              </a:rPr>
              <a:t>5.a</a:t>
            </a:r>
            <a:r>
              <a:rPr lang="pt-BR" sz="2400">
                <a:solidFill>
                  <a:schemeClr val="accent2"/>
                </a:solidFill>
              </a:rPr>
              <a:t> - Limiarização</a:t>
            </a:r>
            <a:endParaRPr sz="2400">
              <a:solidFill>
                <a:schemeClr val="accent2"/>
              </a:solidFill>
            </a:endParaRPr>
          </a:p>
        </p:txBody>
      </p:sp>
      <p:sp>
        <p:nvSpPr>
          <p:cNvPr id="125" name="Google Shape;125;p22"/>
          <p:cNvSpPr txBox="1"/>
          <p:nvPr>
            <p:ph type="title"/>
          </p:nvPr>
        </p:nvSpPr>
        <p:spPr>
          <a:xfrm>
            <a:off x="3619675" y="317275"/>
            <a:ext cx="1248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highlight>
                  <a:srgbClr val="EAD1DC"/>
                </a:highlight>
              </a:rPr>
              <a:t>Demo</a:t>
            </a:r>
            <a:endParaRPr>
              <a:highlight>
                <a:srgbClr val="EAD1DC"/>
              </a:highlight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highlight>
                  <a:srgbClr val="93C47D"/>
                </a:highlight>
              </a:rPr>
              <a:t>Resultado</a:t>
            </a:r>
            <a:endParaRPr>
              <a:highlight>
                <a:srgbClr val="93C47D"/>
              </a:highlight>
            </a:endParaRPr>
          </a:p>
        </p:txBody>
      </p:sp>
      <p:sp>
        <p:nvSpPr>
          <p:cNvPr id="131" name="Google Shape;131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2" name="Google Shape;13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7956" y="1132575"/>
            <a:ext cx="4567100" cy="345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 txBox="1"/>
          <p:nvPr>
            <p:ph type="title"/>
          </p:nvPr>
        </p:nvSpPr>
        <p:spPr>
          <a:xfrm>
            <a:off x="186400" y="409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highlight>
                  <a:srgbClr val="9FC5E8"/>
                </a:highlight>
              </a:rPr>
              <a:t>Filtros morfológicos (erosão)</a:t>
            </a:r>
            <a:endParaRPr>
              <a:highlight>
                <a:srgbClr val="9FC5E8"/>
              </a:highlight>
            </a:endParaRPr>
          </a:p>
        </p:txBody>
      </p:sp>
      <p:pic>
        <p:nvPicPr>
          <p:cNvPr id="138" name="Google Shape;13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700" y="2303525"/>
            <a:ext cx="1371600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27775" y="1872313"/>
            <a:ext cx="2705100" cy="162877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4"/>
          <p:cNvSpPr txBox="1"/>
          <p:nvPr/>
        </p:nvSpPr>
        <p:spPr>
          <a:xfrm>
            <a:off x="7176475" y="2499875"/>
            <a:ext cx="445500" cy="4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?</a:t>
            </a:r>
            <a:endParaRPr/>
          </a:p>
        </p:txBody>
      </p:sp>
      <p:sp>
        <p:nvSpPr>
          <p:cNvPr id="141" name="Google Shape;141;p24"/>
          <p:cNvSpPr txBox="1"/>
          <p:nvPr/>
        </p:nvSpPr>
        <p:spPr>
          <a:xfrm>
            <a:off x="3406600" y="1337675"/>
            <a:ext cx="1665000" cy="4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highlight>
                  <a:srgbClr val="999999"/>
                </a:highlight>
              </a:rPr>
              <a:t>Imagem</a:t>
            </a:r>
            <a:endParaRPr sz="1800">
              <a:highlight>
                <a:srgbClr val="999999"/>
              </a:highlight>
            </a:endParaRPr>
          </a:p>
        </p:txBody>
      </p:sp>
      <p:sp>
        <p:nvSpPr>
          <p:cNvPr id="142" name="Google Shape;142;p24"/>
          <p:cNvSpPr txBox="1"/>
          <p:nvPr/>
        </p:nvSpPr>
        <p:spPr>
          <a:xfrm>
            <a:off x="206800" y="1819550"/>
            <a:ext cx="1583400" cy="4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highlight>
                  <a:srgbClr val="EAD1DC"/>
                </a:highlight>
              </a:rPr>
              <a:t>Kernel, janela</a:t>
            </a:r>
            <a:endParaRPr sz="1800">
              <a:highlight>
                <a:srgbClr val="EAD1DC"/>
              </a:highlight>
            </a:endParaRPr>
          </a:p>
        </p:txBody>
      </p:sp>
      <p:sp>
        <p:nvSpPr>
          <p:cNvPr id="143" name="Google Shape;143;p24"/>
          <p:cNvSpPr txBox="1"/>
          <p:nvPr/>
        </p:nvSpPr>
        <p:spPr>
          <a:xfrm>
            <a:off x="5754100" y="2481275"/>
            <a:ext cx="41379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=</a:t>
            </a:r>
            <a:endParaRPr/>
          </a:p>
        </p:txBody>
      </p:sp>
      <p:pic>
        <p:nvPicPr>
          <p:cNvPr id="144" name="Google Shape;144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48400" y="2303525"/>
            <a:ext cx="609600" cy="66675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4"/>
          <p:cNvSpPr/>
          <p:nvPr/>
        </p:nvSpPr>
        <p:spPr>
          <a:xfrm>
            <a:off x="5702650" y="2524775"/>
            <a:ext cx="773100" cy="445500"/>
          </a:xfrm>
          <a:prstGeom prst="mathEqual">
            <a:avLst>
              <a:gd fmla="val 23520" name="adj1"/>
              <a:gd fmla="val 11760" name="adj2"/>
            </a:avLst>
          </a:prstGeom>
          <a:solidFill>
            <a:srgbClr val="351C7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6" name="Google Shape;146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45525" y="2159075"/>
            <a:ext cx="1055276" cy="1055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5"/>
          <p:cNvSpPr txBox="1"/>
          <p:nvPr>
            <p:ph type="title"/>
          </p:nvPr>
        </p:nvSpPr>
        <p:spPr>
          <a:xfrm>
            <a:off x="311700" y="3643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highlight>
                  <a:srgbClr val="9FC5E8"/>
                </a:highlight>
              </a:rPr>
              <a:t>Filtros morfológicos (erosão)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3" name="Google Shape;15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9425" y="1221731"/>
            <a:ext cx="3988950" cy="279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highlight>
                  <a:srgbClr val="9FC5E8"/>
                </a:highlight>
              </a:rPr>
              <a:t>Filtros morfológicos (erosão)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9" name="Google Shape;15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6850" y="1243299"/>
            <a:ext cx="4828080" cy="338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highlight>
                  <a:srgbClr val="9FC5E8"/>
                </a:highlight>
              </a:rPr>
              <a:t>Filtros morfológicos (erosão)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5" name="Google Shape;16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0675" y="1263500"/>
            <a:ext cx="5472400" cy="329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highlight>
                  <a:srgbClr val="9FC5E8"/>
                </a:highlight>
              </a:rPr>
              <a:t>Filtros morfológicos (erosão)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1" name="Google Shape;17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6450" y="1477475"/>
            <a:ext cx="5271300" cy="317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highlight>
                  <a:srgbClr val="9FC5E8"/>
                </a:highlight>
              </a:rPr>
              <a:t>Filtros morfológicos (erosão)</a:t>
            </a:r>
            <a:endParaRPr/>
          </a:p>
        </p:txBody>
      </p:sp>
      <p:sp>
        <p:nvSpPr>
          <p:cNvPr id="177" name="Google Shape;177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8" name="Google Shape;17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5900" y="1152473"/>
            <a:ext cx="5468675" cy="329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highlight>
                  <a:srgbClr val="D5A6BD"/>
                </a:highlight>
              </a:rPr>
              <a:t>Demo</a:t>
            </a:r>
            <a:endParaRPr>
              <a:highlight>
                <a:srgbClr val="D5A6BD"/>
              </a:highlight>
            </a:endParaRPr>
          </a:p>
        </p:txBody>
      </p:sp>
      <p:sp>
        <p:nvSpPr>
          <p:cNvPr id="184" name="Google Shape;184;p30"/>
          <p:cNvSpPr/>
          <p:nvPr/>
        </p:nvSpPr>
        <p:spPr>
          <a:xfrm>
            <a:off x="2884375" y="1916225"/>
            <a:ext cx="3819000" cy="7059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30"/>
          <p:cNvSpPr txBox="1"/>
          <p:nvPr/>
        </p:nvSpPr>
        <p:spPr>
          <a:xfrm>
            <a:off x="3348300" y="2017075"/>
            <a:ext cx="2978400" cy="3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>
                <a:solidFill>
                  <a:schemeClr val="accent2"/>
                </a:solidFill>
                <a:highlight>
                  <a:srgbClr val="F4CCCC"/>
                </a:highlight>
              </a:rPr>
              <a:t>6.a</a:t>
            </a:r>
            <a:r>
              <a:rPr lang="pt-BR" sz="2400">
                <a:solidFill>
                  <a:schemeClr val="accent2"/>
                </a:solidFill>
              </a:rPr>
              <a:t> Erosão</a:t>
            </a:r>
            <a:endParaRPr sz="24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highlight>
                  <a:srgbClr val="93C47D"/>
                </a:highlight>
              </a:rPr>
              <a:t>Resultado do demo</a:t>
            </a:r>
            <a:endParaRPr>
              <a:highlight>
                <a:srgbClr val="93C47D"/>
              </a:highlight>
            </a:endParaRPr>
          </a:p>
        </p:txBody>
      </p:sp>
      <p:pic>
        <p:nvPicPr>
          <p:cNvPr id="191" name="Google Shape;19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5257" y="1080625"/>
            <a:ext cx="4983775" cy="377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>
            <a:off x="4854575" y="3119725"/>
            <a:ext cx="3738000" cy="1286700"/>
          </a:xfrm>
          <a:prstGeom prst="foldedCorner">
            <a:avLst>
              <a:gd fmla="val 16667" name="adj"/>
            </a:avLst>
          </a:prstGeom>
          <a:solidFill>
            <a:srgbClr val="D9D2E9"/>
          </a:solidFill>
          <a:ln cap="flat" cmpd="sng" w="9525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type="title"/>
          </p:nvPr>
        </p:nvSpPr>
        <p:spPr>
          <a:xfrm>
            <a:off x="941225" y="309900"/>
            <a:ext cx="4252800" cy="572700"/>
          </a:xfrm>
          <a:prstGeom prst="rect">
            <a:avLst/>
          </a:prstGeom>
          <a:ln cap="flat" cmpd="sng" w="19050">
            <a:solidFill>
              <a:srgbClr val="4C11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Comportamento animal</a:t>
            </a:r>
            <a:endParaRPr b="1"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6075" y="1301825"/>
            <a:ext cx="3219475" cy="3567176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/>
        </p:nvSpPr>
        <p:spPr>
          <a:xfrm>
            <a:off x="4854575" y="3280300"/>
            <a:ext cx="3892800" cy="8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highlight>
                  <a:srgbClr val="B4A7D6"/>
                </a:highlight>
              </a:rPr>
              <a:t>Rearing </a:t>
            </a:r>
            <a:r>
              <a:rPr lang="pt-BR">
                <a:solidFill>
                  <a:schemeClr val="dk1"/>
                </a:solidFill>
              </a:rPr>
              <a:t>-  O rato coloca o peso nas patas traseiras, se levanta, retira as patas da frente do chão e estende a cabeça para cima.</a:t>
            </a:r>
            <a:endParaRPr/>
          </a:p>
        </p:txBody>
      </p:sp>
      <p:sp>
        <p:nvSpPr>
          <p:cNvPr id="64" name="Google Shape;64;p14"/>
          <p:cNvSpPr txBox="1"/>
          <p:nvPr/>
        </p:nvSpPr>
        <p:spPr>
          <a:xfrm>
            <a:off x="4807500" y="1462913"/>
            <a:ext cx="31467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highlight>
                  <a:srgbClr val="FFE599"/>
                </a:highlight>
              </a:rPr>
              <a:t>O que o rato </a:t>
            </a:r>
            <a:r>
              <a:rPr lang="pt-BR" sz="1800">
                <a:highlight>
                  <a:srgbClr val="FFE599"/>
                </a:highlight>
              </a:rPr>
              <a:t>está</a:t>
            </a:r>
            <a:r>
              <a:rPr lang="pt-BR" sz="1800">
                <a:highlight>
                  <a:srgbClr val="FFE599"/>
                </a:highlight>
              </a:rPr>
              <a:t> fazendo?</a:t>
            </a:r>
            <a:endParaRPr sz="1800">
              <a:highlight>
                <a:srgbClr val="FFE599"/>
              </a:highlight>
            </a:endParaRPr>
          </a:p>
        </p:txBody>
      </p:sp>
      <p:sp>
        <p:nvSpPr>
          <p:cNvPr id="65" name="Google Shape;65;p14"/>
          <p:cNvSpPr/>
          <p:nvPr/>
        </p:nvSpPr>
        <p:spPr>
          <a:xfrm rot="1579523">
            <a:off x="3746079" y="1153749"/>
            <a:ext cx="1090495" cy="336353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4"/>
          <p:cNvSpPr/>
          <p:nvPr/>
        </p:nvSpPr>
        <p:spPr>
          <a:xfrm rot="3917305">
            <a:off x="5590214" y="2289301"/>
            <a:ext cx="1057766" cy="336252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highlight>
                  <a:srgbClr val="A2C4C9"/>
                </a:highlight>
              </a:rPr>
              <a:t>Filtros morfológicos (dilatação)</a:t>
            </a:r>
            <a:endParaRPr>
              <a:highlight>
                <a:srgbClr val="A2C4C9"/>
              </a:highlight>
            </a:endParaRPr>
          </a:p>
        </p:txBody>
      </p:sp>
      <p:pic>
        <p:nvPicPr>
          <p:cNvPr id="197" name="Google Shape;19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9075" y="2188575"/>
            <a:ext cx="1371600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94150" y="1757363"/>
            <a:ext cx="2705100" cy="1628775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32"/>
          <p:cNvSpPr txBox="1"/>
          <p:nvPr/>
        </p:nvSpPr>
        <p:spPr>
          <a:xfrm>
            <a:off x="7542850" y="2384925"/>
            <a:ext cx="445500" cy="4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?</a:t>
            </a:r>
            <a:endParaRPr/>
          </a:p>
        </p:txBody>
      </p:sp>
      <p:sp>
        <p:nvSpPr>
          <p:cNvPr id="200" name="Google Shape;200;p32"/>
          <p:cNvSpPr txBox="1"/>
          <p:nvPr/>
        </p:nvSpPr>
        <p:spPr>
          <a:xfrm>
            <a:off x="3772975" y="1222725"/>
            <a:ext cx="1665000" cy="4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highlight>
                  <a:srgbClr val="B7B7B7"/>
                </a:highlight>
              </a:rPr>
              <a:t>Imagem</a:t>
            </a:r>
            <a:endParaRPr sz="1800">
              <a:highlight>
                <a:srgbClr val="B7B7B7"/>
              </a:highlight>
            </a:endParaRPr>
          </a:p>
        </p:txBody>
      </p:sp>
      <p:sp>
        <p:nvSpPr>
          <p:cNvPr id="201" name="Google Shape;201;p32"/>
          <p:cNvSpPr txBox="1"/>
          <p:nvPr/>
        </p:nvSpPr>
        <p:spPr>
          <a:xfrm>
            <a:off x="591675" y="1711325"/>
            <a:ext cx="1665000" cy="4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highlight>
                  <a:srgbClr val="F4CCCC"/>
                </a:highlight>
              </a:rPr>
              <a:t>Kernel, janela</a:t>
            </a:r>
            <a:endParaRPr sz="1800">
              <a:highlight>
                <a:srgbClr val="F4CCCC"/>
              </a:highlight>
            </a:endParaRPr>
          </a:p>
        </p:txBody>
      </p:sp>
      <p:pic>
        <p:nvPicPr>
          <p:cNvPr id="202" name="Google Shape;202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56677" y="2268400"/>
            <a:ext cx="554700" cy="606729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32"/>
          <p:cNvSpPr txBox="1"/>
          <p:nvPr/>
        </p:nvSpPr>
        <p:spPr>
          <a:xfrm>
            <a:off x="6120475" y="2366325"/>
            <a:ext cx="41379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=</a:t>
            </a:r>
            <a:endParaRPr/>
          </a:p>
        </p:txBody>
      </p:sp>
      <p:sp>
        <p:nvSpPr>
          <p:cNvPr id="204" name="Google Shape;204;p32"/>
          <p:cNvSpPr/>
          <p:nvPr/>
        </p:nvSpPr>
        <p:spPr>
          <a:xfrm>
            <a:off x="6082025" y="2409825"/>
            <a:ext cx="773100" cy="445500"/>
          </a:xfrm>
          <a:prstGeom prst="mathEqual">
            <a:avLst>
              <a:gd fmla="val 23520" name="adj1"/>
              <a:gd fmla="val 11760" name="adj2"/>
            </a:avLst>
          </a:prstGeom>
          <a:solidFill>
            <a:srgbClr val="351C7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5" name="Google Shape;205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124900" y="2044125"/>
            <a:ext cx="1055276" cy="1055276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32"/>
          <p:cNvSpPr/>
          <p:nvPr/>
        </p:nvSpPr>
        <p:spPr>
          <a:xfrm rot="5400000">
            <a:off x="2416975" y="1993575"/>
            <a:ext cx="195000" cy="195000"/>
          </a:xfrm>
          <a:prstGeom prst="rightArrow">
            <a:avLst>
              <a:gd fmla="val 50000" name="adj1"/>
              <a:gd fmla="val 55179" name="adj2"/>
            </a:avLst>
          </a:prstGeom>
          <a:solidFill>
            <a:srgbClr val="FFE599"/>
          </a:solidFill>
          <a:ln cap="flat" cmpd="sng" w="9525">
            <a:solidFill>
              <a:srgbClr val="FFE5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32"/>
          <p:cNvSpPr/>
          <p:nvPr/>
        </p:nvSpPr>
        <p:spPr>
          <a:xfrm rot="1473205">
            <a:off x="2146139" y="2139711"/>
            <a:ext cx="194926" cy="194926"/>
          </a:xfrm>
          <a:prstGeom prst="rightArrow">
            <a:avLst>
              <a:gd fmla="val 50000" name="adj1"/>
              <a:gd fmla="val 55179" name="adj2"/>
            </a:avLst>
          </a:prstGeom>
          <a:solidFill>
            <a:srgbClr val="FFF2CC"/>
          </a:solidFill>
          <a:ln cap="flat" cmpd="sng" w="9525">
            <a:solidFill>
              <a:srgbClr val="FFF2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32"/>
          <p:cNvSpPr/>
          <p:nvPr/>
        </p:nvSpPr>
        <p:spPr>
          <a:xfrm rot="7676670">
            <a:off x="2695576" y="2139613"/>
            <a:ext cx="195154" cy="195154"/>
          </a:xfrm>
          <a:prstGeom prst="rightArrow">
            <a:avLst>
              <a:gd fmla="val 50000" name="adj1"/>
              <a:gd fmla="val 55179" name="adj2"/>
            </a:avLst>
          </a:prstGeom>
          <a:solidFill>
            <a:srgbClr val="FFF2CC"/>
          </a:solidFill>
          <a:ln cap="flat" cmpd="sng" w="9525">
            <a:solidFill>
              <a:srgbClr val="FFF2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highlight>
                  <a:srgbClr val="A2C4C9"/>
                </a:highlight>
              </a:rPr>
              <a:t>Filtros morfológicos (dilatação)</a:t>
            </a:r>
            <a:endParaRPr/>
          </a:p>
        </p:txBody>
      </p:sp>
      <p:pic>
        <p:nvPicPr>
          <p:cNvPr id="214" name="Google Shape;21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475" y="1184475"/>
            <a:ext cx="5373975" cy="324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highlight>
                  <a:srgbClr val="A2C4C9"/>
                </a:highlight>
              </a:rPr>
              <a:t>Filtros morfológicos (dilatação)</a:t>
            </a:r>
            <a:endParaRPr/>
          </a:p>
        </p:txBody>
      </p:sp>
      <p:pic>
        <p:nvPicPr>
          <p:cNvPr id="220" name="Google Shape;22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3800" y="1543700"/>
            <a:ext cx="4336400" cy="303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highlight>
                  <a:srgbClr val="A2C4C9"/>
                </a:highlight>
              </a:rPr>
              <a:t>Filtros morfológicos (dilatação)</a:t>
            </a:r>
            <a:endParaRPr/>
          </a:p>
        </p:txBody>
      </p:sp>
      <p:pic>
        <p:nvPicPr>
          <p:cNvPr id="226" name="Google Shape;22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8975" y="1450300"/>
            <a:ext cx="4200875" cy="294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highlight>
                  <a:srgbClr val="A2C4C9"/>
                </a:highlight>
              </a:rPr>
              <a:t>Filtros morfológicos (dilatação)</a:t>
            </a:r>
            <a:endParaRPr/>
          </a:p>
        </p:txBody>
      </p:sp>
      <p:pic>
        <p:nvPicPr>
          <p:cNvPr id="232" name="Google Shape;23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1250" y="1407225"/>
            <a:ext cx="3989175" cy="279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highlight>
                  <a:srgbClr val="A2C4C9"/>
                </a:highlight>
              </a:rPr>
              <a:t>Filtros morfológicos (dilatação)</a:t>
            </a:r>
            <a:endParaRPr/>
          </a:p>
        </p:txBody>
      </p:sp>
      <p:pic>
        <p:nvPicPr>
          <p:cNvPr id="238" name="Google Shape;23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125" y="1156000"/>
            <a:ext cx="5065350" cy="3549325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37"/>
          <p:cNvSpPr txBox="1"/>
          <p:nvPr/>
        </p:nvSpPr>
        <p:spPr>
          <a:xfrm>
            <a:off x="6044450" y="2713975"/>
            <a:ext cx="2494500" cy="111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highlight>
                  <a:srgbClr val="E06666"/>
                </a:highlight>
              </a:rPr>
              <a:t>Quais os </a:t>
            </a:r>
            <a:r>
              <a:rPr lang="pt-BR" sz="2000">
                <a:highlight>
                  <a:srgbClr val="E06666"/>
                </a:highlight>
              </a:rPr>
              <a:t>pixels</a:t>
            </a:r>
            <a:r>
              <a:rPr lang="pt-BR" sz="2000">
                <a:highlight>
                  <a:srgbClr val="E06666"/>
                </a:highlight>
              </a:rPr>
              <a:t> que ficaram preenchidos (em preto) ?</a:t>
            </a:r>
            <a:endParaRPr sz="2000">
              <a:highlight>
                <a:srgbClr val="E06666"/>
              </a:highlight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highlight>
                  <a:srgbClr val="A2C4C9"/>
                </a:highlight>
              </a:rPr>
              <a:t>Filtros morfológicos (dilatação)</a:t>
            </a:r>
            <a:endParaRPr/>
          </a:p>
        </p:txBody>
      </p:sp>
      <p:pic>
        <p:nvPicPr>
          <p:cNvPr id="245" name="Google Shape;24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0250" y="1119825"/>
            <a:ext cx="6356000" cy="382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9"/>
          <p:cNvSpPr txBox="1"/>
          <p:nvPr>
            <p:ph type="title"/>
          </p:nvPr>
        </p:nvSpPr>
        <p:spPr>
          <a:xfrm>
            <a:off x="116700" y="481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highlight>
                  <a:srgbClr val="D5A6BD"/>
                </a:highlight>
              </a:rPr>
              <a:t>Demo</a:t>
            </a:r>
            <a:endParaRPr>
              <a:highlight>
                <a:srgbClr val="D5A6BD"/>
              </a:highlight>
            </a:endParaRPr>
          </a:p>
        </p:txBody>
      </p:sp>
      <p:sp>
        <p:nvSpPr>
          <p:cNvPr id="251" name="Google Shape;251;p39"/>
          <p:cNvSpPr/>
          <p:nvPr/>
        </p:nvSpPr>
        <p:spPr>
          <a:xfrm>
            <a:off x="2756625" y="1916225"/>
            <a:ext cx="3819000" cy="7059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39"/>
          <p:cNvSpPr txBox="1"/>
          <p:nvPr/>
        </p:nvSpPr>
        <p:spPr>
          <a:xfrm>
            <a:off x="3220550" y="2017075"/>
            <a:ext cx="2978400" cy="3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2400">
                <a:solidFill>
                  <a:schemeClr val="accent2"/>
                </a:solidFill>
                <a:highlight>
                  <a:srgbClr val="F4CCCC"/>
                </a:highlight>
              </a:rPr>
              <a:t>6.b</a:t>
            </a:r>
            <a:r>
              <a:rPr lang="pt-BR" sz="2400">
                <a:solidFill>
                  <a:schemeClr val="accent2"/>
                </a:solidFill>
              </a:rPr>
              <a:t> Dilatação</a:t>
            </a:r>
            <a:endParaRPr sz="24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highlight>
                  <a:srgbClr val="93C47D"/>
                </a:highlight>
              </a:rPr>
              <a:t>Resultado</a:t>
            </a:r>
            <a:endParaRPr>
              <a:highlight>
                <a:srgbClr val="93C47D"/>
              </a:highlight>
            </a:endParaRPr>
          </a:p>
        </p:txBody>
      </p:sp>
      <p:pic>
        <p:nvPicPr>
          <p:cNvPr id="258" name="Google Shape;258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9919" y="1105800"/>
            <a:ext cx="4804175" cy="363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highlight>
                  <a:srgbClr val="B4A7D6"/>
                </a:highlight>
              </a:rPr>
              <a:t>Detecção de borda (</a:t>
            </a:r>
            <a:r>
              <a:rPr lang="pt-BR">
                <a:highlight>
                  <a:srgbClr val="B4A7D6"/>
                </a:highlight>
              </a:rPr>
              <a:t>Rastreamento)</a:t>
            </a:r>
            <a:endParaRPr>
              <a:highlight>
                <a:srgbClr val="B4A7D6"/>
              </a:highlight>
            </a:endParaRPr>
          </a:p>
        </p:txBody>
      </p:sp>
      <p:pic>
        <p:nvPicPr>
          <p:cNvPr id="264" name="Google Shape;264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5969" y="1199175"/>
            <a:ext cx="4804175" cy="363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3225" y="363300"/>
            <a:ext cx="5604500" cy="420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2"/>
          <p:cNvSpPr txBox="1"/>
          <p:nvPr>
            <p:ph type="title"/>
          </p:nvPr>
        </p:nvSpPr>
        <p:spPr>
          <a:xfrm>
            <a:off x="358775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highlight>
                  <a:srgbClr val="B4A7D6"/>
                </a:highlight>
              </a:rPr>
              <a:t>Detecção de borda (Rastreamento)</a:t>
            </a:r>
            <a:endParaRPr/>
          </a:p>
        </p:txBody>
      </p:sp>
      <p:pic>
        <p:nvPicPr>
          <p:cNvPr id="270" name="Google Shape;270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1863" y="2147335"/>
            <a:ext cx="872215" cy="460854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17635" y="1910248"/>
            <a:ext cx="1720202" cy="895524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42"/>
          <p:cNvSpPr txBox="1"/>
          <p:nvPr/>
        </p:nvSpPr>
        <p:spPr>
          <a:xfrm>
            <a:off x="5949307" y="1616297"/>
            <a:ext cx="1058700" cy="2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Imagem</a:t>
            </a:r>
            <a:endParaRPr/>
          </a:p>
        </p:txBody>
      </p:sp>
      <p:sp>
        <p:nvSpPr>
          <p:cNvPr id="273" name="Google Shape;273;p42"/>
          <p:cNvSpPr txBox="1"/>
          <p:nvPr/>
        </p:nvSpPr>
        <p:spPr>
          <a:xfrm>
            <a:off x="4010613" y="1616302"/>
            <a:ext cx="1058700" cy="4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Kernel, janela</a:t>
            </a:r>
            <a:endParaRPr/>
          </a:p>
        </p:txBody>
      </p:sp>
      <p:pic>
        <p:nvPicPr>
          <p:cNvPr id="274" name="Google Shape;274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58431" y="2147335"/>
            <a:ext cx="387651" cy="36658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0510" y="1820461"/>
            <a:ext cx="1720202" cy="895524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42"/>
          <p:cNvSpPr txBox="1"/>
          <p:nvPr/>
        </p:nvSpPr>
        <p:spPr>
          <a:xfrm>
            <a:off x="1001257" y="1363360"/>
            <a:ext cx="1058700" cy="2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highlight>
                  <a:srgbClr val="B7B7B7"/>
                </a:highlight>
              </a:rPr>
              <a:t>Imagem</a:t>
            </a:r>
            <a:endParaRPr sz="1800">
              <a:highlight>
                <a:srgbClr val="B7B7B7"/>
              </a:highlight>
            </a:endParaRPr>
          </a:p>
        </p:txBody>
      </p:sp>
      <p:sp>
        <p:nvSpPr>
          <p:cNvPr id="277" name="Google Shape;277;p42"/>
          <p:cNvSpPr txBox="1"/>
          <p:nvPr/>
        </p:nvSpPr>
        <p:spPr>
          <a:xfrm>
            <a:off x="2582388" y="1363350"/>
            <a:ext cx="5891100" cy="17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838200" lvl="0" marL="457200" rtl="0" algn="l">
              <a:spcBef>
                <a:spcPts val="0"/>
              </a:spcBef>
              <a:spcAft>
                <a:spcPts val="0"/>
              </a:spcAft>
              <a:buSzPts val="9600"/>
              <a:buChar char="-"/>
            </a:pPr>
            <a:r>
              <a:rPr lang="pt-BR" sz="9600"/>
              <a:t>(</a:t>
            </a:r>
            <a:r>
              <a:rPr lang="pt-BR" sz="9600"/>
              <a:t>  </a:t>
            </a:r>
            <a:r>
              <a:rPr lang="pt-BR" sz="9600"/>
              <a:t>          )</a:t>
            </a:r>
            <a:endParaRPr sz="96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3"/>
          <p:cNvSpPr txBox="1"/>
          <p:nvPr>
            <p:ph type="title"/>
          </p:nvPr>
        </p:nvSpPr>
        <p:spPr>
          <a:xfrm>
            <a:off x="183975" y="388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highlight>
                  <a:srgbClr val="D5A6BD"/>
                </a:highlight>
              </a:rPr>
              <a:t>Demo</a:t>
            </a:r>
            <a:endParaRPr>
              <a:highlight>
                <a:srgbClr val="D5A6BD"/>
              </a:highlight>
            </a:endParaRPr>
          </a:p>
        </p:txBody>
      </p:sp>
      <p:sp>
        <p:nvSpPr>
          <p:cNvPr id="283" name="Google Shape;283;p43"/>
          <p:cNvSpPr/>
          <p:nvPr/>
        </p:nvSpPr>
        <p:spPr>
          <a:xfrm>
            <a:off x="2326350" y="1916225"/>
            <a:ext cx="4605600" cy="7059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43"/>
          <p:cNvSpPr txBox="1"/>
          <p:nvPr/>
        </p:nvSpPr>
        <p:spPr>
          <a:xfrm>
            <a:off x="2225475" y="2010350"/>
            <a:ext cx="4437600" cy="3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2400">
                <a:solidFill>
                  <a:schemeClr val="accent2"/>
                </a:solidFill>
                <a:highlight>
                  <a:srgbClr val="F4CCCC"/>
                </a:highlight>
              </a:rPr>
              <a:t>7.a</a:t>
            </a:r>
            <a:r>
              <a:rPr lang="pt-BR" sz="2400">
                <a:solidFill>
                  <a:schemeClr val="accent2"/>
                </a:solidFill>
              </a:rPr>
              <a:t> Encontrando o contorno</a:t>
            </a:r>
            <a:endParaRPr sz="2400">
              <a:solidFill>
                <a:schemeClr val="accent2"/>
              </a:solidFill>
            </a:endParaRPr>
          </a:p>
        </p:txBody>
      </p:sp>
      <p:sp>
        <p:nvSpPr>
          <p:cNvPr id="285" name="Google Shape;285;p43"/>
          <p:cNvSpPr/>
          <p:nvPr/>
        </p:nvSpPr>
        <p:spPr>
          <a:xfrm>
            <a:off x="2376788" y="3106200"/>
            <a:ext cx="4605600" cy="7059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43"/>
          <p:cNvSpPr txBox="1"/>
          <p:nvPr/>
        </p:nvSpPr>
        <p:spPr>
          <a:xfrm>
            <a:off x="2275913" y="3200325"/>
            <a:ext cx="4437600" cy="3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2400">
                <a:solidFill>
                  <a:schemeClr val="accent2"/>
                </a:solidFill>
                <a:highlight>
                  <a:srgbClr val="F4CCCC"/>
                </a:highlight>
              </a:rPr>
              <a:t>7.b</a:t>
            </a:r>
            <a:r>
              <a:rPr lang="pt-BR" sz="2400">
                <a:solidFill>
                  <a:schemeClr val="accent2"/>
                </a:solidFill>
              </a:rPr>
              <a:t> Desenhando o contorno</a:t>
            </a:r>
            <a:endParaRPr sz="24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highlight>
                  <a:srgbClr val="93C47D"/>
                </a:highlight>
              </a:rPr>
              <a:t>Resultado</a:t>
            </a:r>
            <a:endParaRPr>
              <a:highlight>
                <a:srgbClr val="93C47D"/>
              </a:highlight>
            </a:endParaRPr>
          </a:p>
        </p:txBody>
      </p:sp>
      <p:sp>
        <p:nvSpPr>
          <p:cNvPr id="292" name="Google Shape;292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93" name="Google Shape;293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79" y="1088288"/>
            <a:ext cx="4186375" cy="316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highlight>
                  <a:srgbClr val="E06666"/>
                </a:highlight>
              </a:rPr>
              <a:t>Exercício</a:t>
            </a:r>
            <a:endParaRPr>
              <a:highlight>
                <a:srgbClr val="E06666"/>
              </a:highlight>
            </a:endParaRPr>
          </a:p>
        </p:txBody>
      </p:sp>
      <p:sp>
        <p:nvSpPr>
          <p:cNvPr id="299" name="Google Shape;299;p45"/>
          <p:cNvSpPr txBox="1"/>
          <p:nvPr>
            <p:ph idx="1" type="body"/>
          </p:nvPr>
        </p:nvSpPr>
        <p:spPr>
          <a:xfrm>
            <a:off x="594100" y="1962750"/>
            <a:ext cx="8052300" cy="12852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2400">
                <a:solidFill>
                  <a:schemeClr val="accent2"/>
                </a:solidFill>
              </a:rPr>
              <a:t>Use o filme </a:t>
            </a:r>
            <a:r>
              <a:rPr lang="pt-BR" sz="2400">
                <a:solidFill>
                  <a:schemeClr val="accent2"/>
                </a:solidFill>
                <a:highlight>
                  <a:srgbClr val="FFF2CC"/>
                </a:highlight>
              </a:rPr>
              <a:t>exemplo.avi</a:t>
            </a:r>
            <a:r>
              <a:rPr lang="pt-BR" sz="2400">
                <a:solidFill>
                  <a:schemeClr val="accent2"/>
                </a:solidFill>
              </a:rPr>
              <a:t> e </a:t>
            </a:r>
            <a:r>
              <a:rPr lang="pt-BR" sz="2400">
                <a:solidFill>
                  <a:schemeClr val="accent2"/>
                </a:solidFill>
                <a:highlight>
                  <a:srgbClr val="CFE2F3"/>
                </a:highlight>
              </a:rPr>
              <a:t>encontre o c</a:t>
            </a:r>
            <a:r>
              <a:rPr lang="pt-BR" sz="2400">
                <a:solidFill>
                  <a:schemeClr val="accent2"/>
                </a:solidFill>
                <a:highlight>
                  <a:srgbClr val="C9DAF8"/>
                </a:highlight>
              </a:rPr>
              <a:t>ontorno da espuma branca que está na ponta do relógio em vários quadros</a:t>
            </a:r>
            <a:r>
              <a:rPr lang="pt-BR" sz="2400">
                <a:solidFill>
                  <a:schemeClr val="accent2"/>
                </a:solidFill>
              </a:rPr>
              <a:t> usando as técnicas aprendida na aula.</a:t>
            </a:r>
            <a:endParaRPr sz="24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2034037" y="-70000"/>
            <a:ext cx="4924876" cy="522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/>
          <p:nvPr/>
        </p:nvSpPr>
        <p:spPr>
          <a:xfrm>
            <a:off x="477375" y="2605800"/>
            <a:ext cx="8101800" cy="1156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7"/>
          <p:cNvSpPr txBox="1"/>
          <p:nvPr>
            <p:ph type="title"/>
          </p:nvPr>
        </p:nvSpPr>
        <p:spPr>
          <a:xfrm>
            <a:off x="3619675" y="317275"/>
            <a:ext cx="1248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highlight>
                  <a:srgbClr val="EAD1DC"/>
                </a:highlight>
              </a:rPr>
              <a:t>Demo</a:t>
            </a:r>
            <a:endParaRPr>
              <a:highlight>
                <a:srgbClr val="EAD1DC"/>
              </a:highlight>
            </a:endParaRPr>
          </a:p>
        </p:txBody>
      </p:sp>
      <p:sp>
        <p:nvSpPr>
          <p:cNvPr id="83" name="Google Shape;83;p17"/>
          <p:cNvSpPr/>
          <p:nvPr/>
        </p:nvSpPr>
        <p:spPr>
          <a:xfrm>
            <a:off x="2064125" y="1321600"/>
            <a:ext cx="4612350" cy="1062300"/>
          </a:xfrm>
          <a:prstGeom prst="flowChartProcess">
            <a:avLst/>
          </a:prstGeom>
          <a:solidFill>
            <a:srgbClr val="FFF2CC"/>
          </a:solidFill>
          <a:ln cap="flat" cmpd="sng" w="9525">
            <a:solidFill>
              <a:srgbClr val="4C11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7"/>
          <p:cNvSpPr txBox="1"/>
          <p:nvPr/>
        </p:nvSpPr>
        <p:spPr>
          <a:xfrm>
            <a:off x="2178425" y="1523300"/>
            <a:ext cx="46122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accent2"/>
                </a:solidFill>
                <a:highlight>
                  <a:srgbClr val="F4CCCC"/>
                </a:highlight>
              </a:rPr>
              <a:t>1.a</a:t>
            </a:r>
            <a:r>
              <a:rPr lang="pt-BR" sz="2400">
                <a:solidFill>
                  <a:schemeClr val="accent2"/>
                </a:solidFill>
              </a:rPr>
              <a:t> - Abertura de uma imagem</a:t>
            </a:r>
            <a:endParaRPr sz="24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7"/>
          <p:cNvSpPr/>
          <p:nvPr/>
        </p:nvSpPr>
        <p:spPr>
          <a:xfrm>
            <a:off x="450475" y="2589000"/>
            <a:ext cx="8172300" cy="11901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20124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179075" y="2463550"/>
            <a:ext cx="9144000" cy="86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accent2"/>
                </a:solidFill>
                <a:highlight>
                  <a:srgbClr val="F4CCCC"/>
                </a:highlight>
              </a:rPr>
              <a:t>2.a e 2.b</a:t>
            </a:r>
            <a:r>
              <a:rPr lang="pt-BR" sz="2000">
                <a:solidFill>
                  <a:schemeClr val="accent2"/>
                </a:solidFill>
              </a:rPr>
              <a:t> -</a:t>
            </a:r>
            <a:r>
              <a:rPr lang="pt-BR" sz="2000">
                <a:solidFill>
                  <a:schemeClr val="accent2"/>
                </a:solidFill>
              </a:rPr>
              <a:t>Visualização</a:t>
            </a:r>
            <a:r>
              <a:rPr lang="pt-BR" sz="2000">
                <a:solidFill>
                  <a:schemeClr val="accent2"/>
                </a:solidFill>
              </a:rPr>
              <a:t> das imagens (atribuição de cor, histograma)</a:t>
            </a:r>
            <a:endParaRPr sz="2000">
              <a:solidFill>
                <a:schemeClr val="accent2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2034400" y="157225"/>
            <a:ext cx="5514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highlight>
                  <a:srgbClr val="D9EAD3"/>
                </a:highlight>
              </a:rPr>
              <a:t>Segmentação do plano de fundo</a:t>
            </a:r>
            <a:endParaRPr>
              <a:highlight>
                <a:srgbClr val="D9EAD3"/>
              </a:highlight>
            </a:endParaRPr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050" y="1027875"/>
            <a:ext cx="3915874" cy="293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48650" y="982775"/>
            <a:ext cx="4030951" cy="3024801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8"/>
          <p:cNvSpPr txBox="1"/>
          <p:nvPr/>
        </p:nvSpPr>
        <p:spPr>
          <a:xfrm>
            <a:off x="4224275" y="2159700"/>
            <a:ext cx="4779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/>
              <a:t>-</a:t>
            </a:r>
            <a:endParaRPr sz="4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619675" y="317275"/>
            <a:ext cx="1248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highlight>
                  <a:srgbClr val="EAD1DC"/>
                </a:highlight>
              </a:rPr>
              <a:t>Demo</a:t>
            </a:r>
            <a:endParaRPr>
              <a:highlight>
                <a:srgbClr val="EAD1DC"/>
              </a:highlight>
            </a:endParaRPr>
          </a:p>
        </p:txBody>
      </p:sp>
      <p:sp>
        <p:nvSpPr>
          <p:cNvPr id="100" name="Google Shape;100;p19"/>
          <p:cNvSpPr/>
          <p:nvPr/>
        </p:nvSpPr>
        <p:spPr>
          <a:xfrm>
            <a:off x="2144800" y="1812375"/>
            <a:ext cx="4968700" cy="1062300"/>
          </a:xfrm>
          <a:prstGeom prst="flowChartProcess">
            <a:avLst/>
          </a:prstGeom>
          <a:solidFill>
            <a:srgbClr val="FFF2CC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1741400" y="2032950"/>
            <a:ext cx="5432700" cy="53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2400">
                <a:solidFill>
                  <a:schemeClr val="accent2"/>
                </a:solidFill>
                <a:highlight>
                  <a:srgbClr val="F4CCCC"/>
                </a:highlight>
              </a:rPr>
              <a:t>3.a</a:t>
            </a:r>
            <a:r>
              <a:rPr lang="pt-BR" sz="2400">
                <a:solidFill>
                  <a:schemeClr val="accent2"/>
                </a:solidFill>
              </a:rPr>
              <a:t> Subtração entre duas imagens</a:t>
            </a:r>
            <a:endParaRPr sz="24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1525" y="909525"/>
            <a:ext cx="5120250" cy="38748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0"/>
          <p:cNvSpPr txBox="1"/>
          <p:nvPr>
            <p:ph type="title"/>
          </p:nvPr>
        </p:nvSpPr>
        <p:spPr>
          <a:xfrm>
            <a:off x="311700" y="215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highlight>
                  <a:srgbClr val="D9EAD3"/>
                </a:highlight>
              </a:rPr>
              <a:t>Resultado (imagem colorida)</a:t>
            </a:r>
            <a:r>
              <a:rPr lang="pt-BR">
                <a:highlight>
                  <a:srgbClr val="D9EAD3"/>
                </a:highlight>
              </a:rPr>
              <a:t>	</a:t>
            </a:r>
            <a:endParaRPr>
              <a:highlight>
                <a:srgbClr val="D9EAD3"/>
              </a:highligh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highlight>
                  <a:srgbClr val="F4CCCC"/>
                </a:highlight>
              </a:rPr>
              <a:t>Limiarização</a:t>
            </a:r>
            <a:endParaRPr>
              <a:highlight>
                <a:srgbClr val="F4CCCC"/>
              </a:highlight>
            </a:endParaRPr>
          </a:p>
        </p:txBody>
      </p:sp>
      <p:pic>
        <p:nvPicPr>
          <p:cNvPr id="113" name="Google Shape;11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486325"/>
            <a:ext cx="3873025" cy="25436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4" name="Google Shape;114;p21"/>
          <p:cNvCxnSpPr/>
          <p:nvPr/>
        </p:nvCxnSpPr>
        <p:spPr>
          <a:xfrm>
            <a:off x="5474546" y="1688345"/>
            <a:ext cx="38400" cy="2139600"/>
          </a:xfrm>
          <a:prstGeom prst="straightConnector1">
            <a:avLst/>
          </a:prstGeom>
          <a:noFill/>
          <a:ln cap="flat" cmpd="sng" w="38100">
            <a:solidFill>
              <a:srgbClr val="FCE5C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" name="Google Shape;115;p21"/>
          <p:cNvCxnSpPr/>
          <p:nvPr/>
        </p:nvCxnSpPr>
        <p:spPr>
          <a:xfrm flipH="1" rot="10800000">
            <a:off x="5378206" y="2634094"/>
            <a:ext cx="314700" cy="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pic>
        <p:nvPicPr>
          <p:cNvPr id="116" name="Google Shape;11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0600" y="1426850"/>
            <a:ext cx="3518450" cy="266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