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d4dcb85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d4dcb85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d4dcb85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d4dcb85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e051cc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e051cc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Precisa que todos os elementos estejam preto para que o pixel continue no lugar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d4dcb85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d4dcb85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d4dcb85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d4dcb85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d4dcb85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d4dcb85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d4dcb85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d4dcb85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d4dcb85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d4dcb85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d4dcb85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d4dcb85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d4dcb85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d4dcb85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d4dcb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d4dcb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d4dcb85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d4dcb85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d4dcb85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d4dcb85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d4dcb85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3d4dcb85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3d4dcb85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3d4dcb85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3d4dcb85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3d4dcb85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3d4dcb85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3d4dcb85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d4dcb85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d4dcb85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d4dcb85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3d4dcb85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Basta que um pixel hite para que o pixel seja colorido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3d4dcb85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3d4dcb85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051cc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051cc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d4dcb85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d4dcb85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3d4dcb85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3d4dcb85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3d4dcb85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3d4dcb85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3d4dcb85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3d4dcb85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3d4dcb850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3d4dcb850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d4dcb8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d4dcb8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d4dcb85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d4dcb85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e051cc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e051cc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d4dcb85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d4dcb85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d4dcb85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d4dcb85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d4dcb85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d4dcb85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70450"/>
            <a:ext cx="8520600" cy="22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imagem na </a:t>
            </a:r>
            <a:r>
              <a:rPr lang="pt-BR"/>
              <a:t>análise</a:t>
            </a:r>
            <a:r>
              <a:rPr lang="pt-BR"/>
              <a:t> de comportamento animal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5762075" y="4521975"/>
            <a:ext cx="33417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MSc</a:t>
            </a:r>
            <a:r>
              <a:rPr lang="pt-BR" sz="1800"/>
              <a:t>. João A. Marcolan.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900950" y="1760213"/>
            <a:ext cx="7288300" cy="10623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2924725" y="3161600"/>
            <a:ext cx="3032250" cy="10623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679075" y="2004000"/>
            <a:ext cx="74295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chemeClr val="accent2"/>
                </a:solidFill>
                <a:highlight>
                  <a:srgbClr val="F4CCCC"/>
                </a:highlight>
              </a:rPr>
              <a:t>4.a</a:t>
            </a:r>
            <a:r>
              <a:rPr lang="pt-BR" sz="2000">
                <a:solidFill>
                  <a:schemeClr val="accent2"/>
                </a:solidFill>
              </a:rPr>
              <a:t> - Conversão para uma imagem numa escala de cinza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709575" y="3406400"/>
            <a:ext cx="322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5.a</a:t>
            </a:r>
            <a:r>
              <a:rPr lang="pt-BR" sz="2400">
                <a:solidFill>
                  <a:schemeClr val="accent2"/>
                </a:solidFill>
              </a:rPr>
              <a:t> - Limiarização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619675" y="317275"/>
            <a:ext cx="124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EAD1DC"/>
                </a:highlight>
              </a:rPr>
              <a:t>Demo</a:t>
            </a:r>
            <a:endParaRPr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3C47D"/>
                </a:highlight>
              </a:rPr>
              <a:t>Resultado</a:t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956" y="1132575"/>
            <a:ext cx="4567100" cy="34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86400" y="40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FC5E8"/>
                </a:highlight>
              </a:rPr>
              <a:t>Filtros morfológicos (erosão)</a:t>
            </a:r>
            <a:endParaRPr>
              <a:highlight>
                <a:srgbClr val="9FC5E8"/>
              </a:highlight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00" y="2303525"/>
            <a:ext cx="1371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775" y="1872313"/>
            <a:ext cx="27051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7176475" y="2499875"/>
            <a:ext cx="445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3406600" y="1337675"/>
            <a:ext cx="1665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999999"/>
                </a:highlight>
              </a:rPr>
              <a:t>Imagem</a:t>
            </a:r>
            <a:endParaRPr sz="1800">
              <a:highlight>
                <a:srgbClr val="999999"/>
              </a:highlight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206800" y="1819550"/>
            <a:ext cx="15834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EAD1DC"/>
                </a:highlight>
              </a:rPr>
              <a:t>Kernel, janela</a:t>
            </a:r>
            <a:endParaRPr sz="1800">
              <a:highlight>
                <a:srgbClr val="EAD1DC"/>
              </a:highlight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754100" y="2481275"/>
            <a:ext cx="413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=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8400" y="2303525"/>
            <a:ext cx="6096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5702650" y="2524775"/>
            <a:ext cx="773100" cy="445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5525" y="2159075"/>
            <a:ext cx="1055276" cy="105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6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9FC5E8"/>
                </a:highlight>
              </a:rPr>
              <a:t>Filtros morfológicos (erosão)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425" y="1221731"/>
            <a:ext cx="3988950" cy="27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FC5E8"/>
                </a:highlight>
              </a:rPr>
              <a:t>Filtros morfológicos (erosão)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50" y="1243299"/>
            <a:ext cx="4828080" cy="3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FC5E8"/>
                </a:highlight>
              </a:rPr>
              <a:t>Filtros morfológicos (erosão)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675" y="1263500"/>
            <a:ext cx="5472400" cy="32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FC5E8"/>
                </a:highlight>
              </a:rPr>
              <a:t>Filtros morfológicos (erosão)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50" y="1477475"/>
            <a:ext cx="5271300" cy="3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9FC5E8"/>
                </a:highlight>
              </a:rPr>
              <a:t>Filtros morfológicos (erosão)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900" y="1152473"/>
            <a:ext cx="5468675" cy="32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5A6BD"/>
                </a:highlight>
              </a:rPr>
              <a:t>Demo</a:t>
            </a:r>
            <a:endParaRPr>
              <a:highlight>
                <a:srgbClr val="D5A6BD"/>
              </a:highlight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2884375" y="1916225"/>
            <a:ext cx="3819000" cy="70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3348300" y="2017075"/>
            <a:ext cx="2978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6.a</a:t>
            </a:r>
            <a:r>
              <a:rPr lang="pt-BR" sz="2400">
                <a:solidFill>
                  <a:schemeClr val="accent2"/>
                </a:solidFill>
              </a:rPr>
              <a:t> Erosão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3C47D"/>
                </a:highlight>
              </a:rPr>
              <a:t>Resultado do demo</a:t>
            </a:r>
            <a:endParaRPr>
              <a:highlight>
                <a:srgbClr val="93C47D"/>
              </a:highlight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257" y="1080625"/>
            <a:ext cx="4983775" cy="3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854575" y="3119725"/>
            <a:ext cx="3738000" cy="1286700"/>
          </a:xfrm>
          <a:prstGeom prst="foldedCorner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941225" y="309900"/>
            <a:ext cx="4252800" cy="572700"/>
          </a:xfrm>
          <a:prstGeom prst="rect">
            <a:avLst/>
          </a:prstGeom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Comportamento animal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075" y="1301825"/>
            <a:ext cx="3219475" cy="35671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54575" y="3280300"/>
            <a:ext cx="38928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B4A7D6"/>
                </a:highlight>
              </a:rPr>
              <a:t>Rearing </a:t>
            </a:r>
            <a:r>
              <a:rPr lang="pt-BR">
                <a:solidFill>
                  <a:schemeClr val="dk1"/>
                </a:solidFill>
              </a:rPr>
              <a:t>-  O rato coloca o peso nas patas traseiras, se levanta, retira as patas da frente do chão e estende a cabeça para cima.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807500" y="1462913"/>
            <a:ext cx="3146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E599"/>
                </a:highlight>
              </a:rPr>
              <a:t>O que o rato </a:t>
            </a:r>
            <a:r>
              <a:rPr lang="pt-BR" sz="1800">
                <a:highlight>
                  <a:srgbClr val="FFE599"/>
                </a:highlight>
              </a:rPr>
              <a:t>está</a:t>
            </a:r>
            <a:r>
              <a:rPr lang="pt-BR" sz="1800">
                <a:highlight>
                  <a:srgbClr val="FFE599"/>
                </a:highlight>
              </a:rPr>
              <a:t> fazendo?</a:t>
            </a:r>
            <a:endParaRPr sz="1800">
              <a:highlight>
                <a:srgbClr val="FFE599"/>
              </a:highlight>
            </a:endParaRPr>
          </a:p>
        </p:txBody>
      </p:sp>
      <p:sp>
        <p:nvSpPr>
          <p:cNvPr id="65" name="Google Shape;65;p14"/>
          <p:cNvSpPr/>
          <p:nvPr/>
        </p:nvSpPr>
        <p:spPr>
          <a:xfrm rot="1579523">
            <a:off x="3746079" y="1153749"/>
            <a:ext cx="1090495" cy="3363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3917305">
            <a:off x="5590214" y="2289301"/>
            <a:ext cx="1057766" cy="3362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>
              <a:highlight>
                <a:srgbClr val="A2C4C9"/>
              </a:highlight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75" y="2188575"/>
            <a:ext cx="1371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150" y="1757363"/>
            <a:ext cx="27051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7542850" y="2384925"/>
            <a:ext cx="445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3772975" y="1222725"/>
            <a:ext cx="1665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B7B7B7"/>
                </a:highlight>
              </a:rPr>
              <a:t>Imagem</a:t>
            </a:r>
            <a:endParaRPr sz="1800">
              <a:highlight>
                <a:srgbClr val="B7B7B7"/>
              </a:highlight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591675" y="1711325"/>
            <a:ext cx="1665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4CCCC"/>
                </a:highlight>
              </a:rPr>
              <a:t>Kernel, janela</a:t>
            </a:r>
            <a:endParaRPr sz="1800">
              <a:highlight>
                <a:srgbClr val="F4CCCC"/>
              </a:highlight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6677" y="2268400"/>
            <a:ext cx="554700" cy="60672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6120475" y="2366325"/>
            <a:ext cx="413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=</a:t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6082025" y="2409825"/>
            <a:ext cx="773100" cy="445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4900" y="2044125"/>
            <a:ext cx="1055276" cy="10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/>
          <p:nvPr/>
        </p:nvSpPr>
        <p:spPr>
          <a:xfrm rot="5400000">
            <a:off x="2416975" y="1993575"/>
            <a:ext cx="195000" cy="195000"/>
          </a:xfrm>
          <a:prstGeom prst="rightArrow">
            <a:avLst>
              <a:gd fmla="val 50000" name="adj1"/>
              <a:gd fmla="val 55179" name="adj2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 rot="1473205">
            <a:off x="2146139" y="2139711"/>
            <a:ext cx="194926" cy="194926"/>
          </a:xfrm>
          <a:prstGeom prst="rightArrow">
            <a:avLst>
              <a:gd fmla="val 50000" name="adj1"/>
              <a:gd fmla="val 55179" name="adj2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 rot="7676670">
            <a:off x="2695576" y="2139613"/>
            <a:ext cx="195154" cy="195154"/>
          </a:xfrm>
          <a:prstGeom prst="rightArrow">
            <a:avLst>
              <a:gd fmla="val 50000" name="adj1"/>
              <a:gd fmla="val 55179" name="adj2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475" y="1184475"/>
            <a:ext cx="5373975" cy="32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800" y="1543700"/>
            <a:ext cx="4336400" cy="30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975" y="1450300"/>
            <a:ext cx="4200875" cy="29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50" y="1407225"/>
            <a:ext cx="3989175" cy="27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25" y="1156000"/>
            <a:ext cx="5065350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7"/>
          <p:cNvSpPr txBox="1"/>
          <p:nvPr/>
        </p:nvSpPr>
        <p:spPr>
          <a:xfrm>
            <a:off x="6044450" y="2713975"/>
            <a:ext cx="24945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highlight>
                  <a:srgbClr val="E06666"/>
                </a:highlight>
              </a:rPr>
              <a:t>Quais os </a:t>
            </a:r>
            <a:r>
              <a:rPr lang="pt-BR" sz="2000">
                <a:highlight>
                  <a:srgbClr val="E06666"/>
                </a:highlight>
              </a:rPr>
              <a:t>pixels</a:t>
            </a:r>
            <a:r>
              <a:rPr lang="pt-BR" sz="2000">
                <a:highlight>
                  <a:srgbClr val="E06666"/>
                </a:highlight>
              </a:rPr>
              <a:t> que ficaram preenchidos (em preto) ?</a:t>
            </a:r>
            <a:endParaRPr sz="2000">
              <a:highlight>
                <a:srgbClr val="E06666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50" y="1119825"/>
            <a:ext cx="6356000" cy="38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16700" y="48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5A6BD"/>
                </a:highlight>
              </a:rPr>
              <a:t>Demo</a:t>
            </a:r>
            <a:endParaRPr>
              <a:highlight>
                <a:srgbClr val="D5A6BD"/>
              </a:highlight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2756625" y="1916225"/>
            <a:ext cx="3819000" cy="70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3220550" y="2017075"/>
            <a:ext cx="2978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6.b</a:t>
            </a:r>
            <a:r>
              <a:rPr lang="pt-BR" sz="2400">
                <a:solidFill>
                  <a:schemeClr val="accent2"/>
                </a:solidFill>
              </a:rPr>
              <a:t> Dilatação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3C47D"/>
                </a:highlight>
              </a:rPr>
              <a:t>Resultado</a:t>
            </a:r>
            <a:endParaRPr>
              <a:highlight>
                <a:srgbClr val="93C47D"/>
              </a:highlight>
            </a:endParaRPr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919" y="1105800"/>
            <a:ext cx="4804175" cy="36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B4A7D6"/>
                </a:highlight>
              </a:rPr>
              <a:t>Detecção de borda (</a:t>
            </a:r>
            <a:r>
              <a:rPr lang="pt-BR">
                <a:highlight>
                  <a:srgbClr val="B4A7D6"/>
                </a:highlight>
              </a:rPr>
              <a:t>Rastreamento)</a:t>
            </a:r>
            <a:endParaRPr>
              <a:highlight>
                <a:srgbClr val="B4A7D6"/>
              </a:highlight>
            </a:endParaRPr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969" y="1199175"/>
            <a:ext cx="4804175" cy="36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225" y="363300"/>
            <a:ext cx="5604500" cy="42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58775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B4A7D6"/>
                </a:highlight>
              </a:rPr>
              <a:t>Detecção de borda (Rastreamento)</a:t>
            </a:r>
            <a:endParaRPr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863" y="2147335"/>
            <a:ext cx="872215" cy="46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635" y="1910248"/>
            <a:ext cx="1720202" cy="89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 txBox="1"/>
          <p:nvPr/>
        </p:nvSpPr>
        <p:spPr>
          <a:xfrm>
            <a:off x="5949307" y="1616297"/>
            <a:ext cx="10587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4010613" y="1616302"/>
            <a:ext cx="1058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Kernel, janela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8431" y="2147335"/>
            <a:ext cx="387651" cy="3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10" y="1820461"/>
            <a:ext cx="1720202" cy="89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2"/>
          <p:cNvSpPr txBox="1"/>
          <p:nvPr/>
        </p:nvSpPr>
        <p:spPr>
          <a:xfrm>
            <a:off x="1001257" y="1363360"/>
            <a:ext cx="10587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B7B7B7"/>
                </a:highlight>
              </a:rPr>
              <a:t>Imagem</a:t>
            </a:r>
            <a:endParaRPr sz="1800">
              <a:highlight>
                <a:srgbClr val="B7B7B7"/>
              </a:highlight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2582388" y="1363350"/>
            <a:ext cx="58911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38200" lvl="0" marL="457200" rtl="0" algn="l">
              <a:spcBef>
                <a:spcPts val="0"/>
              </a:spcBef>
              <a:spcAft>
                <a:spcPts val="0"/>
              </a:spcAft>
              <a:buSzPts val="9600"/>
              <a:buChar char="-"/>
            </a:pPr>
            <a:r>
              <a:rPr lang="pt-BR" sz="9600"/>
              <a:t>(</a:t>
            </a:r>
            <a:r>
              <a:rPr lang="pt-BR" sz="9600"/>
              <a:t>  </a:t>
            </a:r>
            <a:r>
              <a:rPr lang="pt-BR" sz="9600"/>
              <a:t>          )</a:t>
            </a:r>
            <a:endParaRPr sz="9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83975" y="38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5A6BD"/>
                </a:highlight>
              </a:rPr>
              <a:t>Demo</a:t>
            </a:r>
            <a:endParaRPr>
              <a:highlight>
                <a:srgbClr val="D5A6BD"/>
              </a:highlight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2326350" y="1916225"/>
            <a:ext cx="4605600" cy="70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3"/>
          <p:cNvSpPr txBox="1"/>
          <p:nvPr/>
        </p:nvSpPr>
        <p:spPr>
          <a:xfrm>
            <a:off x="2225475" y="2010350"/>
            <a:ext cx="4437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7.a</a:t>
            </a:r>
            <a:r>
              <a:rPr lang="pt-BR" sz="2400">
                <a:solidFill>
                  <a:schemeClr val="accent2"/>
                </a:solidFill>
              </a:rPr>
              <a:t> Encontrando o contorno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85" name="Google Shape;285;p43"/>
          <p:cNvSpPr/>
          <p:nvPr/>
        </p:nvSpPr>
        <p:spPr>
          <a:xfrm>
            <a:off x="2376788" y="3106200"/>
            <a:ext cx="4605600" cy="70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 txBox="1"/>
          <p:nvPr/>
        </p:nvSpPr>
        <p:spPr>
          <a:xfrm>
            <a:off x="2275913" y="3200325"/>
            <a:ext cx="4437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7.b</a:t>
            </a:r>
            <a:r>
              <a:rPr lang="pt-BR" sz="2400">
                <a:solidFill>
                  <a:schemeClr val="accent2"/>
                </a:solidFill>
              </a:rPr>
              <a:t> Desenhando o contorno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3C47D"/>
                </a:highlight>
              </a:rPr>
              <a:t>Resultado</a:t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79" y="1088288"/>
            <a:ext cx="4186375" cy="31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E06666"/>
                </a:highlight>
              </a:rPr>
              <a:t>Exercício</a:t>
            </a:r>
            <a:endParaRPr>
              <a:highlight>
                <a:srgbClr val="E06666"/>
              </a:highlight>
            </a:endParaRPr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594100" y="1962750"/>
            <a:ext cx="8052300" cy="1285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accent2"/>
                </a:solidFill>
              </a:rPr>
              <a:t>Use o filme </a:t>
            </a:r>
            <a:r>
              <a:rPr lang="pt-BR" sz="2400">
                <a:solidFill>
                  <a:schemeClr val="accent2"/>
                </a:solidFill>
                <a:highlight>
                  <a:srgbClr val="FFF2CC"/>
                </a:highlight>
              </a:rPr>
              <a:t>exemplo.avi</a:t>
            </a:r>
            <a:r>
              <a:rPr lang="pt-BR" sz="2400">
                <a:solidFill>
                  <a:schemeClr val="accent2"/>
                </a:solidFill>
              </a:rPr>
              <a:t> e </a:t>
            </a:r>
            <a:r>
              <a:rPr lang="pt-BR" sz="2400">
                <a:solidFill>
                  <a:schemeClr val="accent2"/>
                </a:solidFill>
                <a:highlight>
                  <a:srgbClr val="CFE2F3"/>
                </a:highlight>
              </a:rPr>
              <a:t>encontre o c</a:t>
            </a:r>
            <a:r>
              <a:rPr lang="pt-BR" sz="2400">
                <a:solidFill>
                  <a:schemeClr val="accent2"/>
                </a:solidFill>
                <a:highlight>
                  <a:srgbClr val="C9DAF8"/>
                </a:highlight>
              </a:rPr>
              <a:t>ontorno do animal em vários quadros</a:t>
            </a:r>
            <a:r>
              <a:rPr lang="pt-BR" sz="2400">
                <a:solidFill>
                  <a:schemeClr val="accent2"/>
                </a:solidFill>
              </a:rPr>
              <a:t> usando as técnicas aprendida na aula.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34037" y="-70000"/>
            <a:ext cx="4924876" cy="52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477375" y="2605800"/>
            <a:ext cx="8101800" cy="11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619675" y="317275"/>
            <a:ext cx="124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EAD1DC"/>
                </a:highlight>
              </a:rPr>
              <a:t>Demo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064125" y="1321600"/>
            <a:ext cx="4612350" cy="10623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2178425" y="1523300"/>
            <a:ext cx="4612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1.a</a:t>
            </a:r>
            <a:r>
              <a:rPr lang="pt-BR" sz="2400">
                <a:solidFill>
                  <a:schemeClr val="accent2"/>
                </a:solidFill>
              </a:rPr>
              <a:t> - Abertura de uma imagem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450475" y="2589000"/>
            <a:ext cx="8172300" cy="119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79075" y="2463550"/>
            <a:ext cx="9144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  <a:highlight>
                  <a:srgbClr val="F4CCCC"/>
                </a:highlight>
              </a:rPr>
              <a:t>2.a e 2.b</a:t>
            </a:r>
            <a:r>
              <a:rPr lang="pt-BR" sz="2000">
                <a:solidFill>
                  <a:schemeClr val="accent2"/>
                </a:solidFill>
              </a:rPr>
              <a:t> -</a:t>
            </a:r>
            <a:r>
              <a:rPr lang="pt-BR" sz="2000">
                <a:solidFill>
                  <a:schemeClr val="accent2"/>
                </a:solidFill>
              </a:rPr>
              <a:t>Visualização</a:t>
            </a:r>
            <a:r>
              <a:rPr lang="pt-BR" sz="2000">
                <a:solidFill>
                  <a:schemeClr val="accent2"/>
                </a:solidFill>
              </a:rPr>
              <a:t> das imagens (atribuição de cor, histograma)</a:t>
            </a:r>
            <a:endParaRPr sz="20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034400" y="157225"/>
            <a:ext cx="55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9EAD3"/>
                </a:highlight>
              </a:rPr>
              <a:t>Segmentação do plano de fundo</a:t>
            </a:r>
            <a:endParaRPr>
              <a:highlight>
                <a:srgbClr val="D9EAD3"/>
              </a:highlight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0" y="1027875"/>
            <a:ext cx="3915874" cy="29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650" y="982775"/>
            <a:ext cx="4030951" cy="30248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224275" y="2159700"/>
            <a:ext cx="47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-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619675" y="317275"/>
            <a:ext cx="124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EAD1DC"/>
                </a:highlight>
              </a:rPr>
              <a:t>Demo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2144800" y="1812375"/>
            <a:ext cx="4968700" cy="10623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741400" y="2032950"/>
            <a:ext cx="54327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3.a</a:t>
            </a:r>
            <a:r>
              <a:rPr lang="pt-BR" sz="2400">
                <a:solidFill>
                  <a:schemeClr val="accent2"/>
                </a:solidFill>
              </a:rPr>
              <a:t> Subtração entre duas imagens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525" y="909525"/>
            <a:ext cx="5120250" cy="3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1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9EAD3"/>
                </a:highlight>
              </a:rPr>
              <a:t>Resultado (imagem colorida)</a:t>
            </a:r>
            <a:r>
              <a:rPr lang="pt-BR">
                <a:highlight>
                  <a:srgbClr val="D9EAD3"/>
                </a:highlight>
              </a:rPr>
              <a:t>	</a:t>
            </a:r>
            <a:endParaRPr>
              <a:highlight>
                <a:srgbClr val="D9EAD3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4CCCC"/>
                </a:highlight>
              </a:rPr>
              <a:t>Limiarização</a:t>
            </a:r>
            <a:endParaRPr>
              <a:highlight>
                <a:srgbClr val="F4CCCC"/>
              </a:highlight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6325"/>
            <a:ext cx="3873025" cy="254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1"/>
          <p:cNvCxnSpPr/>
          <p:nvPr/>
        </p:nvCxnSpPr>
        <p:spPr>
          <a:xfrm>
            <a:off x="5474546" y="1688345"/>
            <a:ext cx="38400" cy="2139600"/>
          </a:xfrm>
          <a:prstGeom prst="straightConnector1">
            <a:avLst/>
          </a:prstGeom>
          <a:noFill/>
          <a:ln cap="flat" cmpd="sng" w="38100">
            <a:solidFill>
              <a:srgbClr val="FCE5C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1"/>
          <p:cNvCxnSpPr/>
          <p:nvPr/>
        </p:nvCxnSpPr>
        <p:spPr>
          <a:xfrm flipH="1" rot="10800000">
            <a:off x="5378206" y="2634094"/>
            <a:ext cx="314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00" y="1426850"/>
            <a:ext cx="3518450" cy="26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