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08.06.2016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korpusy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Webowy system do automatycznego gromadzenia korpusów tekstu z Internetu i ich ręcznej </a:t>
            </a:r>
            <a:r>
              <a:rPr lang="pl-PL" dirty="0" err="1" smtClean="0"/>
              <a:t>anotacji</a:t>
            </a:r>
            <a:r>
              <a:rPr lang="pl-PL" dirty="0" smtClean="0"/>
              <a:t> meta danymi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Jacek Mariański, 168111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143240" y="4929198"/>
            <a:ext cx="28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Promotor: dr Maciej Piasecki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Cel: potwierdzić hipotezę: Przy pomocy zadanego łańcucha przejść z algorytmu pozycyjnego możemy dokonywać ekstrakcji tekstu ze zbliżoną skutecznością do metody selektorowej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Test przeprowadzony na puli danych 4GB danych ze stron internetowych</a:t>
            </a:r>
          </a:p>
          <a:p>
            <a:r>
              <a:rPr lang="pl-PL" dirty="0" smtClean="0"/>
              <a:t>53 strony internetowe</a:t>
            </a:r>
          </a:p>
          <a:p>
            <a:r>
              <a:rPr lang="pl-PL" dirty="0" smtClean="0"/>
              <a:t>Dla każdej z nich wyznaczany był wzorzec zarówno dla algorytmu pozycyjnego, jak i selektorowego</a:t>
            </a:r>
          </a:p>
          <a:p>
            <a:r>
              <a:rPr lang="pl-PL" dirty="0" smtClean="0"/>
              <a:t>Porównywałem ilość danych, jakość i łatwość wyznaczenia wzorca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642910" y="1714488"/>
          <a:ext cx="7500991" cy="3688387"/>
        </p:xfrm>
        <a:graphic>
          <a:graphicData uri="http://schemas.openxmlformats.org/drawingml/2006/table">
            <a:tbl>
              <a:tblPr/>
              <a:tblGrid>
                <a:gridCol w="1357322"/>
                <a:gridCol w="1428760"/>
                <a:gridCol w="4714909"/>
              </a:tblGrid>
              <a:tr h="6072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latin typeface="Times New Roman"/>
                          <a:ea typeface="Calibri"/>
                          <a:cs typeface="Times New Roman"/>
                        </a:rPr>
                        <a:t>Pozycyjnie</a:t>
                      </a:r>
                      <a:endParaRPr lang="pl-PL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latin typeface="Times New Roman"/>
                          <a:ea typeface="Calibri"/>
                          <a:cs typeface="Times New Roman"/>
                        </a:rPr>
                        <a:t>Selektorem</a:t>
                      </a:r>
                      <a:endParaRPr lang="pl-PL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latin typeface="Times New Roman"/>
                          <a:ea typeface="Calibri"/>
                          <a:cs typeface="Times New Roman"/>
                        </a:rPr>
                        <a:t>Co to oznacza</a:t>
                      </a:r>
                      <a:endParaRPr lang="pl-PL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latin typeface="Times New Roman"/>
                          <a:ea typeface="Calibri"/>
                          <a:cs typeface="Times New Roman"/>
                        </a:rPr>
                        <a:t>Oba algorytmy są sobie równe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latin typeface="Times New Roman"/>
                          <a:ea typeface="Calibri"/>
                          <a:cs typeface="Times New Roman"/>
                        </a:rPr>
                        <a:t>Algorytm pozycyjny jest lepszy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latin typeface="Times New Roman"/>
                          <a:ea typeface="Calibri"/>
                          <a:cs typeface="Times New Roman"/>
                        </a:rPr>
                        <a:t>Algorytm selektorowy jest lepszy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latin typeface="Times New Roman"/>
                          <a:ea typeface="Calibri"/>
                          <a:cs typeface="Times New Roman"/>
                        </a:rPr>
                        <a:t>Oba algorytmy nie poradziły sobie z ekstrakcją tekstu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l-PL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latin typeface="Times New Roman"/>
                          <a:ea typeface="Calibri"/>
                          <a:cs typeface="Times New Roman"/>
                        </a:rPr>
                        <a:t>Dane nie zostały pobrane / inny błąd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16/53 (30,2%) stron pobrała się błędnie lub w ogóle</a:t>
            </a:r>
          </a:p>
          <a:p>
            <a:r>
              <a:rPr lang="pl-PL" sz="2800" dirty="0" smtClean="0"/>
              <a:t>Dla 26/37 (70,3%) stron wzorce obu algorytmów były jednakowo </a:t>
            </a:r>
            <a:r>
              <a:rPr lang="pl-PL" sz="2800" dirty="0" smtClean="0"/>
              <a:t>skuteczne</a:t>
            </a:r>
            <a:endParaRPr lang="pl-PL" sz="2800" dirty="0" smtClean="0"/>
          </a:p>
          <a:p>
            <a:r>
              <a:rPr lang="pl-PL" sz="2800" dirty="0" smtClean="0"/>
              <a:t>Dla 5/37 </a:t>
            </a:r>
            <a:r>
              <a:rPr lang="pl-PL" sz="2800" dirty="0" smtClean="0"/>
              <a:t>(13,5%) </a:t>
            </a:r>
            <a:r>
              <a:rPr lang="pl-PL" sz="2800" dirty="0" smtClean="0"/>
              <a:t>stron: metoda pozycyjna</a:t>
            </a:r>
            <a:r>
              <a:rPr lang="pl-PL" sz="2800" dirty="0" smtClean="0"/>
              <a:t>&lt; </a:t>
            </a:r>
            <a:r>
              <a:rPr lang="pl-PL" sz="2800" dirty="0" smtClean="0"/>
              <a:t>metoda selektorowa</a:t>
            </a:r>
          </a:p>
          <a:p>
            <a:r>
              <a:rPr lang="pl-PL" sz="2800" dirty="0" smtClean="0"/>
              <a:t>Dla 3/37 </a:t>
            </a:r>
            <a:r>
              <a:rPr lang="pl-PL" sz="2800" dirty="0" smtClean="0"/>
              <a:t>(8,1%) </a:t>
            </a:r>
            <a:r>
              <a:rPr lang="pl-PL" sz="2800" dirty="0" smtClean="0"/>
              <a:t>stron: metoda selektorowa </a:t>
            </a:r>
            <a:r>
              <a:rPr lang="pl-PL" sz="2800" dirty="0" smtClean="0"/>
              <a:t>&lt; </a:t>
            </a:r>
            <a:r>
              <a:rPr lang="pl-PL" sz="2800" dirty="0" smtClean="0"/>
              <a:t>metoda pozycyjna</a:t>
            </a:r>
          </a:p>
          <a:p>
            <a:r>
              <a:rPr lang="pl-PL" sz="2800" dirty="0" smtClean="0"/>
              <a:t>Dla 3/37 (8,1%) stron: obie metody sobie nie poradziły</a:t>
            </a:r>
            <a:endParaRPr lang="pl-PL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Algorytm pozycyjny może być wykorzystywany do oznaczania elementów na stronie, w niewielkim stopniu jest gorszy od algorytmu konkurencyjnego</a:t>
            </a:r>
          </a:p>
          <a:p>
            <a:r>
              <a:rPr lang="pl-PL" smtClean="0"/>
              <a:t>Dzięki algorytmowi </a:t>
            </a:r>
            <a:r>
              <a:rPr lang="pl-PL" dirty="0" smtClean="0"/>
              <a:t>oznaczanie elementów na stronie jest łatwe</a:t>
            </a:r>
          </a:p>
          <a:p>
            <a:r>
              <a:rPr lang="pl-PL" dirty="0" smtClean="0"/>
              <a:t>Są dalsze metody rozwoju algorytmu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u="sng" dirty="0" smtClean="0">
                <a:hlinkClick r:id="rId2"/>
              </a:rPr>
              <a:t>http://korpusy.net/</a:t>
            </a:r>
            <a:endParaRPr lang="pl-PL" u="sng" dirty="0" smtClean="0"/>
          </a:p>
          <a:p>
            <a:r>
              <a:rPr lang="en-US" dirty="0" smtClean="0"/>
              <a:t>Meyer, Eric A. </a:t>
            </a:r>
            <a:r>
              <a:rPr lang="en-US" i="1" dirty="0" smtClean="0"/>
              <a:t>Cascading Style Sheets 2.0 Programmer's Reference</a:t>
            </a:r>
            <a:r>
              <a:rPr lang="en-US" dirty="0" smtClean="0"/>
              <a:t>. McGraw-Hill, Inc., 2001.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pl-PL" dirty="0" smtClean="0"/>
              <a:t>Cel pracy</a:t>
            </a:r>
          </a:p>
          <a:p>
            <a:pPr marL="514350" indent="-514350">
              <a:buAutoNum type="arabicParenR"/>
            </a:pPr>
            <a:r>
              <a:rPr lang="pl-PL" dirty="0" smtClean="0"/>
              <a:t>Nakreślenie problemu</a:t>
            </a:r>
          </a:p>
          <a:p>
            <a:pPr marL="514350" indent="-514350">
              <a:buAutoNum type="arabicParenR"/>
            </a:pPr>
            <a:r>
              <a:rPr lang="pl-PL" dirty="0" smtClean="0"/>
              <a:t>Rozwiązanie</a:t>
            </a:r>
          </a:p>
          <a:p>
            <a:pPr marL="514350" indent="-514350">
              <a:buAutoNum type="arabicParenR"/>
            </a:pPr>
            <a:r>
              <a:rPr lang="pl-PL" dirty="0" smtClean="0"/>
              <a:t>Badania</a:t>
            </a:r>
          </a:p>
          <a:p>
            <a:pPr marL="514350" indent="-514350">
              <a:buAutoNum type="arabicParenR"/>
            </a:pPr>
            <a:r>
              <a:rPr lang="pl-PL" dirty="0" smtClean="0"/>
              <a:t>Wyniki</a:t>
            </a:r>
          </a:p>
          <a:p>
            <a:pPr marL="514350" indent="-514350">
              <a:buAutoNum type="arabicParenR"/>
            </a:pPr>
            <a:r>
              <a:rPr lang="pl-PL" dirty="0" smtClean="0"/>
              <a:t>Wnioski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Cel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Celem pracy jest opracowanie systemu – narzędzia badawczego – do gromadzenia korpusów tekstowych z </a:t>
            </a:r>
            <a:r>
              <a:rPr lang="pl-PL" dirty="0" err="1" smtClean="0"/>
              <a:t>internetu</a:t>
            </a:r>
            <a:r>
              <a:rPr lang="pl-PL" dirty="0" smtClean="0"/>
              <a:t>, gdzie korpus tekstowy to duży zbiór tekstów gromadzonych w celach badawczych w ramach różnych dziedzin nauki. System powinien pracować automatycznie, ale pod kontrolą naukowca. System powinien umożliwić zdefiniowanie zakresu pobieranych danych, wydobycie tekstu wraz z jego semantyczną strukturą z dokumentów (np. z podziałem na akapity, nagłówki itd.), zapis do stosowanych formatów korpusowych, w tym formatu CCL opracowanego w Grupie Naukowej G4.19 </a:t>
            </a:r>
            <a:r>
              <a:rPr lang="pl-PL" dirty="0" err="1" smtClean="0"/>
              <a:t>PWr</a:t>
            </a:r>
            <a:r>
              <a:rPr lang="pl-PL" dirty="0" smtClean="0"/>
              <a:t>. oraz późniejszy opis tekstów meta-danymi na różnych poziomach, np. dokumentów, zdań, słów itd.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Nakreślenie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Korpus językowy to skompilowany zasób tekstowy, służący do m.in. analizy statystycznej słów, zdań w danym języku</a:t>
            </a:r>
          </a:p>
          <a:p>
            <a:r>
              <a:rPr lang="pl-PL" dirty="0" smtClean="0"/>
              <a:t>Na Politechnice korzysta się z formatu CCL, który oprócz podziału na akapity, zdania dzieli również na słowa i znaczenia tych słów.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Nakreślenie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Ekstrakcja tekstu z zasobów internetowych do potrzeb korpusowych jest trudna.</a:t>
            </a:r>
          </a:p>
          <a:p>
            <a:r>
              <a:rPr lang="pl-PL" dirty="0" smtClean="0"/>
              <a:t>Ekstrakcja automatyczna tworzy niepożądane artefakty</a:t>
            </a:r>
          </a:p>
          <a:p>
            <a:r>
              <a:rPr lang="pl-PL" dirty="0" smtClean="0"/>
              <a:t>Ekstrakcja półautomatyczna wymaga współpracy użytkownika – a to rodzi problemy dotyczące projektowania interfejsu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Reprezentuję pobraną stronę internetową przy pomocy drzewa</a:t>
            </a:r>
          </a:p>
          <a:p>
            <a:r>
              <a:rPr lang="pl-PL" dirty="0" smtClean="0"/>
              <a:t>Użytkownik wybiera elementy, z których chce pobrać tekst</a:t>
            </a:r>
          </a:p>
          <a:p>
            <a:r>
              <a:rPr lang="pl-PL" dirty="0" smtClean="0"/>
              <a:t>Algorytm następnie sam pobiera elementy pokrewne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8193351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Opracowałem metodę jednoznacznego opisywania zaznaczonego elementu przy pomocy ścieżki w drzewie</a:t>
            </a:r>
          </a:p>
          <a:p>
            <a:r>
              <a:rPr lang="pl-PL" dirty="0" smtClean="0"/>
              <a:t>Przykład: </a:t>
            </a:r>
            <a:r>
              <a:rPr lang="en-US" i="1" dirty="0" smtClean="0"/>
              <a:t>root-html:1-body:1-div:1-div:2-article:1-div:1-h1:1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Istnieje alternatywny algorytm: selektorowy</a:t>
            </a:r>
          </a:p>
          <a:p>
            <a:r>
              <a:rPr lang="pl-PL" dirty="0" smtClean="0"/>
              <a:t>Reprezentacja alternatywna poprzedniego przykładu: </a:t>
            </a:r>
            <a:r>
              <a:rPr lang="en-US" i="1" dirty="0" smtClean="0"/>
              <a:t>root</a:t>
            </a:r>
            <a:r>
              <a:rPr lang="pl-PL" i="1" dirty="0" smtClean="0"/>
              <a:t> &gt; </a:t>
            </a:r>
            <a:r>
              <a:rPr lang="en-US" i="1" dirty="0" smtClean="0"/>
              <a:t>html</a:t>
            </a:r>
            <a:r>
              <a:rPr lang="pl-PL" i="1" dirty="0" smtClean="0"/>
              <a:t> &gt; </a:t>
            </a:r>
            <a:r>
              <a:rPr lang="en-US" i="1" dirty="0" smtClean="0"/>
              <a:t>body</a:t>
            </a:r>
            <a:r>
              <a:rPr lang="pl-PL" i="1" dirty="0" smtClean="0"/>
              <a:t> &gt; </a:t>
            </a:r>
            <a:r>
              <a:rPr lang="en-US" i="1" dirty="0" smtClean="0"/>
              <a:t>div</a:t>
            </a:r>
            <a:r>
              <a:rPr lang="pl-PL" i="1" dirty="0" smtClean="0"/>
              <a:t> &gt; </a:t>
            </a:r>
            <a:r>
              <a:rPr lang="en-US" i="1" dirty="0" smtClean="0"/>
              <a:t>div</a:t>
            </a:r>
            <a:r>
              <a:rPr lang="pl-PL" i="1" dirty="0" smtClean="0"/>
              <a:t> &gt; </a:t>
            </a:r>
            <a:r>
              <a:rPr lang="en-US" i="1" dirty="0" smtClean="0"/>
              <a:t>article</a:t>
            </a:r>
            <a:r>
              <a:rPr lang="pl-PL" i="1" dirty="0" smtClean="0"/>
              <a:t> &gt; </a:t>
            </a:r>
            <a:r>
              <a:rPr lang="en-US" i="1" dirty="0" smtClean="0"/>
              <a:t>div</a:t>
            </a:r>
            <a:r>
              <a:rPr lang="pl-PL" i="1" dirty="0" smtClean="0"/>
              <a:t> &gt; </a:t>
            </a:r>
            <a:r>
              <a:rPr lang="en-US" i="1" dirty="0" smtClean="0"/>
              <a:t>h1</a:t>
            </a:r>
            <a:endParaRPr lang="pl-PL" i="1" dirty="0" smtClean="0"/>
          </a:p>
          <a:p>
            <a:r>
              <a:rPr lang="pl-PL" dirty="0" smtClean="0"/>
              <a:t>Gubimy część informacji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505</Words>
  <PresentationFormat>Pokaz na ekranie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Webowy system do automatycznego gromadzenia korpusów tekstu z Internetu i ich ręcznej anotacji meta danymi </vt:lpstr>
      <vt:lpstr>Spis treści</vt:lpstr>
      <vt:lpstr>Cel pracy</vt:lpstr>
      <vt:lpstr>Nakreślenie problemu</vt:lpstr>
      <vt:lpstr>Nakreślenie problemu</vt:lpstr>
      <vt:lpstr>Rozwiązanie</vt:lpstr>
      <vt:lpstr>Slajd 7</vt:lpstr>
      <vt:lpstr>Rozwiązanie</vt:lpstr>
      <vt:lpstr>Rozwiązanie</vt:lpstr>
      <vt:lpstr>Badanie</vt:lpstr>
      <vt:lpstr>Badanie</vt:lpstr>
      <vt:lpstr>Wyniki</vt:lpstr>
      <vt:lpstr>Wyniki</vt:lpstr>
      <vt:lpstr>Wnioski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Webowy system do automatycznego gromadzenia korpusów tekstu z Internetu i ich ręcznej anotacji meta danymi </dc:title>
  <dc:creator>Jacek</dc:creator>
  <cp:lastModifiedBy>Jacek</cp:lastModifiedBy>
  <cp:revision>17</cp:revision>
  <dcterms:created xsi:type="dcterms:W3CDTF">2016-05-31T22:46:31Z</dcterms:created>
  <dcterms:modified xsi:type="dcterms:W3CDTF">2016-06-08T13:38:01Z</dcterms:modified>
</cp:coreProperties>
</file>