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216B3-DC50-48D3-9C43-270C1FC2F89D}" v="48" dt="2022-09-19T21:37:0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Galehouse" userId="3208be4b65db74a6" providerId="Windows Live" clId="Web-{64F216B3-DC50-48D3-9C43-270C1FC2F89D}"/>
    <pc:docChg chg="modSld">
      <pc:chgData name="Gary Galehouse" userId="3208be4b65db74a6" providerId="Windows Live" clId="Web-{64F216B3-DC50-48D3-9C43-270C1FC2F89D}" dt="2022-09-19T21:37:03.665" v="48" actId="20577"/>
      <pc:docMkLst>
        <pc:docMk/>
      </pc:docMkLst>
      <pc:sldChg chg="modSp">
        <pc:chgData name="Gary Galehouse" userId="3208be4b65db74a6" providerId="Windows Live" clId="Web-{64F216B3-DC50-48D3-9C43-270C1FC2F89D}" dt="2022-09-19T21:37:03.665" v="48" actId="20577"/>
        <pc:sldMkLst>
          <pc:docMk/>
          <pc:sldMk cId="2422507674" sldId="257"/>
        </pc:sldMkLst>
        <pc:spChg chg="mod">
          <ac:chgData name="Gary Galehouse" userId="3208be4b65db74a6" providerId="Windows Live" clId="Web-{64F216B3-DC50-48D3-9C43-270C1FC2F89D}" dt="2022-09-19T21:37:03.665" v="48" actId="20577"/>
          <ac:spMkLst>
            <pc:docMk/>
            <pc:sldMk cId="2422507674" sldId="257"/>
            <ac:spMk id="3" creationId="{28E94801-8C66-5E68-1C75-03AA210602E6}"/>
          </ac:spMkLst>
        </pc:spChg>
      </pc:sldChg>
      <pc:sldChg chg="modSp">
        <pc:chgData name="Gary Galehouse" userId="3208be4b65db74a6" providerId="Windows Live" clId="Web-{64F216B3-DC50-48D3-9C43-270C1FC2F89D}" dt="2022-09-19T21:32:41.706" v="5" actId="20577"/>
        <pc:sldMkLst>
          <pc:docMk/>
          <pc:sldMk cId="850173455" sldId="258"/>
        </pc:sldMkLst>
        <pc:spChg chg="mod">
          <ac:chgData name="Gary Galehouse" userId="3208be4b65db74a6" providerId="Windows Live" clId="Web-{64F216B3-DC50-48D3-9C43-270C1FC2F89D}" dt="2022-09-19T21:32:41.706" v="5" actId="20577"/>
          <ac:spMkLst>
            <pc:docMk/>
            <pc:sldMk cId="850173455" sldId="258"/>
            <ac:spMk id="3" creationId="{B7E8C927-2393-A2B2-19BC-1B1F6DEBBB85}"/>
          </ac:spMkLst>
        </pc:spChg>
      </pc:sldChg>
      <pc:sldChg chg="modSp">
        <pc:chgData name="Gary Galehouse" userId="3208be4b65db74a6" providerId="Windows Live" clId="Web-{64F216B3-DC50-48D3-9C43-270C1FC2F89D}" dt="2022-09-19T21:33:52.661" v="25" actId="20577"/>
        <pc:sldMkLst>
          <pc:docMk/>
          <pc:sldMk cId="330861376" sldId="264"/>
        </pc:sldMkLst>
        <pc:spChg chg="mod">
          <ac:chgData name="Gary Galehouse" userId="3208be4b65db74a6" providerId="Windows Live" clId="Web-{64F216B3-DC50-48D3-9C43-270C1FC2F89D}" dt="2022-09-19T21:33:52.661" v="25" actId="20577"/>
          <ac:spMkLst>
            <pc:docMk/>
            <pc:sldMk cId="330861376" sldId="264"/>
            <ac:spMk id="3" creationId="{B7E8C927-2393-A2B2-19BC-1B1F6DEBBB85}"/>
          </ac:spMkLst>
        </pc:spChg>
      </pc:sldChg>
    </pc:docChg>
  </pc:docChgLst>
  <pc:docChgLst>
    <pc:chgData name="Gary Galehouse" userId="3208be4b65db74a6" providerId="LiveId" clId="{2CA1EB95-85B1-422D-9CB7-8E026FD22581}"/>
    <pc:docChg chg="custSel addSld modSld">
      <pc:chgData name="Gary Galehouse" userId="3208be4b65db74a6" providerId="LiveId" clId="{2CA1EB95-85B1-422D-9CB7-8E026FD22581}" dt="2022-09-19T20:02:35.849" v="1000" actId="20577"/>
      <pc:docMkLst>
        <pc:docMk/>
      </pc:docMkLst>
      <pc:sldChg chg="modSp mod">
        <pc:chgData name="Gary Galehouse" userId="3208be4b65db74a6" providerId="LiveId" clId="{2CA1EB95-85B1-422D-9CB7-8E026FD22581}" dt="2022-09-19T19:46:25.335" v="0" actId="20577"/>
        <pc:sldMkLst>
          <pc:docMk/>
          <pc:sldMk cId="494434993" sldId="256"/>
        </pc:sldMkLst>
        <pc:spChg chg="mod">
          <ac:chgData name="Gary Galehouse" userId="3208be4b65db74a6" providerId="LiveId" clId="{2CA1EB95-85B1-422D-9CB7-8E026FD22581}" dt="2022-09-19T19:46:25.335" v="0" actId="20577"/>
          <ac:spMkLst>
            <pc:docMk/>
            <pc:sldMk cId="494434993" sldId="256"/>
            <ac:spMk id="3" creationId="{F913D05F-98A9-A841-9AB1-ED69C6929174}"/>
          </ac:spMkLst>
        </pc:spChg>
      </pc:sldChg>
      <pc:sldChg chg="modSp mod">
        <pc:chgData name="Gary Galehouse" userId="3208be4b65db74a6" providerId="LiveId" clId="{2CA1EB95-85B1-422D-9CB7-8E026FD22581}" dt="2022-09-19T19:52:10.200" v="165" actId="20577"/>
        <pc:sldMkLst>
          <pc:docMk/>
          <pc:sldMk cId="2422507674" sldId="257"/>
        </pc:sldMkLst>
        <pc:spChg chg="mod">
          <ac:chgData name="Gary Galehouse" userId="3208be4b65db74a6" providerId="LiveId" clId="{2CA1EB95-85B1-422D-9CB7-8E026FD22581}" dt="2022-09-19T19:52:10.200" v="165" actId="20577"/>
          <ac:spMkLst>
            <pc:docMk/>
            <pc:sldMk cId="2422507674" sldId="257"/>
            <ac:spMk id="3" creationId="{28E94801-8C66-5E68-1C75-03AA210602E6}"/>
          </ac:spMkLst>
        </pc:spChg>
      </pc:sldChg>
      <pc:sldChg chg="modSp mod">
        <pc:chgData name="Gary Galehouse" userId="3208be4b65db74a6" providerId="LiveId" clId="{2CA1EB95-85B1-422D-9CB7-8E026FD22581}" dt="2022-09-19T19:48:36.567" v="123" actId="20577"/>
        <pc:sldMkLst>
          <pc:docMk/>
          <pc:sldMk cId="330861376" sldId="264"/>
        </pc:sldMkLst>
        <pc:spChg chg="mod">
          <ac:chgData name="Gary Galehouse" userId="3208be4b65db74a6" providerId="LiveId" clId="{2CA1EB95-85B1-422D-9CB7-8E026FD22581}" dt="2022-09-19T19:48:36.567" v="123" actId="20577"/>
          <ac:spMkLst>
            <pc:docMk/>
            <pc:sldMk cId="330861376" sldId="264"/>
            <ac:spMk id="3" creationId="{B7E8C927-2393-A2B2-19BC-1B1F6DEBBB85}"/>
          </ac:spMkLst>
        </pc:spChg>
      </pc:sldChg>
      <pc:sldChg chg="modSp new mod">
        <pc:chgData name="Gary Galehouse" userId="3208be4b65db74a6" providerId="LiveId" clId="{2CA1EB95-85B1-422D-9CB7-8E026FD22581}" dt="2022-09-19T19:46:50.965" v="41" actId="20577"/>
        <pc:sldMkLst>
          <pc:docMk/>
          <pc:sldMk cId="2072462294" sldId="265"/>
        </pc:sldMkLst>
        <pc:spChg chg="mod">
          <ac:chgData name="Gary Galehouse" userId="3208be4b65db74a6" providerId="LiveId" clId="{2CA1EB95-85B1-422D-9CB7-8E026FD22581}" dt="2022-09-19T19:46:44.427" v="11" actId="20577"/>
          <ac:spMkLst>
            <pc:docMk/>
            <pc:sldMk cId="2072462294" sldId="265"/>
            <ac:spMk id="2" creationId="{1A370BBC-50CB-6404-B7BE-0ABC84EC01A0}"/>
          </ac:spMkLst>
        </pc:spChg>
        <pc:spChg chg="mod">
          <ac:chgData name="Gary Galehouse" userId="3208be4b65db74a6" providerId="LiveId" clId="{2CA1EB95-85B1-422D-9CB7-8E026FD22581}" dt="2022-09-19T19:46:50.965" v="41" actId="20577"/>
          <ac:spMkLst>
            <pc:docMk/>
            <pc:sldMk cId="2072462294" sldId="265"/>
            <ac:spMk id="3" creationId="{0E3D3AC8-54D3-C854-AF94-C9AEE2E09F1E}"/>
          </ac:spMkLst>
        </pc:spChg>
      </pc:sldChg>
      <pc:sldChg chg="modSp new mod">
        <pc:chgData name="Gary Galehouse" userId="3208be4b65db74a6" providerId="LiveId" clId="{2CA1EB95-85B1-422D-9CB7-8E026FD22581}" dt="2022-09-19T19:57:13.369" v="515" actId="20577"/>
        <pc:sldMkLst>
          <pc:docMk/>
          <pc:sldMk cId="4261815242" sldId="266"/>
        </pc:sldMkLst>
        <pc:spChg chg="mod">
          <ac:chgData name="Gary Galehouse" userId="3208be4b65db74a6" providerId="LiveId" clId="{2CA1EB95-85B1-422D-9CB7-8E026FD22581}" dt="2022-09-19T19:52:32.182" v="191" actId="20577"/>
          <ac:spMkLst>
            <pc:docMk/>
            <pc:sldMk cId="4261815242" sldId="266"/>
            <ac:spMk id="2" creationId="{B678B57E-1F67-2E47-ED1F-370EB5C74774}"/>
          </ac:spMkLst>
        </pc:spChg>
        <pc:spChg chg="mod">
          <ac:chgData name="Gary Galehouse" userId="3208be4b65db74a6" providerId="LiveId" clId="{2CA1EB95-85B1-422D-9CB7-8E026FD22581}" dt="2022-09-19T19:57:13.369" v="515" actId="20577"/>
          <ac:spMkLst>
            <pc:docMk/>
            <pc:sldMk cId="4261815242" sldId="266"/>
            <ac:spMk id="3" creationId="{2BE61666-3732-F4B2-D265-6E7631161419}"/>
          </ac:spMkLst>
        </pc:spChg>
      </pc:sldChg>
      <pc:sldChg chg="modSp add mod">
        <pc:chgData name="Gary Galehouse" userId="3208be4b65db74a6" providerId="LiveId" clId="{2CA1EB95-85B1-422D-9CB7-8E026FD22581}" dt="2022-09-19T20:02:35.849" v="1000" actId="20577"/>
        <pc:sldMkLst>
          <pc:docMk/>
          <pc:sldMk cId="2842075597" sldId="267"/>
        </pc:sldMkLst>
        <pc:spChg chg="mod">
          <ac:chgData name="Gary Galehouse" userId="3208be4b65db74a6" providerId="LiveId" clId="{2CA1EB95-85B1-422D-9CB7-8E026FD22581}" dt="2022-09-19T19:57:50.232" v="556" actId="20577"/>
          <ac:spMkLst>
            <pc:docMk/>
            <pc:sldMk cId="2842075597" sldId="267"/>
            <ac:spMk id="2" creationId="{2D86B241-7568-D81B-297B-41EAF6DD072A}"/>
          </ac:spMkLst>
        </pc:spChg>
        <pc:spChg chg="mod">
          <ac:chgData name="Gary Galehouse" userId="3208be4b65db74a6" providerId="LiveId" clId="{2CA1EB95-85B1-422D-9CB7-8E026FD22581}" dt="2022-09-19T20:02:35.849" v="1000" actId="20577"/>
          <ac:spMkLst>
            <pc:docMk/>
            <pc:sldMk cId="2842075597" sldId="267"/>
            <ac:spMk id="3" creationId="{B7E8C927-2393-A2B2-19BC-1B1F6DEBBB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E65-9674-4A79-A70B-EAF2117C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36F62-988D-CD9C-850D-8B4307EA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632AC-B0AA-165B-1DFA-177A1BD2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8B12-B8AF-93D4-7398-A6AF8607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1B62-59A1-ABA4-D02E-DFE4B635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0A2-7FC2-CAA8-7AF4-638EB566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562F3-C48A-0863-5329-4178E782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60F48-C392-F8C5-CA5A-B9D6932D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E1C1-61BD-E61D-2CAC-C6F73398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F9B0-F427-2A73-3605-94DAF49F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797F5-D182-4E6F-E9D7-D92C1D841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D9306-30C1-B854-FD82-B79CC81F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4FBD-4637-D8E7-A649-2F02F5AC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CC1E-6F0D-6BAE-EAFD-80710253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29E2-50CD-8AB8-B690-519D47C4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E84A-FCA1-CDDF-62A3-389D9D6D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3602-2596-5584-22C9-13EA11CE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B9F7-3D38-1252-3A2C-B63C9547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9340-A0D5-30D0-08E5-6434D2C3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EC578-C075-4598-0404-62774B3C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C300-B535-6672-6F77-58819583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F488-4286-6E65-667E-E2CB1BF6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0303-029E-C3FB-A7DC-53DF94D4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4079-085F-1663-2B03-9B178EE7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253F-5DE7-BAEE-9DD2-DA083412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37CF-1A22-0644-CA31-AF0C5720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673C-ADFA-A0A8-1F4B-18D54540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65D9-6AC1-B65D-307F-8AF1DF018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0225-9F15-C557-F50F-B97A346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6E6B-FA11-348E-A5A6-E9931009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E733A-7819-D54F-348E-4F2543B5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0115-CB3A-B5C2-0691-64B216FD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CB87F-7864-2AB8-9FEB-57705E9B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0B7D9-E57B-F4A9-DC94-88EE606C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D79B5-1F7C-FBA0-0F08-4FAE61B2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18E78-7636-4373-B7C0-80D7825F7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098A5-C133-A5F0-D838-29CF23FD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DCB55-37EC-C300-E6FA-266A103B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56DA8-E51C-F121-2BE5-F09EB37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7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7F4F-B6AA-0587-D22B-9E1480AD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C45F1-905E-CD21-34FF-C7AA4A86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EC9A0-F576-DB66-C5F6-544582A9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419C2-5973-1CD4-E113-80656049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9E872-6E3D-41F6-D715-6020ACEB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DD570-3E2B-A09D-23E6-2AD2970A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7DD23-5896-68F6-0670-A2075A46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B631-D3D2-8724-0776-9230EB1A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C56B-B0D3-63A5-4A1C-87DBA39B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BF812-95C8-9C9A-DF6E-7A45E036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C7DCA-8C7D-5665-9404-40BEDAB7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6CE82-169A-ABF4-583E-A6FAD11F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2A914-4857-D1F1-F081-F06AC924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E865-B54F-35DF-5C6B-2900BC7C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7EFAF-6E45-1E0F-F653-A9036830C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ACD83-7391-BCAC-91A2-6BB7BFEFA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D801-7DF1-ED47-362B-85D1C03B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60FB1-AE1E-CF28-3480-858DBFF7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1DCC-3013-5A73-5E81-ABCCC6C7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F1649-F44D-FD12-81C8-63E13C79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6ECA-99BF-BF0F-5850-10CFB7FF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B6A5B-1946-6C16-9DC7-3DDBD07A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8304-3970-4EB8-98B5-C13E9112E24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26B8-73E5-8358-DBA1-4BD98D4BA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3AC5-DDCA-A8A2-128E-033E8A512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7808-99A5-44FC-AAA7-61FEA0F8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7475-89B3-DAA7-3E0D-330C52B44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Agile Software Management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3D05F-98A9-A841-9AB1-ED69C6929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Lessons learned during implementation within a growing team creating complex solutions</a:t>
            </a:r>
          </a:p>
        </p:txBody>
      </p:sp>
    </p:spTree>
    <p:extLst>
      <p:ext uri="{BB962C8B-B14F-4D97-AF65-F5344CB8AC3E}">
        <p14:creationId xmlns:p14="http://schemas.microsoft.com/office/powerpoint/2010/main" val="49443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B57E-1F67-2E47-ED1F-370EB5C7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Keyfactor’s Team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1666-3732-F4B2-D265-6E763116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developer hired</a:t>
            </a:r>
          </a:p>
          <a:p>
            <a:r>
              <a:rPr lang="en-US" dirty="0"/>
              <a:t>No real process up to about 3 or 4 engineers</a:t>
            </a:r>
          </a:p>
          <a:p>
            <a:r>
              <a:rPr lang="en-US" dirty="0"/>
              <a:t>Began Agile implementation with the help of a knowledgeable consultant</a:t>
            </a:r>
          </a:p>
          <a:p>
            <a:r>
              <a:rPr lang="en-US" dirty="0"/>
              <a:t>Created multiple scrum teams at around 8 or 9 engineers</a:t>
            </a:r>
          </a:p>
          <a:p>
            <a:r>
              <a:rPr lang="en-US" dirty="0"/>
              <a:t>Utilize Microsoft Azure DevOps for all aspects</a:t>
            </a:r>
          </a:p>
          <a:p>
            <a:r>
              <a:rPr lang="en-US" dirty="0"/>
              <a:t>Currently 3 teams</a:t>
            </a:r>
          </a:p>
        </p:txBody>
      </p:sp>
    </p:spTree>
    <p:extLst>
      <p:ext uri="{BB962C8B-B14F-4D97-AF65-F5344CB8AC3E}">
        <p14:creationId xmlns:p14="http://schemas.microsoft.com/office/powerpoint/2010/main" val="426181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0BBC-50CB-6404-B7BE-0ABC84EC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3AC8-54D3-C854-AF94-C9AEE2E0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Gary.Galehouse@keyfactor.com</a:t>
            </a:r>
          </a:p>
        </p:txBody>
      </p:sp>
    </p:spTree>
    <p:extLst>
      <p:ext uri="{BB962C8B-B14F-4D97-AF65-F5344CB8AC3E}">
        <p14:creationId xmlns:p14="http://schemas.microsoft.com/office/powerpoint/2010/main" val="207246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4E50-70C3-EABB-9C91-AB189812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4801-8C66-5E68-1C75-03AA2106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Space</a:t>
            </a:r>
          </a:p>
          <a:p>
            <a:r>
              <a:rPr lang="en-US" dirty="0"/>
              <a:t>Basic Tenets</a:t>
            </a:r>
          </a:p>
          <a:p>
            <a:r>
              <a:rPr lang="en-US" dirty="0"/>
              <a:t>Real-World Benefits</a:t>
            </a:r>
          </a:p>
          <a:p>
            <a:r>
              <a:rPr lang="en-US" dirty="0"/>
              <a:t>Potential Pitfalls and Solutions</a:t>
            </a:r>
          </a:p>
          <a:p>
            <a:r>
              <a:rPr lang="en-US" dirty="0" err="1"/>
              <a:t>Keyfactor’s</a:t>
            </a:r>
            <a:r>
              <a:rPr lang="en-US" dirty="0"/>
              <a:t> Team History</a:t>
            </a:r>
            <a:endParaRPr lang="en-US" dirty="0">
              <a:cs typeface="Calibri"/>
            </a:endParaRPr>
          </a:p>
          <a:p>
            <a:r>
              <a:rPr lang="en-US" dirty="0"/>
              <a:t>Q&amp;A and Feedback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NOTE: the presentation is focused on Agile, but feel free to ask any questions i.e. resumes, interviews, expectations, etc...</a:t>
            </a:r>
          </a:p>
        </p:txBody>
      </p:sp>
    </p:spTree>
    <p:extLst>
      <p:ext uri="{BB962C8B-B14F-4D97-AF65-F5344CB8AC3E}">
        <p14:creationId xmlns:p14="http://schemas.microsoft.com/office/powerpoint/2010/main" val="242250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B241-7568-D81B-297B-41EAF6DD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C927-2393-A2B2-19BC-1B1F6DE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traditional approach – ‘Waterfall’ – involved detailed design prior to any implementation</a:t>
            </a:r>
          </a:p>
          <a:p>
            <a:pPr lvl="1"/>
            <a:r>
              <a:rPr lang="en-US" dirty="0"/>
              <a:t>Does not account for changes in requirements, personnel, or technologies</a:t>
            </a:r>
          </a:p>
          <a:p>
            <a:r>
              <a:rPr lang="en-US" dirty="0"/>
              <a:t>In some cases, predominant use of this methodology may be the correct approach</a:t>
            </a:r>
          </a:p>
          <a:p>
            <a:pPr lvl="1"/>
            <a:r>
              <a:rPr lang="en-US" dirty="0"/>
              <a:t>Building something in which a strict outcome overrides the need to adapt (space shuttle)</a:t>
            </a:r>
            <a:endParaRPr lang="en-US" dirty="0">
              <a:cs typeface="Calibri"/>
            </a:endParaRPr>
          </a:p>
          <a:p>
            <a:r>
              <a:rPr lang="en-US" dirty="0"/>
              <a:t>The problems with this approach, in general, increase according to the complexity and length of development lifecycle</a:t>
            </a:r>
          </a:p>
          <a:p>
            <a:pPr lvl="1"/>
            <a:r>
              <a:rPr lang="en-US" dirty="0"/>
              <a:t>Complexity = more difficult to design in a ‘vacuum’</a:t>
            </a:r>
          </a:p>
          <a:p>
            <a:pPr lvl="1"/>
            <a:r>
              <a:rPr lang="en-US" dirty="0"/>
              <a:t>Long lifecycle = more opportunities for unanticipated changes</a:t>
            </a:r>
          </a:p>
        </p:txBody>
      </p:sp>
    </p:spTree>
    <p:extLst>
      <p:ext uri="{BB962C8B-B14F-4D97-AF65-F5344CB8AC3E}">
        <p14:creationId xmlns:p14="http://schemas.microsoft.com/office/powerpoint/2010/main" val="8501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B241-7568-D81B-297B-41EAF6DD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C927-2393-A2B2-19BC-1B1F6DE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collaborating in a structured but flexible manner</a:t>
            </a:r>
          </a:p>
          <a:p>
            <a:pPr lvl="1"/>
            <a:r>
              <a:rPr lang="en-US" dirty="0"/>
              <a:t>Constant communication is the anchor of a successful outcome</a:t>
            </a:r>
          </a:p>
          <a:p>
            <a:r>
              <a:rPr lang="en-US" dirty="0"/>
              <a:t>Usage over detailed documentation and specifications</a:t>
            </a:r>
          </a:p>
          <a:p>
            <a:pPr lvl="1"/>
            <a:r>
              <a:rPr lang="en-US" dirty="0"/>
              <a:t>Focus on outcomes instead of outputs</a:t>
            </a:r>
          </a:p>
          <a:p>
            <a:r>
              <a:rPr lang="en-US" dirty="0"/>
              <a:t>Continuous feedback</a:t>
            </a:r>
          </a:p>
          <a:p>
            <a:pPr lvl="1"/>
            <a:r>
              <a:rPr lang="en-US" dirty="0"/>
              <a:t>Quickly create working components that can be reviewed and tested</a:t>
            </a:r>
          </a:p>
          <a:p>
            <a:r>
              <a:rPr lang="en-US" dirty="0"/>
              <a:t>Rapid response to change</a:t>
            </a:r>
          </a:p>
          <a:p>
            <a:pPr lvl="1"/>
            <a:r>
              <a:rPr lang="en-US" dirty="0"/>
              <a:t>Limit rework through quick iterations building on previous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3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B241-7568-D81B-297B-41EAF6DD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C927-2393-A2B2-19BC-1B1F6DE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ability to adapt to ever-changing requirements</a:t>
            </a:r>
          </a:p>
          <a:p>
            <a:pPr lvl="1"/>
            <a:r>
              <a:rPr lang="en-US" dirty="0"/>
              <a:t>Adapt to changes in requirements, technologies, and personnel</a:t>
            </a:r>
          </a:p>
          <a:p>
            <a:r>
              <a:rPr lang="en-US" dirty="0"/>
              <a:t>Rapid and improved feedback</a:t>
            </a:r>
          </a:p>
          <a:p>
            <a:pPr lvl="1"/>
            <a:r>
              <a:rPr lang="en-US" dirty="0"/>
              <a:t>Much easier to have a productive review and discussion of a working component vs a static specification</a:t>
            </a:r>
          </a:p>
          <a:p>
            <a:pPr lvl="1"/>
            <a:r>
              <a:rPr lang="en-US" dirty="0"/>
              <a:t>Countless times opinions change when seeing something ‘in action’</a:t>
            </a:r>
          </a:p>
          <a:p>
            <a:r>
              <a:rPr lang="en-US" dirty="0"/>
              <a:t>Increased team member collaboration</a:t>
            </a:r>
          </a:p>
          <a:p>
            <a:pPr lvl="1"/>
            <a:r>
              <a:rPr lang="en-US" dirty="0"/>
              <a:t>Fosters increased ownership, accountability, and performance</a:t>
            </a:r>
          </a:p>
          <a:p>
            <a:pPr lvl="1"/>
            <a:r>
              <a:rPr lang="en-US" dirty="0"/>
              <a:t>Everyone has a stake in the final product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4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B241-7568-D81B-297B-41EAF6DD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Pitfalls and Solutions</a:t>
            </a:r>
            <a:br>
              <a:rPr lang="en-US" dirty="0"/>
            </a:br>
            <a:r>
              <a:rPr lang="en-US" sz="3200" dirty="0"/>
              <a:t>PITFALL: Creation of unnecessary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C927-2393-A2B2-19BC-1B1F6DE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unstructured nature of Agile can lead to confusion over implementation</a:t>
            </a:r>
          </a:p>
          <a:p>
            <a:r>
              <a:rPr lang="en-US" dirty="0"/>
              <a:t>In order to create structure, some approaches involve processes that are more of a hindrance than help</a:t>
            </a:r>
          </a:p>
          <a:p>
            <a:r>
              <a:rPr lang="en-US" dirty="0"/>
              <a:t>Potential Solutions: </a:t>
            </a:r>
          </a:p>
          <a:p>
            <a:pPr lvl="1"/>
            <a:r>
              <a:rPr lang="en-US" dirty="0"/>
              <a:t>Continuous process evaluation: is value added? (we are iterating our process now)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Goals vs rules: focus on goals instead of details of how to achieve them</a:t>
            </a:r>
          </a:p>
          <a:p>
            <a:pPr lvl="1"/>
            <a:r>
              <a:rPr lang="en-US" dirty="0"/>
              <a:t>Management tools: these can assist with ‘suggestions’ on how to implement</a:t>
            </a:r>
          </a:p>
          <a:p>
            <a:pPr lvl="1"/>
            <a:r>
              <a:rPr lang="en-US" dirty="0"/>
              <a:t>Trust and listen to the team: the team will help dictate cost vs benefit</a:t>
            </a:r>
          </a:p>
        </p:txBody>
      </p:sp>
    </p:spTree>
    <p:extLst>
      <p:ext uri="{BB962C8B-B14F-4D97-AF65-F5344CB8AC3E}">
        <p14:creationId xmlns:p14="http://schemas.microsoft.com/office/powerpoint/2010/main" val="33086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B241-7568-D81B-297B-41EAF6DD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Pitfalls and Solutions</a:t>
            </a:r>
            <a:br>
              <a:rPr lang="en-US" dirty="0"/>
            </a:br>
            <a:r>
              <a:rPr lang="en-US" sz="3200" dirty="0"/>
              <a:t>PITFALL: Lack of any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C927-2393-A2B2-19BC-1B1F6DE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Unable to predict outcomes</a:t>
            </a:r>
          </a:p>
          <a:p>
            <a:pPr lvl="1"/>
            <a:r>
              <a:rPr lang="en-US" dirty="0"/>
              <a:t>Cannot forecast or communicate timelines</a:t>
            </a:r>
          </a:p>
          <a:p>
            <a:r>
              <a:rPr lang="en-US" dirty="0"/>
              <a:t>Team members don’t know what is expected of them</a:t>
            </a:r>
          </a:p>
          <a:p>
            <a:pPr lvl="1"/>
            <a:r>
              <a:rPr lang="en-US" dirty="0"/>
              <a:t>Leads to frustration and decreased productivity</a:t>
            </a:r>
          </a:p>
          <a:p>
            <a:r>
              <a:rPr lang="en-US" dirty="0"/>
              <a:t>Potential Solutions: </a:t>
            </a:r>
          </a:p>
          <a:p>
            <a:pPr lvl="1"/>
            <a:r>
              <a:rPr lang="en-US" dirty="0"/>
              <a:t>Plan for change: create goals according to what is currently known, while identifying potential points of uncertainty</a:t>
            </a:r>
          </a:p>
          <a:p>
            <a:pPr lvl="1"/>
            <a:r>
              <a:rPr lang="en-US" dirty="0"/>
              <a:t>Refine estimations: time estimations must be created and continuously updated if necessary</a:t>
            </a:r>
          </a:p>
          <a:p>
            <a:pPr lvl="1"/>
            <a:r>
              <a:rPr lang="en-US" dirty="0"/>
              <a:t>Trust and listen to the team: the team will help determine what they need to be successful</a:t>
            </a:r>
          </a:p>
        </p:txBody>
      </p:sp>
    </p:spTree>
    <p:extLst>
      <p:ext uri="{BB962C8B-B14F-4D97-AF65-F5344CB8AC3E}">
        <p14:creationId xmlns:p14="http://schemas.microsoft.com/office/powerpoint/2010/main" val="103683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B241-7568-D81B-297B-41EAF6DD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Pitfalls and Solutions</a:t>
            </a:r>
            <a:br>
              <a:rPr lang="en-US" dirty="0"/>
            </a:br>
            <a:r>
              <a:rPr lang="en-US" sz="3200" dirty="0"/>
              <a:t>PITFALL: Existential bug crisis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C927-2393-A2B2-19BC-1B1F6DE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does not account for bugs and so they tend to not be included in forecasting or process</a:t>
            </a:r>
          </a:p>
          <a:p>
            <a:r>
              <a:rPr lang="en-US" dirty="0"/>
              <a:t>Leads to incorrect timelines and unpredictable results</a:t>
            </a:r>
          </a:p>
          <a:p>
            <a:r>
              <a:rPr lang="en-US" dirty="0"/>
              <a:t>Potential Solutions: </a:t>
            </a:r>
          </a:p>
          <a:p>
            <a:pPr lvl="1"/>
            <a:r>
              <a:rPr lang="en-US" dirty="0"/>
              <a:t>Treat bugs as formal work items: estimate them and account for the time necessary to implement them</a:t>
            </a:r>
          </a:p>
          <a:p>
            <a:pPr lvl="1"/>
            <a:r>
              <a:rPr lang="en-US" dirty="0"/>
              <a:t>Set aside time each sprint or at least release to work on technical debt and bugs</a:t>
            </a:r>
          </a:p>
          <a:p>
            <a:pPr lvl="1"/>
            <a:r>
              <a:rPr lang="en-US" dirty="0"/>
              <a:t>Trust and listen to the team: the team will help indicate what bugs should be fixed at what stage</a:t>
            </a:r>
          </a:p>
        </p:txBody>
      </p:sp>
    </p:spTree>
    <p:extLst>
      <p:ext uri="{BB962C8B-B14F-4D97-AF65-F5344CB8AC3E}">
        <p14:creationId xmlns:p14="http://schemas.microsoft.com/office/powerpoint/2010/main" val="149154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B241-7568-D81B-297B-41EAF6DD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Pitfalls and Solutions</a:t>
            </a:r>
            <a:br>
              <a:rPr lang="en-US" dirty="0"/>
            </a:br>
            <a:r>
              <a:rPr lang="en-US" sz="3200" dirty="0"/>
              <a:t>PITFALL: Lack of sufficient Quality Assurance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C927-2393-A2B2-19BC-1B1F6DE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Rapid development can sometimes come at the expense of quality</a:t>
            </a:r>
          </a:p>
          <a:p>
            <a:r>
              <a:rPr lang="en-US" dirty="0"/>
              <a:t>Can be difficult to predict the amount of time required</a:t>
            </a:r>
          </a:p>
          <a:p>
            <a:r>
              <a:rPr lang="en-US" dirty="0"/>
              <a:t>Can be hard to find qualified analysts, depending upon the complexity of the software</a:t>
            </a:r>
          </a:p>
          <a:p>
            <a:r>
              <a:rPr lang="en-US" dirty="0"/>
              <a:t>Potential Solutions: </a:t>
            </a:r>
          </a:p>
          <a:p>
            <a:pPr lvl="1"/>
            <a:r>
              <a:rPr lang="en-US" dirty="0"/>
              <a:t>Involve QA into the process as early as possible</a:t>
            </a:r>
          </a:p>
          <a:p>
            <a:pPr lvl="1"/>
            <a:r>
              <a:rPr lang="en-US" dirty="0"/>
              <a:t>Foster the mindset that everyone is responsible for quality</a:t>
            </a:r>
          </a:p>
          <a:p>
            <a:pPr lvl="1"/>
            <a:r>
              <a:rPr lang="en-US" dirty="0"/>
              <a:t>Trust and listen to the team: the team will help guide on what works and what doesn’t</a:t>
            </a:r>
          </a:p>
        </p:txBody>
      </p:sp>
    </p:spTree>
    <p:extLst>
      <p:ext uri="{BB962C8B-B14F-4D97-AF65-F5344CB8AC3E}">
        <p14:creationId xmlns:p14="http://schemas.microsoft.com/office/powerpoint/2010/main" val="284207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670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Agile Software Management Methodology</vt:lpstr>
      <vt:lpstr>Agenda</vt:lpstr>
      <vt:lpstr>Problem Space</vt:lpstr>
      <vt:lpstr>Basic Tenets</vt:lpstr>
      <vt:lpstr>Real-World Benefits</vt:lpstr>
      <vt:lpstr>Potential Pitfalls and Solutions PITFALL: Creation of unnecessary process</vt:lpstr>
      <vt:lpstr>Potential Pitfalls and Solutions PITFALL: Lack of any structure</vt:lpstr>
      <vt:lpstr>Potential Pitfalls and Solutions PITFALL: Existential bug crisis</vt:lpstr>
      <vt:lpstr>Potential Pitfalls and Solutions PITFALL: Lack of sufficient Quality Assurance</vt:lpstr>
      <vt:lpstr>Keyfactor’s Team History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Management Methodology</dc:title>
  <dc:creator>Gary A. Galehouse</dc:creator>
  <cp:lastModifiedBy>Gary A. Galehouse</cp:lastModifiedBy>
  <cp:revision>14</cp:revision>
  <dcterms:created xsi:type="dcterms:W3CDTF">2022-09-19T18:54:03Z</dcterms:created>
  <dcterms:modified xsi:type="dcterms:W3CDTF">2022-09-19T21:37:03Z</dcterms:modified>
</cp:coreProperties>
</file>