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21B06-C319-4BF2-AFDF-87EA303320B3}" v="14" dt="2022-08-06T02:25:34.222"/>
    <p1510:client id="{513AAB50-150C-48B8-9DA7-D6598001BFB4}" v="177" dt="2022-07-01T00:18:05.882"/>
    <p1510:client id="{5BC43B36-6904-40F3-8498-F0753F4DF2F3}" v="4" dt="2022-11-06T17:19:03.858"/>
    <p1510:client id="{6EF01682-641E-4659-A043-698DB68685D8}" v="47" dt="2022-07-01T00:50:12.550"/>
    <p1510:client id="{728C6620-CB5E-4F28-9F45-CD53DFD432C3}" v="11" dt="2022-07-01T02:35:00.022"/>
    <p1510:client id="{ED0D6026-113A-48D2-AFC0-86A62C738085}" v="1777" dt="2022-11-30T19:29:4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0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ea typeface="+mn-lt"/>
              <a:cs typeface="+mn-lt"/>
            </a:endParaRPr>
          </a:p>
          <a:p>
            <a:pPr algn="l"/>
            <a:r>
              <a:rPr lang="en-US" dirty="0">
                <a:latin typeface="Tahoma"/>
                <a:ea typeface="Tahoma"/>
                <a:cs typeface="Calibri" panose="020F0502020204030204"/>
              </a:rPr>
              <a:t>CPSC:480</a:t>
            </a:r>
            <a:endParaRPr lang="en-US" dirty="0"/>
          </a:p>
          <a:p>
            <a:pPr algn="l"/>
            <a:r>
              <a:rPr lang="en-US" dirty="0">
                <a:latin typeface="Tahoma"/>
                <a:ea typeface="Tahoma"/>
                <a:cs typeface="Calibri" panose="020F0502020204030204"/>
              </a:rPr>
              <a:t>11/30/22</a:t>
            </a:r>
          </a:p>
          <a:p>
            <a:pPr algn="l"/>
            <a:r>
              <a:rPr lang="en-US" i="1" dirty="0">
                <a:latin typeface="Tahoma"/>
                <a:ea typeface="Tahoma"/>
                <a:cs typeface="Calibri" panose="020F0502020204030204"/>
              </a:rPr>
              <a:t>Pressman Ch 30</a:t>
            </a:r>
            <a:endParaRPr lang="en-US" dirty="0">
              <a:latin typeface="Tahoma"/>
              <a:ea typeface="Tahom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53F6-15E9-9292-2421-F81B7839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E28-2D94-8F6A-D665-638F53F1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Return quiz 10 and practice final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Finish Lecture 25-Skills (starting at SWE representation in employee groups),</a:t>
            </a:r>
          </a:p>
          <a:p>
            <a:r>
              <a:rPr lang="en-US" dirty="0">
                <a:ea typeface="+mn-lt"/>
                <a:cs typeface="+mn-lt"/>
              </a:rPr>
              <a:t>Lecture 28b-Final Review, incl examinable parts of Lecture 26-Python</a:t>
            </a:r>
          </a:p>
          <a:p>
            <a:r>
              <a:rPr lang="en-US" dirty="0">
                <a:ea typeface="+mn-lt"/>
                <a:cs typeface="+mn-lt"/>
              </a:rPr>
              <a:t>Review practice final models and code</a:t>
            </a:r>
          </a:p>
          <a:p>
            <a:r>
              <a:rPr lang="en-US" dirty="0">
                <a:ea typeface="+mn-lt"/>
                <a:cs typeface="+mn-lt"/>
              </a:rPr>
              <a:t>Lecture 28a-Conclusion (this deck)</a:t>
            </a:r>
          </a:p>
          <a:p>
            <a:r>
              <a:rPr lang="en-US" dirty="0">
                <a:ea typeface="+mn-lt"/>
                <a:cs typeface="+mn-lt"/>
              </a:rPr>
              <a:t>Post-Class Survey (due on Brightspace tomorrow)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6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FC-92D5-34E2-C951-EBCA3490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3DFB-F932-A9B2-8E62-6887A433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Final Wednesday, Dec 7, 5:15-7:15 PM, CAS 134 (regular classroom)</a:t>
            </a:r>
          </a:p>
          <a:p>
            <a:pPr lvl="1"/>
            <a:r>
              <a:rPr lang="en-US" dirty="0">
                <a:cs typeface="Calibri"/>
              </a:rPr>
              <a:t>One page of notes </a:t>
            </a:r>
            <a:r>
              <a:rPr lang="en-US" b="1" dirty="0">
                <a:cs typeface="Calibri"/>
              </a:rPr>
              <a:t>single sided </a:t>
            </a:r>
            <a:r>
              <a:rPr lang="en-US" dirty="0">
                <a:cs typeface="Calibri"/>
              </a:rPr>
              <a:t>allowed. You will turn this in with the exam.</a:t>
            </a:r>
          </a:p>
          <a:p>
            <a:pPr lvl="1"/>
            <a:r>
              <a:rPr lang="en-US" dirty="0">
                <a:cs typeface="Calibri"/>
              </a:rPr>
              <a:t>Comparable to the practice final exam in length and composition (~75% content since midterm).</a:t>
            </a:r>
          </a:p>
          <a:p>
            <a:pPr lvl="1"/>
            <a:r>
              <a:rPr lang="en-US" dirty="0">
                <a:cs typeface="Calibri"/>
              </a:rPr>
              <a:t>All lecture and assignment content is examinable except as listed in Lect. 28b.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Scenario for later sections to be posted ahead of time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Extra review/study/office </a:t>
            </a:r>
            <a:r>
              <a:rPr lang="en-US" dirty="0" err="1">
                <a:cs typeface="Calibri"/>
              </a:rPr>
              <a:t>hr</a:t>
            </a:r>
            <a:r>
              <a:rPr lang="en-US" dirty="0">
                <a:cs typeface="Calibri"/>
              </a:rPr>
              <a:t> Monday, Dec 5, 5:15, CAS 230 (my office)</a:t>
            </a:r>
          </a:p>
          <a:p>
            <a:r>
              <a:rPr lang="en-US" dirty="0">
                <a:cs typeface="Calibri"/>
              </a:rPr>
              <a:t>Project 4 all artifacts due Friday, extra credit for early submission.</a:t>
            </a:r>
          </a:p>
          <a:p>
            <a:r>
              <a:rPr lang="en-US" dirty="0">
                <a:cs typeface="Calibri"/>
              </a:rPr>
              <a:t>Quiz 11 was the presentation evaluations, 12 will be the final class survey due tomorrow on Brightspace, and 13 will be project 4 team survey, due Friday on Brightspace, all graded only for completion.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7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C1AA-A69D-9DA7-CF80-76E3B5B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Engineering Discipline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F220-F9D2-C2CF-9BA4-EB02972A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4041" cy="49747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Software engineering can be a fulfilling and lucrative professional career; most software engineers make six figures within 5 years!</a:t>
            </a:r>
          </a:p>
          <a:p>
            <a:r>
              <a:rPr lang="en-US" dirty="0">
                <a:ea typeface="+mn-lt"/>
                <a:cs typeface="+mn-lt"/>
              </a:rPr>
              <a:t>Software has a huge (and growing) impact on modern society, and even an average engineer can still affect billions of people.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important to follow an engineering process when building software products, to facilitate project success at reasonable cost.</a:t>
            </a:r>
          </a:p>
          <a:p>
            <a:r>
              <a:rPr lang="en-US" dirty="0">
                <a:cs typeface="Calibri"/>
              </a:rPr>
              <a:t>The skills required go well beyond mastery of any set number of programming languages. In fact, knowing any particular language is </a:t>
            </a:r>
            <a:r>
              <a:rPr lang="en-US" i="1" dirty="0">
                <a:cs typeface="Calibri"/>
              </a:rPr>
              <a:t>not an essential skill </a:t>
            </a:r>
            <a:r>
              <a:rPr lang="en-US" dirty="0">
                <a:cs typeface="Calibri"/>
              </a:rPr>
              <a:t>beyond entry level.</a:t>
            </a:r>
          </a:p>
          <a:p>
            <a:r>
              <a:rPr lang="en-US" dirty="0">
                <a:cs typeface="Calibri"/>
              </a:rPr>
              <a:t>What matters most is ability to understand &amp; apply concepts of object-oriented programming, program design and architecture, code quality, and the software development lifecycle, regardless of language.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4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F353-081E-253D-7D1F-2A3FE0E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Personal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F2C4-0B07-7E3E-8CAE-89BE5A8B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Maintain your GitHub and LinkedIn presence throughout your career.</a:t>
            </a:r>
          </a:p>
          <a:p>
            <a:r>
              <a:rPr lang="en-US" dirty="0">
                <a:cs typeface="Calibri"/>
              </a:rPr>
              <a:t>Whenever you solve a problem, document the solution.</a:t>
            </a:r>
          </a:p>
          <a:p>
            <a:r>
              <a:rPr lang="en-US" dirty="0">
                <a:cs typeface="Calibri"/>
              </a:rPr>
              <a:t>Automate everything you can, and share your automated solutions.</a:t>
            </a:r>
          </a:p>
          <a:p>
            <a:r>
              <a:rPr lang="en-US" dirty="0">
                <a:cs typeface="Calibri"/>
              </a:rPr>
              <a:t>Keep learning elements of good coding style through code reviews, articles, and experience. Investing in this early pays off.</a:t>
            </a:r>
          </a:p>
          <a:p>
            <a:r>
              <a:rPr lang="en-US" dirty="0">
                <a:cs typeface="Calibri"/>
              </a:rPr>
              <a:t>Commit to memory the jargon for the discipline, including all the vocabulary covered in class, so that you can communicate effectively.</a:t>
            </a:r>
          </a:p>
          <a:p>
            <a:r>
              <a:rPr lang="en-US" dirty="0">
                <a:cs typeface="Calibri"/>
              </a:rPr>
              <a:t>Explore DevOps and cloud computing, IoT, data science/AI/ML, and security (especially cryptography). These are all essential topics that will have a major role in the coming decade.</a:t>
            </a:r>
          </a:p>
        </p:txBody>
      </p:sp>
    </p:spTree>
    <p:extLst>
      <p:ext uri="{BB962C8B-B14F-4D97-AF65-F5344CB8AC3E}">
        <p14:creationId xmlns:p14="http://schemas.microsoft.com/office/powerpoint/2010/main" val="30131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C22B-40BF-BCCF-8C9E-79C1FC2E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Remarks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C7CF-2CE8-64E5-B6E4-191645EE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4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class, we discussed and practiced many activities that are essential as software engineers, and it's my hope that you'll be able to apply them toward a successful career in software engineering</a:t>
            </a:r>
          </a:p>
          <a:p>
            <a:r>
              <a:rPr lang="en-US" dirty="0">
                <a:cs typeface="Calibri"/>
              </a:rPr>
              <a:t>Everyone should feel free to use me as a reference for job applications; I can find something good to say about everyone. Email me at jd.kilgallin@keyfactor.com or jd.kilgallin@gmail.com.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Thank you all for your active participation in this class! I've enjoyed the teaching experience a lot.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Thank you all for your patience with a first-time curriculum. Final grades will be curved by 1% to compensate for any issues with assignment scope/clarity. In effect, grade cutoffs will be lowered 1%.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41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D65-5D3D-42AD-D34A-2210BF5A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Feedback on the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C1F6-9A27-5BBA-E047-CBBF0988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42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Please fill out the surveys online and submit on Brightspace by tomorrow.</a:t>
            </a:r>
          </a:p>
          <a:p>
            <a:r>
              <a:rPr lang="en-US" dirty="0">
                <a:cs typeface="Calibri"/>
              </a:rPr>
              <a:t>Please also complete the university evaluation for the class.</a:t>
            </a:r>
          </a:p>
          <a:p>
            <a:r>
              <a:rPr lang="en-US" dirty="0">
                <a:ea typeface="+mn-lt"/>
                <a:cs typeface="+mn-lt"/>
              </a:rPr>
              <a:t>I may teach the class again, so any feedback is much appreciated.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My thoughts are to change my approach on: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Exercise 1 with GitHub setup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Connecting architecture, complexity, and refactoring lecture to other material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Managing team project requirements prioritization</a:t>
            </a:r>
          </a:p>
          <a:p>
            <a:pPr lvl="1"/>
            <a:r>
              <a:rPr lang="en-US" sz="2500" dirty="0">
                <a:cs typeface="Calibri"/>
              </a:rPr>
              <a:t>Managing expectations for final software capabilities on team projects</a:t>
            </a:r>
            <a:endParaRPr lang="en-US" sz="2500" dirty="0">
              <a:ea typeface="+mn-lt"/>
              <a:cs typeface="+mn-lt"/>
            </a:endParaRPr>
          </a:p>
          <a:p>
            <a:pPr lvl="1"/>
            <a:r>
              <a:rPr lang="en-US" sz="2500" dirty="0">
                <a:ea typeface="+mn-lt"/>
                <a:cs typeface="+mn-lt"/>
              </a:rPr>
              <a:t>Team project timeline scheduling (move everything 1 week earlier)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Team project build processes (maybe pre-defined projects with starter code?)</a:t>
            </a:r>
          </a:p>
          <a:p>
            <a:pPr lvl="1"/>
            <a:r>
              <a:rPr lang="en-US" sz="2500" dirty="0">
                <a:cs typeface="Calibri"/>
              </a:rPr>
              <a:t>Software testing requirements in team projects (starter code again?)</a:t>
            </a:r>
            <a:endParaRPr lang="en-US" sz="25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 future, there will also be pre-written materials and assessment questions, and all the experience from this class. Thank you all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Conclusion </vt:lpstr>
      <vt:lpstr>Agenda</vt:lpstr>
      <vt:lpstr>Notes</vt:lpstr>
      <vt:lpstr>Software Engineering Discipline</vt:lpstr>
      <vt:lpstr>Personal Recommendations</vt:lpstr>
      <vt:lpstr>Final Remarks</vt:lpstr>
      <vt:lpstr>Feedback on the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423</cp:revision>
  <dcterms:created xsi:type="dcterms:W3CDTF">2022-06-29T17:49:55Z</dcterms:created>
  <dcterms:modified xsi:type="dcterms:W3CDTF">2022-11-30T19:29:47Z</dcterms:modified>
</cp:coreProperties>
</file>