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3" r:id="rId5"/>
    <p:sldId id="260" r:id="rId6"/>
    <p:sldId id="264" r:id="rId7"/>
    <p:sldId id="265" r:id="rId8"/>
    <p:sldId id="266" r:id="rId9"/>
    <p:sldId id="267" r:id="rId10"/>
    <p:sldId id="272" r:id="rId11"/>
    <p:sldId id="270" r:id="rId12"/>
    <p:sldId id="273" r:id="rId13"/>
    <p:sldId id="275" r:id="rId14"/>
    <p:sldId id="274" r:id="rId15"/>
    <p:sldId id="277" r:id="rId16"/>
    <p:sldId id="278" r:id="rId17"/>
    <p:sldId id="279" r:id="rId18"/>
    <p:sldId id="280" r:id="rId19"/>
    <p:sldId id="292" r:id="rId20"/>
    <p:sldId id="282" r:id="rId21"/>
    <p:sldId id="293" r:id="rId22"/>
    <p:sldId id="283" r:id="rId23"/>
    <p:sldId id="285" r:id="rId24"/>
    <p:sldId id="287" r:id="rId25"/>
    <p:sldId id="286" r:id="rId26"/>
    <p:sldId id="288" r:id="rId27"/>
    <p:sldId id="289" r:id="rId28"/>
    <p:sldId id="290" r:id="rId29"/>
    <p:sldId id="291"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21B06-C319-4BF2-AFDF-87EA303320B3}" v="14" dt="2022-08-06T02:25:34.222"/>
    <p1510:client id="{513AAB50-150C-48B8-9DA7-D6598001BFB4}" v="177" dt="2022-07-01T00:18:05.882"/>
    <p1510:client id="{6EF01682-641E-4659-A043-698DB68685D8}" v="47" dt="2022-07-01T00:50:12.550"/>
    <p1510:client id="{728C6620-CB5E-4F28-9F45-CD53DFD432C3}" v="11" dt="2022-07-01T02:35:00.022"/>
    <p1510:client id="{9E7E9ED5-B17A-4C20-BBAB-783A39DD0C93}" v="1225" dt="2022-11-30T19:09:55.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Final Review</a:t>
            </a:r>
            <a:br>
              <a:rPr lang="en-US" dirty="0">
                <a:cs typeface="Calibri Light"/>
              </a:rPr>
            </a:br>
            <a:endParaRPr lang="en-US" dirty="0"/>
          </a:p>
        </p:txBody>
      </p:sp>
      <p:sp>
        <p:nvSpPr>
          <p:cNvPr id="3" name="Subtitle 2"/>
          <p:cNvSpPr>
            <a:spLocks noGrp="1"/>
          </p:cNvSpPr>
          <p:nvPr>
            <p:ph type="subTitle" idx="1"/>
          </p:nvPr>
        </p:nvSpPr>
        <p:spPr>
          <a:xfrm>
            <a:off x="1524000" y="3602038"/>
            <a:ext cx="9144000" cy="2130214"/>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ea typeface="+mn-lt"/>
              <a:cs typeface="+mn-lt"/>
            </a:endParaRPr>
          </a:p>
          <a:p>
            <a:pPr algn="l"/>
            <a:r>
              <a:rPr lang="en-US" dirty="0">
                <a:latin typeface="Tahoma"/>
                <a:ea typeface="Tahoma"/>
                <a:cs typeface="Calibri" panose="020F0502020204030204"/>
              </a:rPr>
              <a:t>CPSC:480</a:t>
            </a:r>
            <a:endParaRPr lang="en-US" dirty="0"/>
          </a:p>
          <a:p>
            <a:pPr algn="l"/>
            <a:r>
              <a:rPr lang="en-US" dirty="0">
                <a:latin typeface="Tahoma"/>
                <a:ea typeface="Tahoma"/>
                <a:cs typeface="Calibri" panose="020F0502020204030204"/>
              </a:rPr>
              <a:t>11/30/22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304A-0E92-8098-44C5-6BFAD5A6B224}"/>
              </a:ext>
            </a:extLst>
          </p:cNvPr>
          <p:cNvSpPr>
            <a:spLocks noGrp="1"/>
          </p:cNvSpPr>
          <p:nvPr>
            <p:ph type="title"/>
          </p:nvPr>
        </p:nvSpPr>
        <p:spPr/>
        <p:txBody>
          <a:bodyPr/>
          <a:lstStyle/>
          <a:p>
            <a:r>
              <a:rPr lang="en-US" dirty="0">
                <a:cs typeface="Calibri Light"/>
              </a:rPr>
              <a:t>Cross-cutting concerns – system, integrity</a:t>
            </a:r>
            <a:endParaRPr lang="en-US" dirty="0"/>
          </a:p>
        </p:txBody>
      </p:sp>
      <p:sp>
        <p:nvSpPr>
          <p:cNvPr id="3" name="Content Placeholder 2">
            <a:extLst>
              <a:ext uri="{FF2B5EF4-FFF2-40B4-BE49-F238E27FC236}">
                <a16:creationId xmlns:a16="http://schemas.microsoft.com/office/drawing/2014/main" id="{EB790647-A198-DDDF-4081-5CC0DEF2A2B7}"/>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ea typeface="+mn-lt"/>
                <a:cs typeface="+mn-lt"/>
              </a:rPr>
              <a:t>Configurability – Parameters controlling operation of the software </a:t>
            </a:r>
            <a:endParaRPr lang="en-US" i="1" dirty="0">
              <a:ea typeface="+mn-lt"/>
              <a:cs typeface="+mn-lt"/>
            </a:endParaRPr>
          </a:p>
          <a:p>
            <a:r>
              <a:rPr lang="en-US" dirty="0">
                <a:ea typeface="+mn-lt"/>
                <a:cs typeface="+mn-lt"/>
              </a:rPr>
              <a:t>Logging – Recording actions taken by the software</a:t>
            </a:r>
          </a:p>
          <a:p>
            <a:r>
              <a:rPr lang="en-US" dirty="0">
                <a:ea typeface="+mn-lt"/>
                <a:cs typeface="+mn-lt"/>
              </a:rPr>
              <a:t>Observability – Allowing insight into the operation of the software</a:t>
            </a:r>
          </a:p>
          <a:p>
            <a:r>
              <a:rPr lang="en-US" dirty="0">
                <a:ea typeface="+mn-lt"/>
                <a:cs typeface="+mn-lt"/>
              </a:rPr>
              <a:t>Performance – Latency and throughput of the software</a:t>
            </a:r>
          </a:p>
          <a:p>
            <a:r>
              <a:rPr lang="en-US" dirty="0">
                <a:ea typeface="+mn-lt"/>
                <a:cs typeface="+mn-lt"/>
              </a:rPr>
              <a:t>Memory Management – Effectively maintaining data in memory</a:t>
            </a:r>
          </a:p>
          <a:p>
            <a:r>
              <a:rPr lang="en-US" dirty="0">
                <a:cs typeface="Calibri"/>
              </a:rPr>
              <a:t>Persistence – Permanent storage of data</a:t>
            </a:r>
            <a:endParaRPr lang="en-US" dirty="0">
              <a:ea typeface="+mn-lt"/>
              <a:cs typeface="+mn-lt"/>
            </a:endParaRPr>
          </a:p>
          <a:p>
            <a:r>
              <a:rPr lang="en-US" dirty="0">
                <a:cs typeface="Calibri"/>
              </a:rPr>
              <a:t>Security – Protection against malicious actors and threats</a:t>
            </a:r>
            <a:endParaRPr lang="en-US" dirty="0">
              <a:ea typeface="+mn-lt"/>
              <a:cs typeface="+mn-lt"/>
            </a:endParaRPr>
          </a:p>
          <a:p>
            <a:r>
              <a:rPr lang="en-US" dirty="0">
                <a:cs typeface="Calibri"/>
              </a:rPr>
              <a:t>Privacy – Confidentiality of sensitive data and prevention of disclosure</a:t>
            </a:r>
            <a:endParaRPr lang="en-US" dirty="0">
              <a:ea typeface="+mn-lt"/>
              <a:cs typeface="+mn-lt"/>
            </a:endParaRPr>
          </a:p>
          <a:p>
            <a:r>
              <a:rPr lang="en-US" dirty="0">
                <a:cs typeface="Calibri"/>
              </a:rPr>
              <a:t>Data Validation – Ensuring data conforms to expectations</a:t>
            </a:r>
            <a:endParaRPr lang="en-US" dirty="0">
              <a:ea typeface="+mn-lt"/>
              <a:cs typeface="+mn-lt"/>
            </a:endParaRPr>
          </a:p>
          <a:p>
            <a:r>
              <a:rPr lang="en-US" dirty="0">
                <a:cs typeface="Calibri"/>
              </a:rPr>
              <a:t>Error detection – Identification of data inaccuracies or inconsistencies</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327826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0468-0A0E-C1B0-D01A-2282DF71BCD7}"/>
              </a:ext>
            </a:extLst>
          </p:cNvPr>
          <p:cNvSpPr>
            <a:spLocks noGrp="1"/>
          </p:cNvSpPr>
          <p:nvPr>
            <p:ph type="title"/>
          </p:nvPr>
        </p:nvSpPr>
        <p:spPr/>
        <p:txBody>
          <a:bodyPr/>
          <a:lstStyle/>
          <a:p>
            <a:r>
              <a:rPr lang="en-US" dirty="0">
                <a:cs typeface="Calibri Light"/>
              </a:rPr>
              <a:t>Cross-cutting concerns – human factors, arch.</a:t>
            </a:r>
            <a:endParaRPr lang="en-US" dirty="0">
              <a:ea typeface="+mj-lt"/>
              <a:cs typeface="+mj-lt"/>
            </a:endParaRPr>
          </a:p>
        </p:txBody>
      </p:sp>
      <p:sp>
        <p:nvSpPr>
          <p:cNvPr id="3" name="Content Placeholder 2">
            <a:extLst>
              <a:ext uri="{FF2B5EF4-FFF2-40B4-BE49-F238E27FC236}">
                <a16:creationId xmlns:a16="http://schemas.microsoft.com/office/drawing/2014/main" id="{3D2DE899-34EB-CAF8-A5B9-E20174D0E835}"/>
              </a:ext>
            </a:extLst>
          </p:cNvPr>
          <p:cNvSpPr>
            <a:spLocks noGrp="1"/>
          </p:cNvSpPr>
          <p:nvPr>
            <p:ph idx="1"/>
          </p:nvPr>
        </p:nvSpPr>
        <p:spPr>
          <a:xfrm>
            <a:off x="838200" y="1825625"/>
            <a:ext cx="10515600" cy="4947261"/>
          </a:xfrm>
        </p:spPr>
        <p:txBody>
          <a:bodyPr vert="horz" lIns="91440" tIns="45720" rIns="91440" bIns="45720" rtlCol="0" anchor="t">
            <a:normAutofit/>
          </a:bodyPr>
          <a:lstStyle/>
          <a:p>
            <a:r>
              <a:rPr lang="en-US" dirty="0">
                <a:cs typeface="Calibri"/>
              </a:rPr>
              <a:t>Aesthetics – Appearance of user interface</a:t>
            </a:r>
            <a:endParaRPr lang="en-US" dirty="0">
              <a:ea typeface="+mn-lt"/>
              <a:cs typeface="+mn-lt"/>
            </a:endParaRPr>
          </a:p>
          <a:p>
            <a:r>
              <a:rPr lang="en-US" dirty="0">
                <a:cs typeface="Calibri"/>
              </a:rPr>
              <a:t>Localization – Translation of I/O to user language and conventions</a:t>
            </a:r>
            <a:endParaRPr lang="en-US" dirty="0">
              <a:ea typeface="+mn-lt"/>
              <a:cs typeface="+mn-lt"/>
            </a:endParaRPr>
          </a:p>
          <a:p>
            <a:r>
              <a:rPr lang="en-US" dirty="0">
                <a:cs typeface="Calibri"/>
              </a:rPr>
              <a:t>Accessibility – Ability for all users to operate the software</a:t>
            </a:r>
            <a:endParaRPr lang="en-US" dirty="0">
              <a:ea typeface="+mn-lt"/>
              <a:cs typeface="+mn-lt"/>
            </a:endParaRPr>
          </a:p>
          <a:p>
            <a:r>
              <a:rPr lang="en-US" dirty="0">
                <a:ea typeface="+mn-lt"/>
                <a:cs typeface="+mn-lt"/>
              </a:rPr>
              <a:t>Help – Ability to provide guidance on usage of the software in context</a:t>
            </a:r>
          </a:p>
          <a:p>
            <a:r>
              <a:rPr lang="en-US" dirty="0">
                <a:ea typeface="+mn-lt"/>
                <a:cs typeface="+mn-lt"/>
              </a:rPr>
              <a:t>Licensing – Adherence and enforcement of code terms and conditions</a:t>
            </a:r>
          </a:p>
          <a:p>
            <a:r>
              <a:rPr lang="en-US" dirty="0">
                <a:ea typeface="+mn-lt"/>
                <a:cs typeface="+mn-lt"/>
              </a:rPr>
              <a:t>Compliance – Conformance to applicable standards and regulations</a:t>
            </a:r>
            <a:endParaRPr lang="en-US" dirty="0"/>
          </a:p>
          <a:p>
            <a:r>
              <a:rPr lang="en-US" dirty="0">
                <a:cs typeface="Calibri"/>
              </a:rPr>
              <a:t>Extensibility – Ability to easily enhance/extend program functionality</a:t>
            </a:r>
            <a:endParaRPr lang="en-US" dirty="0">
              <a:ea typeface="+mn-lt"/>
              <a:cs typeface="+mn-lt"/>
            </a:endParaRPr>
          </a:p>
          <a:p>
            <a:r>
              <a:rPr lang="en-US" dirty="0">
                <a:cs typeface="Calibri"/>
              </a:rPr>
              <a:t>Scalability – Ability to meet high usage demand</a:t>
            </a:r>
            <a:endParaRPr lang="en-US" dirty="0">
              <a:ea typeface="+mn-lt"/>
              <a:cs typeface="+mn-lt"/>
            </a:endParaRPr>
          </a:p>
          <a:p>
            <a:r>
              <a:rPr lang="en-US" dirty="0">
                <a:cs typeface="Calibri"/>
              </a:rPr>
              <a:t>Testability – Ability to write and run automated test cases on program</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45041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44E5-9709-BC0B-8CA3-4EA680D3CDC1}"/>
              </a:ext>
            </a:extLst>
          </p:cNvPr>
          <p:cNvSpPr>
            <a:spLocks noGrp="1"/>
          </p:cNvSpPr>
          <p:nvPr>
            <p:ph type="title"/>
          </p:nvPr>
        </p:nvSpPr>
        <p:spPr/>
        <p:txBody>
          <a:bodyPr/>
          <a:lstStyle/>
          <a:p>
            <a:r>
              <a:rPr lang="en-US" dirty="0">
                <a:cs typeface="Calibri Light"/>
              </a:rPr>
              <a:t>Code Style, Standards, &amp; Reviews</a:t>
            </a:r>
            <a:endParaRPr lang="en-US" dirty="0"/>
          </a:p>
        </p:txBody>
      </p:sp>
      <p:sp>
        <p:nvSpPr>
          <p:cNvPr id="3" name="Content Placeholder 2">
            <a:extLst>
              <a:ext uri="{FF2B5EF4-FFF2-40B4-BE49-F238E27FC236}">
                <a16:creationId xmlns:a16="http://schemas.microsoft.com/office/drawing/2014/main" id="{0736DBC8-A5B5-AD58-432E-F35CECF9D6C8}"/>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cs typeface="Calibri"/>
              </a:rPr>
              <a:t>Code quality encompasses many aspects of the source code, like comments and variable names</a:t>
            </a:r>
          </a:p>
          <a:p>
            <a:r>
              <a:rPr lang="en-US" dirty="0">
                <a:cs typeface="Calibri"/>
              </a:rPr>
              <a:t>A consistent code style increases readability and maintainability of the source, as well as reliability of the product and user perceptions.</a:t>
            </a:r>
          </a:p>
          <a:p>
            <a:r>
              <a:rPr lang="en-US" dirty="0">
                <a:cs typeface="Calibri"/>
              </a:rPr>
              <a:t>It is important to be able to comprehend and recall program functionality on a quick read and have confidence in code changes; this requires more time up front but saves time in the long run.</a:t>
            </a:r>
          </a:p>
          <a:p>
            <a:r>
              <a:rPr lang="en-US" dirty="0">
                <a:cs typeface="Calibri"/>
              </a:rPr>
              <a:t>Following separation of concerns and limiting technical debt are two key parts of code quality.</a:t>
            </a:r>
          </a:p>
          <a:p>
            <a:r>
              <a:rPr lang="en-US" dirty="0">
                <a:cs typeface="Calibri"/>
              </a:rPr>
              <a:t>Many teams adhere to code standards, and may use a linter to enforce compliance.</a:t>
            </a:r>
          </a:p>
          <a:p>
            <a:r>
              <a:rPr lang="en-US" dirty="0">
                <a:ea typeface="+mn-lt"/>
                <a:cs typeface="+mn-lt"/>
              </a:rPr>
              <a:t>Code reviews are a common way to improve code quality (&amp; skills)</a:t>
            </a:r>
            <a:endParaRPr lang="en-US" dirty="0"/>
          </a:p>
        </p:txBody>
      </p:sp>
    </p:spTree>
    <p:extLst>
      <p:ext uri="{BB962C8B-B14F-4D97-AF65-F5344CB8AC3E}">
        <p14:creationId xmlns:p14="http://schemas.microsoft.com/office/powerpoint/2010/main" val="206502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C48B-E654-B863-5652-A264F86FEBE9}"/>
              </a:ext>
            </a:extLst>
          </p:cNvPr>
          <p:cNvSpPr>
            <a:spLocks noGrp="1"/>
          </p:cNvSpPr>
          <p:nvPr>
            <p:ph type="title"/>
          </p:nvPr>
        </p:nvSpPr>
        <p:spPr/>
        <p:txBody>
          <a:bodyPr/>
          <a:lstStyle/>
          <a:p>
            <a:r>
              <a:rPr lang="en-US" dirty="0">
                <a:cs typeface="Calibri Light"/>
              </a:rPr>
              <a:t>Avoid "else"</a:t>
            </a:r>
            <a:endParaRPr lang="en-US" dirty="0"/>
          </a:p>
        </p:txBody>
      </p:sp>
      <p:sp>
        <p:nvSpPr>
          <p:cNvPr id="3" name="Content Placeholder 2">
            <a:extLst>
              <a:ext uri="{FF2B5EF4-FFF2-40B4-BE49-F238E27FC236}">
                <a16:creationId xmlns:a16="http://schemas.microsoft.com/office/drawing/2014/main" id="{8A666302-F763-89F4-B703-B247993A589E}"/>
              </a:ext>
            </a:extLst>
          </p:cNvPr>
          <p:cNvSpPr>
            <a:spLocks noGrp="1"/>
          </p:cNvSpPr>
          <p:nvPr>
            <p:ph idx="1"/>
          </p:nvPr>
        </p:nvSpPr>
        <p:spPr>
          <a:xfrm>
            <a:off x="838200" y="1825625"/>
            <a:ext cx="10515600" cy="5035184"/>
          </a:xfrm>
        </p:spPr>
        <p:txBody>
          <a:bodyPr vert="horz" lIns="91440" tIns="45720" rIns="91440" bIns="45720" rtlCol="0" anchor="t">
            <a:normAutofit/>
          </a:bodyPr>
          <a:lstStyle/>
          <a:p>
            <a:pPr marL="0" indent="0">
              <a:buNone/>
            </a:pPr>
            <a:r>
              <a:rPr lang="en-US" dirty="0">
                <a:ea typeface="+mn-lt"/>
                <a:cs typeface="+mn-lt"/>
              </a:rPr>
              <a:t>Avoid excessive indentation by handling special conditions in an “if” statement and keeping the “expected” path at an outer level. </a:t>
            </a:r>
            <a:endParaRPr lang="en-US">
              <a:cs typeface="Calibri" panose="020F0502020204030204"/>
            </a:endParaRPr>
          </a:p>
          <a:p>
            <a:pPr>
              <a:buNone/>
            </a:pPr>
            <a:endParaRPr lang="en-US" b="1" dirty="0">
              <a:solidFill>
                <a:srgbClr val="FF0000"/>
              </a:solidFill>
              <a:ea typeface="+mn-lt"/>
              <a:cs typeface="+mn-lt"/>
            </a:endParaRPr>
          </a:p>
          <a:p>
            <a:pPr>
              <a:buNone/>
            </a:pPr>
            <a:r>
              <a:rPr lang="en-US" b="1" dirty="0">
                <a:solidFill>
                  <a:srgbClr val="FF0000"/>
                </a:solidFill>
                <a:ea typeface="+mn-lt"/>
                <a:cs typeface="+mn-lt"/>
              </a:rPr>
              <a:t>Bad:</a:t>
            </a:r>
            <a:endParaRPr lang="en-US" dirty="0"/>
          </a:p>
          <a:p>
            <a:pPr>
              <a:buNone/>
            </a:pPr>
            <a:r>
              <a:rPr lang="en-US" b="1" dirty="0">
                <a:solidFill>
                  <a:srgbClr val="FF0000"/>
                </a:solidFill>
                <a:ea typeface="+mn-lt"/>
                <a:cs typeface="+mn-lt"/>
              </a:rPr>
              <a:t>if (valid) {</a:t>
            </a:r>
            <a:endParaRPr lang="en-US" b="1" dirty="0">
              <a:solidFill>
                <a:srgbClr val="FF0000"/>
              </a:solidFill>
              <a:cs typeface="Calibri"/>
            </a:endParaRPr>
          </a:p>
          <a:p>
            <a:pPr>
              <a:buNone/>
            </a:pPr>
            <a:r>
              <a:rPr lang="en-US" b="1" dirty="0">
                <a:solidFill>
                  <a:srgbClr val="FF0000"/>
                </a:solidFill>
                <a:ea typeface="+mn-lt"/>
                <a:cs typeface="+mn-lt"/>
              </a:rPr>
              <a:t>        </a:t>
            </a:r>
            <a:r>
              <a:rPr lang="en-US" b="1" dirty="0" err="1">
                <a:solidFill>
                  <a:srgbClr val="FF0000"/>
                </a:solidFill>
                <a:ea typeface="+mn-lt"/>
                <a:cs typeface="+mn-lt"/>
              </a:rPr>
              <a:t>doAllTheUsualStuff</a:t>
            </a:r>
            <a:r>
              <a:rPr lang="en-US" b="1" dirty="0">
                <a:solidFill>
                  <a:srgbClr val="FF0000"/>
                </a:solidFill>
                <a:ea typeface="+mn-lt"/>
                <a:cs typeface="+mn-lt"/>
              </a:rPr>
              <a:t>();</a:t>
            </a:r>
            <a:endParaRPr lang="en-US" b="1" dirty="0">
              <a:solidFill>
                <a:srgbClr val="FF0000"/>
              </a:solidFill>
              <a:cs typeface="Calibri"/>
            </a:endParaRPr>
          </a:p>
          <a:p>
            <a:pPr>
              <a:buNone/>
            </a:pPr>
            <a:r>
              <a:rPr lang="en-US" b="1" dirty="0">
                <a:solidFill>
                  <a:srgbClr val="FF0000"/>
                </a:solidFill>
                <a:ea typeface="+mn-lt"/>
                <a:cs typeface="+mn-lt"/>
              </a:rPr>
              <a:t>}</a:t>
            </a:r>
            <a:endParaRPr lang="en-US" b="1">
              <a:solidFill>
                <a:srgbClr val="FF0000"/>
              </a:solidFill>
              <a:cs typeface="Calibri"/>
            </a:endParaRPr>
          </a:p>
          <a:p>
            <a:pPr>
              <a:buNone/>
            </a:pPr>
            <a:r>
              <a:rPr lang="en-US" b="1" dirty="0">
                <a:solidFill>
                  <a:srgbClr val="FF0000"/>
                </a:solidFill>
                <a:ea typeface="+mn-lt"/>
                <a:cs typeface="+mn-lt"/>
              </a:rPr>
              <a:t>else {</a:t>
            </a:r>
            <a:endParaRPr lang="en-US" b="1">
              <a:solidFill>
                <a:srgbClr val="FF0000"/>
              </a:solidFill>
              <a:cs typeface="Calibri"/>
            </a:endParaRPr>
          </a:p>
          <a:p>
            <a:pPr>
              <a:buNone/>
            </a:pPr>
            <a:r>
              <a:rPr lang="en-US" b="1" dirty="0">
                <a:solidFill>
                  <a:srgbClr val="FF0000"/>
                </a:solidFill>
                <a:ea typeface="+mn-lt"/>
                <a:cs typeface="+mn-lt"/>
              </a:rPr>
              <a:t>        throw new Exception(…);</a:t>
            </a:r>
            <a:endParaRPr lang="en-US" b="1" dirty="0">
              <a:solidFill>
                <a:srgbClr val="FF0000"/>
              </a:solidFill>
              <a:cs typeface="Calibri"/>
            </a:endParaRPr>
          </a:p>
          <a:p>
            <a:pPr>
              <a:buNone/>
            </a:pPr>
            <a:r>
              <a:rPr lang="en-US" b="1" dirty="0">
                <a:solidFill>
                  <a:srgbClr val="FF0000"/>
                </a:solidFill>
                <a:ea typeface="+mn-lt"/>
                <a:cs typeface="+mn-lt"/>
              </a:rPr>
              <a:t>}</a:t>
            </a:r>
            <a:endParaRPr lang="en-US" b="1" dirty="0">
              <a:solidFill>
                <a:srgbClr val="FF0000"/>
              </a:solidFill>
            </a:endParaRPr>
          </a:p>
          <a:p>
            <a:pPr>
              <a:buNone/>
            </a:pPr>
            <a:endParaRPr lang="en-US" b="1" dirty="0">
              <a:solidFill>
                <a:srgbClr val="00B050"/>
              </a:solidFill>
            </a:endParaRPr>
          </a:p>
          <a:p>
            <a:pPr marL="0" indent="0">
              <a:buNone/>
            </a:pPr>
            <a:endParaRPr lang="en-US" dirty="0">
              <a:cs typeface="Calibri"/>
            </a:endParaRPr>
          </a:p>
        </p:txBody>
      </p:sp>
      <p:sp>
        <p:nvSpPr>
          <p:cNvPr id="4" name="TextBox 3">
            <a:extLst>
              <a:ext uri="{FF2B5EF4-FFF2-40B4-BE49-F238E27FC236}">
                <a16:creationId xmlns:a16="http://schemas.microsoft.com/office/drawing/2014/main" id="{D5D5D1C8-8690-7381-D4CA-646CA14BBB1F}"/>
              </a:ext>
            </a:extLst>
          </p:cNvPr>
          <p:cNvSpPr txBox="1"/>
          <p:nvPr/>
        </p:nvSpPr>
        <p:spPr>
          <a:xfrm>
            <a:off x="6330461" y="2788138"/>
            <a:ext cx="5016743" cy="35763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pPr>
            <a:endParaRPr lang="en-US" sz="2800" b="1" dirty="0">
              <a:solidFill>
                <a:srgbClr val="00B050"/>
              </a:solidFill>
              <a:cs typeface="Calibri"/>
            </a:endParaRPr>
          </a:p>
          <a:p>
            <a:pPr marL="228600" indent="-228600">
              <a:lnSpc>
                <a:spcPct val="90000"/>
              </a:lnSpc>
              <a:spcBef>
                <a:spcPts val="1000"/>
              </a:spcBef>
            </a:pPr>
            <a:r>
              <a:rPr lang="en-US" sz="2800" b="1" dirty="0">
                <a:solidFill>
                  <a:srgbClr val="00B050"/>
                </a:solidFill>
                <a:cs typeface="Calibri"/>
              </a:rPr>
              <a:t>Good:</a:t>
            </a:r>
            <a:endParaRPr lang="en-US" sz="2800" dirty="0">
              <a:ea typeface="+mn-lt"/>
              <a:cs typeface="+mn-lt"/>
            </a:endParaRPr>
          </a:p>
          <a:p>
            <a:pPr marL="228600" indent="-228600">
              <a:lnSpc>
                <a:spcPct val="90000"/>
              </a:lnSpc>
              <a:spcBef>
                <a:spcPts val="1000"/>
              </a:spcBef>
            </a:pPr>
            <a:r>
              <a:rPr lang="en-US" sz="2800" b="1" dirty="0">
                <a:solidFill>
                  <a:srgbClr val="00B050"/>
                </a:solidFill>
                <a:cs typeface="Calibri"/>
              </a:rPr>
              <a:t>if(!valid) {</a:t>
            </a:r>
            <a:endParaRPr lang="en-US" sz="2800" dirty="0">
              <a:ea typeface="+mn-lt"/>
              <a:cs typeface="+mn-lt"/>
            </a:endParaRPr>
          </a:p>
          <a:p>
            <a:pPr marL="228600" indent="-228600">
              <a:lnSpc>
                <a:spcPct val="90000"/>
              </a:lnSpc>
              <a:spcBef>
                <a:spcPts val="1000"/>
              </a:spcBef>
            </a:pPr>
            <a:r>
              <a:rPr lang="en-US" sz="2800" b="1" dirty="0">
                <a:solidFill>
                  <a:srgbClr val="00B050"/>
                </a:solidFill>
                <a:cs typeface="Calibri"/>
              </a:rPr>
              <a:t>        throw new Exception(…);</a:t>
            </a:r>
            <a:endParaRPr lang="en-US" sz="2800">
              <a:ea typeface="+mn-lt"/>
              <a:cs typeface="+mn-lt"/>
            </a:endParaRPr>
          </a:p>
          <a:p>
            <a:pPr marL="228600" indent="-228600">
              <a:lnSpc>
                <a:spcPct val="90000"/>
              </a:lnSpc>
              <a:spcBef>
                <a:spcPts val="1000"/>
              </a:spcBef>
            </a:pPr>
            <a:r>
              <a:rPr lang="en-US" sz="2800" b="1" dirty="0">
                <a:solidFill>
                  <a:srgbClr val="00B050"/>
                </a:solidFill>
                <a:cs typeface="Calibri"/>
              </a:rPr>
              <a:t>}</a:t>
            </a:r>
            <a:endParaRPr lang="en-US" sz="2800">
              <a:ea typeface="+mn-lt"/>
              <a:cs typeface="+mn-lt"/>
            </a:endParaRPr>
          </a:p>
          <a:p>
            <a:pPr marL="228600" indent="-228600">
              <a:lnSpc>
                <a:spcPct val="90000"/>
              </a:lnSpc>
              <a:spcBef>
                <a:spcPts val="1000"/>
              </a:spcBef>
            </a:pPr>
            <a:r>
              <a:rPr lang="en-US" sz="2800" b="1" dirty="0">
                <a:solidFill>
                  <a:srgbClr val="00B050"/>
                </a:solidFill>
                <a:cs typeface="Calibri"/>
              </a:rPr>
              <a:t>// Don't put an else here!</a:t>
            </a:r>
          </a:p>
          <a:p>
            <a:pPr marL="228600" indent="-228600" algn="l">
              <a:lnSpc>
                <a:spcPct val="90000"/>
              </a:lnSpc>
              <a:spcBef>
                <a:spcPts val="1000"/>
              </a:spcBef>
            </a:pPr>
            <a:r>
              <a:rPr lang="en-US" sz="2800" b="1" dirty="0" err="1">
                <a:solidFill>
                  <a:srgbClr val="00B050"/>
                </a:solidFill>
                <a:cs typeface="Calibri"/>
              </a:rPr>
              <a:t>doAllTheUsualStuff</a:t>
            </a:r>
            <a:r>
              <a:rPr lang="en-US" sz="2800" b="1" dirty="0">
                <a:solidFill>
                  <a:srgbClr val="00B050"/>
                </a:solidFill>
                <a:cs typeface="Calibri"/>
              </a:rPr>
              <a:t>();</a:t>
            </a:r>
            <a:endParaRPr lang="en-US" sz="2800" dirty="0">
              <a:cs typeface="Calibri"/>
            </a:endParaRPr>
          </a:p>
        </p:txBody>
      </p:sp>
    </p:spTree>
    <p:extLst>
      <p:ext uri="{BB962C8B-B14F-4D97-AF65-F5344CB8AC3E}">
        <p14:creationId xmlns:p14="http://schemas.microsoft.com/office/powerpoint/2010/main" val="45718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2228-391C-DCAF-D2AF-BFADBE078973}"/>
              </a:ext>
            </a:extLst>
          </p:cNvPr>
          <p:cNvSpPr>
            <a:spLocks noGrp="1"/>
          </p:cNvSpPr>
          <p:nvPr>
            <p:ph type="title"/>
          </p:nvPr>
        </p:nvSpPr>
        <p:spPr/>
        <p:txBody>
          <a:bodyPr/>
          <a:lstStyle/>
          <a:p>
            <a:r>
              <a:rPr lang="en-US" dirty="0">
                <a:cs typeface="Calibri Light"/>
              </a:rPr>
              <a:t>Return early</a:t>
            </a:r>
            <a:endParaRPr lang="en-US" dirty="0"/>
          </a:p>
        </p:txBody>
      </p:sp>
      <p:sp>
        <p:nvSpPr>
          <p:cNvPr id="3" name="Content Placeholder 2">
            <a:extLst>
              <a:ext uri="{FF2B5EF4-FFF2-40B4-BE49-F238E27FC236}">
                <a16:creationId xmlns:a16="http://schemas.microsoft.com/office/drawing/2014/main" id="{5024B03C-D108-21F3-A4A4-D1A32CACBED6}"/>
              </a:ext>
            </a:extLst>
          </p:cNvPr>
          <p:cNvSpPr>
            <a:spLocks noGrp="1"/>
          </p:cNvSpPr>
          <p:nvPr>
            <p:ph idx="1"/>
          </p:nvPr>
        </p:nvSpPr>
        <p:spPr>
          <a:xfrm>
            <a:off x="838200" y="1825625"/>
            <a:ext cx="10515600" cy="5035184"/>
          </a:xfrm>
        </p:spPr>
        <p:txBody>
          <a:bodyPr vert="horz" lIns="91440" tIns="45720" rIns="91440" bIns="45720" rtlCol="0" anchor="t">
            <a:normAutofit fontScale="85000" lnSpcReduction="20000"/>
          </a:bodyPr>
          <a:lstStyle/>
          <a:p>
            <a:r>
              <a:rPr lang="en-US" dirty="0">
                <a:ea typeface="+mn-lt"/>
                <a:cs typeface="+mn-lt"/>
              </a:rPr>
              <a:t>Avoid allowing execution past the point that the return value is known – if a return value is set but the method continues running, it isn’t clear whether it can still be modified or re-assigned. </a:t>
            </a:r>
          </a:p>
          <a:p>
            <a:r>
              <a:rPr lang="en-US" dirty="0">
                <a:ea typeface="+mn-lt"/>
                <a:cs typeface="+mn-lt"/>
              </a:rPr>
              <a:t>Avoid assigning a value that will always be re-assigned and will never actually be returned.</a:t>
            </a:r>
          </a:p>
          <a:p>
            <a:pPr>
              <a:buNone/>
            </a:pPr>
            <a:r>
              <a:rPr lang="en-US" b="1" dirty="0">
                <a:solidFill>
                  <a:srgbClr val="FF0000"/>
                </a:solidFill>
                <a:ea typeface="+mn-lt"/>
                <a:cs typeface="+mn-lt"/>
              </a:rPr>
              <a:t>Bad:</a:t>
            </a:r>
          </a:p>
          <a:p>
            <a:pPr>
              <a:buNone/>
            </a:pPr>
            <a:r>
              <a:rPr lang="en-US" b="1" dirty="0">
                <a:solidFill>
                  <a:srgbClr val="FF0000"/>
                </a:solidFill>
                <a:ea typeface="+mn-lt"/>
                <a:cs typeface="+mn-lt"/>
              </a:rPr>
              <a:t>int result = -1;</a:t>
            </a:r>
            <a:endParaRPr lang="en-US" b="1" dirty="0">
              <a:solidFill>
                <a:srgbClr val="FF0000"/>
              </a:solidFill>
              <a:cs typeface="Calibri"/>
            </a:endParaRPr>
          </a:p>
          <a:p>
            <a:pPr>
              <a:buNone/>
            </a:pPr>
            <a:r>
              <a:rPr lang="en-US" b="1" dirty="0">
                <a:solidFill>
                  <a:srgbClr val="FF0000"/>
                </a:solidFill>
                <a:ea typeface="+mn-lt"/>
                <a:cs typeface="+mn-lt"/>
              </a:rPr>
              <a:t>for(...){</a:t>
            </a:r>
            <a:endParaRPr lang="en-US" b="1">
              <a:solidFill>
                <a:srgbClr val="FF0000"/>
              </a:solidFill>
              <a:cs typeface="Calibri"/>
            </a:endParaRPr>
          </a:p>
          <a:p>
            <a:pPr>
              <a:buNone/>
            </a:pPr>
            <a:r>
              <a:rPr lang="en-US" b="1" dirty="0">
                <a:solidFill>
                  <a:srgbClr val="FF0000"/>
                </a:solidFill>
                <a:ea typeface="+mn-lt"/>
                <a:cs typeface="+mn-lt"/>
              </a:rPr>
              <a:t>        if (condition) {</a:t>
            </a:r>
            <a:endParaRPr lang="en-US" b="1">
              <a:solidFill>
                <a:srgbClr val="FF0000"/>
              </a:solidFill>
              <a:cs typeface="Calibri"/>
            </a:endParaRPr>
          </a:p>
          <a:p>
            <a:pPr>
              <a:buNone/>
            </a:pPr>
            <a:r>
              <a:rPr lang="en-US" b="1" dirty="0">
                <a:solidFill>
                  <a:srgbClr val="FF0000"/>
                </a:solidFill>
                <a:ea typeface="+mn-lt"/>
                <a:cs typeface="+mn-lt"/>
              </a:rPr>
              <a:t>                result = </a:t>
            </a:r>
            <a:r>
              <a:rPr lang="en-US" b="1" dirty="0" err="1">
                <a:solidFill>
                  <a:srgbClr val="FF0000"/>
                </a:solidFill>
                <a:ea typeface="+mn-lt"/>
                <a:cs typeface="+mn-lt"/>
              </a:rPr>
              <a:t>i</a:t>
            </a:r>
            <a:r>
              <a:rPr lang="en-US" b="1" dirty="0">
                <a:solidFill>
                  <a:srgbClr val="FF0000"/>
                </a:solidFill>
                <a:ea typeface="+mn-lt"/>
                <a:cs typeface="+mn-lt"/>
              </a:rPr>
              <a:t>;</a:t>
            </a:r>
            <a:endParaRPr lang="en-US" b="1">
              <a:solidFill>
                <a:srgbClr val="FF0000"/>
              </a:solidFill>
              <a:cs typeface="Calibri"/>
            </a:endParaRPr>
          </a:p>
          <a:p>
            <a:pPr>
              <a:buNone/>
            </a:pPr>
            <a:r>
              <a:rPr lang="en-US" b="1" dirty="0">
                <a:solidFill>
                  <a:srgbClr val="FF0000"/>
                </a:solidFill>
                <a:ea typeface="+mn-lt"/>
                <a:cs typeface="+mn-lt"/>
              </a:rPr>
              <a:t>                break;</a:t>
            </a:r>
            <a:endParaRPr lang="en-US" b="1">
              <a:solidFill>
                <a:srgbClr val="FF0000"/>
              </a:solidFill>
              <a:cs typeface="Calibri"/>
            </a:endParaRPr>
          </a:p>
          <a:p>
            <a:pPr>
              <a:buNone/>
            </a:pPr>
            <a:r>
              <a:rPr lang="en-US" b="1" dirty="0">
                <a:solidFill>
                  <a:srgbClr val="FF0000"/>
                </a:solidFill>
                <a:ea typeface="+mn-lt"/>
                <a:cs typeface="+mn-lt"/>
              </a:rPr>
              <a:t>        }</a:t>
            </a:r>
            <a:endParaRPr lang="en-US" b="1">
              <a:solidFill>
                <a:srgbClr val="FF0000"/>
              </a:solidFill>
              <a:cs typeface="Calibri"/>
            </a:endParaRPr>
          </a:p>
          <a:p>
            <a:pPr>
              <a:buNone/>
            </a:pPr>
            <a:r>
              <a:rPr lang="en-US" b="1" dirty="0">
                <a:solidFill>
                  <a:srgbClr val="FF0000"/>
                </a:solidFill>
                <a:ea typeface="+mn-lt"/>
                <a:cs typeface="+mn-lt"/>
              </a:rPr>
              <a:t>}</a:t>
            </a:r>
            <a:endParaRPr lang="en-US" b="1">
              <a:solidFill>
                <a:srgbClr val="FF0000"/>
              </a:solidFill>
              <a:cs typeface="Calibri"/>
            </a:endParaRPr>
          </a:p>
          <a:p>
            <a:pPr marL="0" indent="0">
              <a:buNone/>
            </a:pPr>
            <a:r>
              <a:rPr lang="en-US" b="1" dirty="0">
                <a:solidFill>
                  <a:srgbClr val="FF0000"/>
                </a:solidFill>
                <a:ea typeface="+mn-lt"/>
                <a:cs typeface="+mn-lt"/>
              </a:rPr>
              <a:t>return result;</a:t>
            </a:r>
            <a:endParaRPr lang="en-US" b="1" dirty="0">
              <a:solidFill>
                <a:srgbClr val="FF0000"/>
              </a:solidFill>
            </a:endParaRPr>
          </a:p>
        </p:txBody>
      </p:sp>
      <p:sp>
        <p:nvSpPr>
          <p:cNvPr id="4" name="TextBox 3">
            <a:extLst>
              <a:ext uri="{FF2B5EF4-FFF2-40B4-BE49-F238E27FC236}">
                <a16:creationId xmlns:a16="http://schemas.microsoft.com/office/drawing/2014/main" id="{2E4C485D-5162-A9BB-73AE-C2FCC9C3361A}"/>
              </a:ext>
            </a:extLst>
          </p:cNvPr>
          <p:cNvSpPr txBox="1"/>
          <p:nvPr/>
        </p:nvSpPr>
        <p:spPr>
          <a:xfrm>
            <a:off x="5074138" y="3292231"/>
            <a:ext cx="409135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B050"/>
                </a:solidFill>
                <a:ea typeface="+mn-lt"/>
                <a:cs typeface="+mn-lt"/>
              </a:rPr>
              <a:t>Good:</a:t>
            </a:r>
          </a:p>
          <a:p>
            <a:r>
              <a:rPr lang="en-US" sz="2400" b="1" dirty="0">
                <a:solidFill>
                  <a:srgbClr val="00B050"/>
                </a:solidFill>
                <a:ea typeface="+mn-lt"/>
                <a:cs typeface="+mn-lt"/>
              </a:rPr>
              <a:t>for(...){</a:t>
            </a:r>
            <a:endParaRPr lang="en-US" sz="2400" b="1">
              <a:solidFill>
                <a:srgbClr val="00B050"/>
              </a:solidFill>
              <a:cs typeface="Calibri"/>
            </a:endParaRPr>
          </a:p>
          <a:p>
            <a:r>
              <a:rPr lang="en-US" sz="2400" b="1" dirty="0">
                <a:solidFill>
                  <a:srgbClr val="00B050"/>
                </a:solidFill>
                <a:ea typeface="+mn-lt"/>
                <a:cs typeface="+mn-lt"/>
              </a:rPr>
              <a:t>        if (condition){</a:t>
            </a:r>
            <a:endParaRPr lang="en-US" sz="2400" b="1">
              <a:solidFill>
                <a:srgbClr val="00B050"/>
              </a:solidFill>
              <a:cs typeface="Calibri" panose="020F0502020204030204"/>
            </a:endParaRPr>
          </a:p>
          <a:p>
            <a:r>
              <a:rPr lang="en-US" sz="2400" b="1" dirty="0">
                <a:solidFill>
                  <a:srgbClr val="00B050"/>
                </a:solidFill>
                <a:ea typeface="+mn-lt"/>
                <a:cs typeface="+mn-lt"/>
              </a:rPr>
              <a:t>                return </a:t>
            </a:r>
            <a:r>
              <a:rPr lang="en-US" sz="2400" b="1" dirty="0" err="1">
                <a:solidFill>
                  <a:srgbClr val="00B050"/>
                </a:solidFill>
                <a:ea typeface="+mn-lt"/>
                <a:cs typeface="+mn-lt"/>
              </a:rPr>
              <a:t>i</a:t>
            </a:r>
            <a:r>
              <a:rPr lang="en-US" sz="2400" b="1" dirty="0">
                <a:solidFill>
                  <a:srgbClr val="00B050"/>
                </a:solidFill>
                <a:ea typeface="+mn-lt"/>
                <a:cs typeface="+mn-lt"/>
              </a:rPr>
              <a:t>;</a:t>
            </a:r>
          </a:p>
          <a:p>
            <a:r>
              <a:rPr lang="en-US" sz="2400" b="1" dirty="0">
                <a:solidFill>
                  <a:srgbClr val="00B050"/>
                </a:solidFill>
                <a:ea typeface="+mn-lt"/>
                <a:cs typeface="+mn-lt"/>
              </a:rPr>
              <a:t>        }</a:t>
            </a:r>
            <a:endParaRPr lang="en-US" sz="2400" b="1">
              <a:solidFill>
                <a:srgbClr val="00B050"/>
              </a:solidFill>
              <a:cs typeface="Calibri"/>
            </a:endParaRPr>
          </a:p>
          <a:p>
            <a:r>
              <a:rPr lang="en-US" sz="2400" b="1" dirty="0">
                <a:solidFill>
                  <a:srgbClr val="00B050"/>
                </a:solidFill>
                <a:ea typeface="+mn-lt"/>
                <a:cs typeface="+mn-lt"/>
              </a:rPr>
              <a:t>}</a:t>
            </a:r>
            <a:endParaRPr lang="en-US" sz="2400" b="1">
              <a:solidFill>
                <a:srgbClr val="00B050"/>
              </a:solidFill>
              <a:cs typeface="Calibri"/>
            </a:endParaRPr>
          </a:p>
          <a:p>
            <a:r>
              <a:rPr lang="en-US" sz="2400" b="1" dirty="0">
                <a:solidFill>
                  <a:srgbClr val="00B050"/>
                </a:solidFill>
                <a:ea typeface="+mn-lt"/>
                <a:cs typeface="+mn-lt"/>
              </a:rPr>
              <a:t>return -1;</a:t>
            </a:r>
            <a:endParaRPr lang="en-US" sz="2400" b="1">
              <a:solidFill>
                <a:srgbClr val="00B050"/>
              </a:solidFill>
              <a:cs typeface="Calibri"/>
            </a:endParaRPr>
          </a:p>
        </p:txBody>
      </p:sp>
    </p:spTree>
    <p:extLst>
      <p:ext uri="{BB962C8B-B14F-4D97-AF65-F5344CB8AC3E}">
        <p14:creationId xmlns:p14="http://schemas.microsoft.com/office/powerpoint/2010/main" val="13681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2751-5803-946D-D068-69FCD6EEAD31}"/>
              </a:ext>
            </a:extLst>
          </p:cNvPr>
          <p:cNvSpPr>
            <a:spLocks noGrp="1"/>
          </p:cNvSpPr>
          <p:nvPr>
            <p:ph type="title"/>
          </p:nvPr>
        </p:nvSpPr>
        <p:spPr/>
        <p:txBody>
          <a:bodyPr/>
          <a:lstStyle/>
          <a:p>
            <a:r>
              <a:rPr lang="en-US" dirty="0">
                <a:cs typeface="Calibri Light"/>
              </a:rPr>
              <a:t>Architecture Pattern</a:t>
            </a:r>
            <a:endParaRPr lang="en-US" dirty="0"/>
          </a:p>
        </p:txBody>
      </p:sp>
      <p:sp>
        <p:nvSpPr>
          <p:cNvPr id="3" name="Content Placeholder 2">
            <a:extLst>
              <a:ext uri="{FF2B5EF4-FFF2-40B4-BE49-F238E27FC236}">
                <a16:creationId xmlns:a16="http://schemas.microsoft.com/office/drawing/2014/main" id="{6459B1BD-3E57-0323-B94F-65ACD87D4089}"/>
              </a:ext>
            </a:extLst>
          </p:cNvPr>
          <p:cNvSpPr>
            <a:spLocks noGrp="1"/>
          </p:cNvSpPr>
          <p:nvPr>
            <p:ph idx="1"/>
          </p:nvPr>
        </p:nvSpPr>
        <p:spPr>
          <a:xfrm>
            <a:off x="838200" y="1825625"/>
            <a:ext cx="10515600" cy="5018087"/>
          </a:xfrm>
        </p:spPr>
        <p:txBody>
          <a:bodyPr vert="horz" lIns="91440" tIns="45720" rIns="91440" bIns="45720" rtlCol="0" anchor="t">
            <a:normAutofit lnSpcReduction="10000"/>
          </a:bodyPr>
          <a:lstStyle/>
          <a:p>
            <a:r>
              <a:rPr lang="en-US" dirty="0">
                <a:cs typeface="Calibri"/>
              </a:rPr>
              <a:t>Most problems have many solutions. Some are easier, some are better for certain situations, etc. But most solutions don't need to reinvent the wheel. </a:t>
            </a:r>
            <a:endParaRPr lang="en-US"/>
          </a:p>
          <a:p>
            <a:pPr lvl="1"/>
            <a:r>
              <a:rPr lang="en-US" dirty="0">
                <a:cs typeface="Calibri"/>
              </a:rPr>
              <a:t>For example, Reddit, </a:t>
            </a:r>
            <a:r>
              <a:rPr lang="en-US" dirty="0" err="1">
                <a:cs typeface="Calibri"/>
              </a:rPr>
              <a:t>Keyfactor</a:t>
            </a:r>
            <a:r>
              <a:rPr lang="en-US" dirty="0">
                <a:cs typeface="Calibri"/>
              </a:rPr>
              <a:t>, and retail inventory systems all implement Create-Read-Update-Delete (CRUD) operations for different resources (i.e. posts, certificates, goods) and have similar architectures as a result.</a:t>
            </a:r>
          </a:p>
          <a:p>
            <a:r>
              <a:rPr lang="en-US" dirty="0">
                <a:cs typeface="Calibri"/>
              </a:rPr>
              <a:t>Recall: a pattern is a recognizable, repeatable template for a solution to one class of problems that has been proven to be effective.</a:t>
            </a:r>
          </a:p>
          <a:p>
            <a:pPr lvl="1"/>
            <a:r>
              <a:rPr lang="en-US" dirty="0">
                <a:ea typeface="+mn-lt"/>
                <a:cs typeface="+mn-lt"/>
              </a:rPr>
              <a:t>We discussed the Model-View-Controller (MVC) pattern and briefly mentioned a few others.</a:t>
            </a:r>
            <a:endParaRPr lang="en-US">
              <a:cs typeface="Calibri"/>
            </a:endParaRPr>
          </a:p>
          <a:p>
            <a:r>
              <a:rPr lang="en-US" dirty="0">
                <a:cs typeface="Calibri"/>
              </a:rPr>
              <a:t>May dictate modules' internal construction or only describe interface.</a:t>
            </a:r>
          </a:p>
          <a:p>
            <a:r>
              <a:rPr lang="en-US" dirty="0">
                <a:cs typeface="Calibri"/>
              </a:rPr>
              <a:t>A product may use multiple architecture patterns.</a:t>
            </a:r>
          </a:p>
          <a:p>
            <a:r>
              <a:rPr lang="en-US" dirty="0">
                <a:cs typeface="Calibri"/>
              </a:rPr>
              <a:t>There are also patterns for classes, interfaces, and other entities.</a:t>
            </a:r>
          </a:p>
        </p:txBody>
      </p:sp>
    </p:spTree>
    <p:extLst>
      <p:ext uri="{BB962C8B-B14F-4D97-AF65-F5344CB8AC3E}">
        <p14:creationId xmlns:p14="http://schemas.microsoft.com/office/powerpoint/2010/main" val="387470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DE87-9795-EA48-ED19-A49B52B7178F}"/>
              </a:ext>
            </a:extLst>
          </p:cNvPr>
          <p:cNvSpPr>
            <a:spLocks noGrp="1"/>
          </p:cNvSpPr>
          <p:nvPr>
            <p:ph type="title"/>
          </p:nvPr>
        </p:nvSpPr>
        <p:spPr/>
        <p:txBody>
          <a:bodyPr/>
          <a:lstStyle/>
          <a:p>
            <a:r>
              <a:rPr lang="en-US" dirty="0">
                <a:cs typeface="Calibri Light"/>
              </a:rPr>
              <a:t>Cyclomatic Complexity</a:t>
            </a:r>
            <a:endParaRPr lang="en-US" dirty="0"/>
          </a:p>
        </p:txBody>
      </p:sp>
      <p:sp>
        <p:nvSpPr>
          <p:cNvPr id="3" name="Content Placeholder 2">
            <a:extLst>
              <a:ext uri="{FF2B5EF4-FFF2-40B4-BE49-F238E27FC236}">
                <a16:creationId xmlns:a16="http://schemas.microsoft.com/office/drawing/2014/main" id="{9D4E32C6-245F-A558-172B-D65FDF3D3A5F}"/>
              </a:ext>
            </a:extLst>
          </p:cNvPr>
          <p:cNvSpPr>
            <a:spLocks noGrp="1"/>
          </p:cNvSpPr>
          <p:nvPr>
            <p:ph idx="1"/>
          </p:nvPr>
        </p:nvSpPr>
        <p:spPr>
          <a:xfrm>
            <a:off x="838200" y="1825625"/>
            <a:ext cx="10515600" cy="5028671"/>
          </a:xfrm>
        </p:spPr>
        <p:txBody>
          <a:bodyPr vert="horz" lIns="91440" tIns="45720" rIns="91440" bIns="45720" rtlCol="0" anchor="t">
            <a:normAutofit/>
          </a:bodyPr>
          <a:lstStyle/>
          <a:p>
            <a:r>
              <a:rPr lang="en-US" dirty="0">
                <a:cs typeface="Calibri"/>
              </a:rPr>
              <a:t>Number of distinct code paths through a program</a:t>
            </a:r>
          </a:p>
          <a:p>
            <a:pPr lvl="1"/>
            <a:r>
              <a:rPr lang="en-US" dirty="0">
                <a:cs typeface="Calibri"/>
              </a:rPr>
              <a:t>Two paths are distinct ("linearly independent") if you can list the instructions in order, and there's at least one instruction that's in one but not the other.</a:t>
            </a:r>
          </a:p>
          <a:p>
            <a:pPr lvl="1"/>
            <a:r>
              <a:rPr lang="en-US" dirty="0">
                <a:cs typeface="Calibri"/>
              </a:rPr>
              <a:t>Every conditional ("if" statement, ternary "? :", </a:t>
            </a:r>
            <a:r>
              <a:rPr lang="en-US" dirty="0" err="1">
                <a:cs typeface="Calibri"/>
              </a:rPr>
              <a:t>etc</a:t>
            </a:r>
            <a:r>
              <a:rPr lang="en-US" dirty="0">
                <a:cs typeface="Calibri"/>
              </a:rPr>
              <a:t>) increases CC by number of Boolean terms ("if (a ^ b) {…}" = "if (a) { if (b) {…}}"; CC += 2).</a:t>
            </a:r>
          </a:p>
          <a:p>
            <a:pPr lvl="1"/>
            <a:r>
              <a:rPr lang="en-US" dirty="0">
                <a:cs typeface="Calibri"/>
              </a:rPr>
              <a:t>Every loop increases CC by 1; at the end of the loop, you can go on or go back.</a:t>
            </a:r>
          </a:p>
          <a:p>
            <a:r>
              <a:rPr lang="en-US" dirty="0">
                <a:cs typeface="Calibri"/>
              </a:rPr>
              <a:t>If you drew a state diagram with </a:t>
            </a:r>
            <a:r>
              <a:rPr lang="en-US" b="1" dirty="0">
                <a:cs typeface="Calibri"/>
              </a:rPr>
              <a:t>every</a:t>
            </a:r>
            <a:r>
              <a:rPr lang="en-US" dirty="0">
                <a:cs typeface="Calibri"/>
              </a:rPr>
              <a:t> line of code as its own state, the cyclomatic complexity is E - N + P, where E is the number of transitions (edges), N is the number of states (nodes), and P is the number of entry points or disjoint components.</a:t>
            </a:r>
          </a:p>
          <a:p>
            <a:r>
              <a:rPr lang="en-US" dirty="0">
                <a:cs typeface="Calibri"/>
              </a:rPr>
              <a:t>Can be computed for any level: an individual function, class, module, application, or even a larger system of multiple applications.</a:t>
            </a:r>
          </a:p>
        </p:txBody>
      </p:sp>
    </p:spTree>
    <p:extLst>
      <p:ext uri="{BB962C8B-B14F-4D97-AF65-F5344CB8AC3E}">
        <p14:creationId xmlns:p14="http://schemas.microsoft.com/office/powerpoint/2010/main" val="367314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5A73-2C40-B8D6-CD2B-547936C622DB}"/>
              </a:ext>
            </a:extLst>
          </p:cNvPr>
          <p:cNvSpPr>
            <a:spLocks noGrp="1"/>
          </p:cNvSpPr>
          <p:nvPr>
            <p:ph type="title"/>
          </p:nvPr>
        </p:nvSpPr>
        <p:spPr/>
        <p:txBody>
          <a:bodyPr/>
          <a:lstStyle/>
          <a:p>
            <a:r>
              <a:rPr lang="en-US" dirty="0">
                <a:cs typeface="Calibri Light"/>
              </a:rPr>
              <a:t>Refactoring</a:t>
            </a:r>
            <a:endParaRPr lang="en-US" dirty="0"/>
          </a:p>
        </p:txBody>
      </p:sp>
      <p:sp>
        <p:nvSpPr>
          <p:cNvPr id="3" name="Content Placeholder 2">
            <a:extLst>
              <a:ext uri="{FF2B5EF4-FFF2-40B4-BE49-F238E27FC236}">
                <a16:creationId xmlns:a16="http://schemas.microsoft.com/office/drawing/2014/main" id="{0BC7168B-00B0-115A-66CF-31984143C297}"/>
              </a:ext>
            </a:extLst>
          </p:cNvPr>
          <p:cNvSpPr>
            <a:spLocks noGrp="1"/>
          </p:cNvSpPr>
          <p:nvPr>
            <p:ph idx="1"/>
          </p:nvPr>
        </p:nvSpPr>
        <p:spPr>
          <a:xfrm>
            <a:off x="838200" y="1825625"/>
            <a:ext cx="10598943" cy="5029994"/>
          </a:xfrm>
        </p:spPr>
        <p:txBody>
          <a:bodyPr vert="horz" lIns="91440" tIns="45720" rIns="91440" bIns="45720" rtlCol="0" anchor="t">
            <a:normAutofit/>
          </a:bodyPr>
          <a:lstStyle/>
          <a:p>
            <a:r>
              <a:rPr lang="en-US" dirty="0">
                <a:cs typeface="Calibri"/>
              </a:rPr>
              <a:t>Changing the structure of a software system or component without changing its functionality.</a:t>
            </a:r>
          </a:p>
          <a:p>
            <a:r>
              <a:rPr lang="en-US" dirty="0">
                <a:cs typeface="Calibri"/>
              </a:rPr>
              <a:t>Common reasons include eliminating technical debt, improving product performance or reliability, making code more readable/ testable/maintainable, swapping libraries or technologies used for an operation, or because you don't understand someone else's code.</a:t>
            </a:r>
          </a:p>
          <a:p>
            <a:r>
              <a:rPr lang="en-US" dirty="0">
                <a:cs typeface="Calibri"/>
              </a:rPr>
              <a:t>Inevitable in large projects; may comprise 20-30% of developers' time!</a:t>
            </a:r>
          </a:p>
          <a:p>
            <a:r>
              <a:rPr lang="en-US" dirty="0">
                <a:cs typeface="Calibri"/>
              </a:rPr>
              <a:t>Frequently done in conjunction with new development; halting new feature development is unappealing to stakeholders. This is a factor in why it takes more work to modify a large product than a small one.</a:t>
            </a:r>
          </a:p>
          <a:p>
            <a:r>
              <a:rPr lang="en-US" dirty="0">
                <a:cs typeface="Calibri"/>
              </a:rPr>
              <a:t>Can provide a major productivity boost to the rest of the team.</a:t>
            </a:r>
          </a:p>
        </p:txBody>
      </p:sp>
    </p:spTree>
    <p:extLst>
      <p:ext uri="{BB962C8B-B14F-4D97-AF65-F5344CB8AC3E}">
        <p14:creationId xmlns:p14="http://schemas.microsoft.com/office/powerpoint/2010/main" val="357979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A10B-79DD-744C-EDA4-A3E5AA53C825}"/>
              </a:ext>
            </a:extLst>
          </p:cNvPr>
          <p:cNvSpPr>
            <a:spLocks noGrp="1"/>
          </p:cNvSpPr>
          <p:nvPr>
            <p:ph type="title"/>
          </p:nvPr>
        </p:nvSpPr>
        <p:spPr/>
        <p:txBody>
          <a:bodyPr/>
          <a:lstStyle/>
          <a:p>
            <a:r>
              <a:rPr lang="en-US" dirty="0">
                <a:cs typeface="Calibri Light"/>
              </a:rPr>
              <a:t>Concepts of Software Bugs</a:t>
            </a:r>
            <a:endParaRPr lang="en-US" dirty="0"/>
          </a:p>
        </p:txBody>
      </p:sp>
      <p:sp>
        <p:nvSpPr>
          <p:cNvPr id="3" name="Content Placeholder 2">
            <a:extLst>
              <a:ext uri="{FF2B5EF4-FFF2-40B4-BE49-F238E27FC236}">
                <a16:creationId xmlns:a16="http://schemas.microsoft.com/office/drawing/2014/main" id="{92B010FC-E782-1DB1-824E-8B19A2F10108}"/>
              </a:ext>
            </a:extLst>
          </p:cNvPr>
          <p:cNvSpPr>
            <a:spLocks noGrp="1"/>
          </p:cNvSpPr>
          <p:nvPr>
            <p:ph idx="1"/>
          </p:nvPr>
        </p:nvSpPr>
        <p:spPr/>
        <p:txBody>
          <a:bodyPr vert="horz" lIns="91440" tIns="45720" rIns="91440" bIns="45720" rtlCol="0" anchor="t">
            <a:normAutofit/>
          </a:bodyPr>
          <a:lstStyle/>
          <a:p>
            <a:r>
              <a:rPr lang="en-US" dirty="0">
                <a:cs typeface="Calibri"/>
              </a:rPr>
              <a:t>Bugs are software defects caused by errors in programming.</a:t>
            </a:r>
          </a:p>
          <a:p>
            <a:r>
              <a:rPr lang="en-US" dirty="0">
                <a:cs typeface="Calibri"/>
              </a:rPr>
              <a:t>Bugs can be serious issues causing significant harm.</a:t>
            </a:r>
          </a:p>
          <a:p>
            <a:r>
              <a:rPr lang="en-US" dirty="0">
                <a:cs typeface="Calibri"/>
              </a:rPr>
              <a:t>Bugs can be found at any point in the product lifecycle after the code has been written, but the sooner they're caught, the better.</a:t>
            </a:r>
          </a:p>
          <a:p>
            <a:r>
              <a:rPr lang="en-US" dirty="0">
                <a:cs typeface="Calibri"/>
              </a:rPr>
              <a:t>Bugs may impact product functionality, performance, usability, or security.</a:t>
            </a:r>
          </a:p>
          <a:p>
            <a:r>
              <a:rPr lang="en-US" dirty="0">
                <a:cs typeface="Calibri"/>
              </a:rPr>
              <a:t>There are many possible causes of bugs.</a:t>
            </a:r>
          </a:p>
          <a:p>
            <a:r>
              <a:rPr lang="en-US" dirty="0">
                <a:cs typeface="Calibri"/>
              </a:rPr>
              <a:t>Severity measures user impact, priority measures vendor impact.</a:t>
            </a:r>
          </a:p>
        </p:txBody>
      </p:sp>
    </p:spTree>
    <p:extLst>
      <p:ext uri="{BB962C8B-B14F-4D97-AF65-F5344CB8AC3E}">
        <p14:creationId xmlns:p14="http://schemas.microsoft.com/office/powerpoint/2010/main" val="43419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8F0A-EE6B-5378-FE84-DF1DD0168322}"/>
              </a:ext>
            </a:extLst>
          </p:cNvPr>
          <p:cNvSpPr>
            <a:spLocks noGrp="1"/>
          </p:cNvSpPr>
          <p:nvPr>
            <p:ph type="title"/>
          </p:nvPr>
        </p:nvSpPr>
        <p:spPr/>
        <p:txBody>
          <a:bodyPr/>
          <a:lstStyle/>
          <a:p>
            <a:r>
              <a:rPr lang="en-US" dirty="0">
                <a:cs typeface="Calibri Light"/>
              </a:rPr>
              <a:t>Bug Lifecycle</a:t>
            </a:r>
            <a:endParaRPr lang="en-US" dirty="0"/>
          </a:p>
        </p:txBody>
      </p:sp>
      <p:sp>
        <p:nvSpPr>
          <p:cNvPr id="3" name="Content Placeholder 2">
            <a:extLst>
              <a:ext uri="{FF2B5EF4-FFF2-40B4-BE49-F238E27FC236}">
                <a16:creationId xmlns:a16="http://schemas.microsoft.com/office/drawing/2014/main" id="{B8E6FF00-23FC-6413-F17D-DFDFE3EBBF86}"/>
              </a:ext>
            </a:extLst>
          </p:cNvPr>
          <p:cNvSpPr>
            <a:spLocks noGrp="1"/>
          </p:cNvSpPr>
          <p:nvPr>
            <p:ph idx="1"/>
          </p:nvPr>
        </p:nvSpPr>
        <p:spPr>
          <a:xfrm>
            <a:off x="838200" y="1825625"/>
            <a:ext cx="10620375" cy="5027613"/>
          </a:xfrm>
        </p:spPr>
        <p:txBody>
          <a:bodyPr vert="horz" lIns="91440" tIns="45720" rIns="91440" bIns="45720" rtlCol="0" anchor="t">
            <a:normAutofit lnSpcReduction="10000"/>
          </a:bodyPr>
          <a:lstStyle/>
          <a:p>
            <a:r>
              <a:rPr lang="en-US" dirty="0">
                <a:cs typeface="Calibri"/>
              </a:rPr>
              <a:t>Bug fixes are software development and follow a lifecycle similar to development for new requirements.</a:t>
            </a:r>
          </a:p>
          <a:p>
            <a:r>
              <a:rPr lang="en-US" dirty="0">
                <a:cs typeface="Calibri"/>
              </a:rPr>
              <a:t>Bugs are reported, triaged, assigned, investigated, reproduced, &amp; fixed</a:t>
            </a:r>
          </a:p>
          <a:p>
            <a:r>
              <a:rPr lang="en-US" dirty="0">
                <a:cs typeface="Calibri"/>
              </a:rPr>
              <a:t>Fixes must be verified and released, and test cases should be added to prevent regression.</a:t>
            </a:r>
            <a:endParaRPr lang="en-US" dirty="0"/>
          </a:p>
          <a:p>
            <a:r>
              <a:rPr lang="en-US" dirty="0">
                <a:cs typeface="Calibri"/>
              </a:rPr>
              <a:t>Bugs may not make it all the way through the lifecycle and end in another terminal state (possibly to be reopened in the future). Common reasons to close a bug report include:</a:t>
            </a:r>
          </a:p>
          <a:p>
            <a:pPr lvl="1"/>
            <a:r>
              <a:rPr lang="en-US" dirty="0">
                <a:cs typeface="Calibri"/>
              </a:rPr>
              <a:t>"not a bug" or "working as intended"</a:t>
            </a:r>
          </a:p>
          <a:p>
            <a:pPr lvl="1"/>
            <a:r>
              <a:rPr lang="en-US" dirty="0">
                <a:cs typeface="Calibri"/>
              </a:rPr>
              <a:t>"not reproduceable"</a:t>
            </a:r>
          </a:p>
          <a:p>
            <a:pPr lvl="1"/>
            <a:r>
              <a:rPr lang="en-US" dirty="0">
                <a:cs typeface="Calibri"/>
              </a:rPr>
              <a:t>"can't fix" or "won't fix"</a:t>
            </a:r>
            <a:endParaRPr lang="en-US">
              <a:ea typeface="+mn-lt"/>
              <a:cs typeface="+mn-lt"/>
            </a:endParaRPr>
          </a:p>
          <a:p>
            <a:pPr lvl="1"/>
            <a:r>
              <a:rPr lang="en-US" dirty="0">
                <a:cs typeface="Calibri"/>
              </a:rPr>
              <a:t>"need more information"</a:t>
            </a:r>
            <a:endParaRPr lang="en-US" dirty="0">
              <a:ea typeface="+mn-lt"/>
              <a:cs typeface="+mn-lt"/>
            </a:endParaRPr>
          </a:p>
          <a:p>
            <a:pPr lvl="1"/>
            <a:r>
              <a:rPr lang="en-US" dirty="0">
                <a:cs typeface="Calibri"/>
              </a:rPr>
              <a:t>"duplicate"</a:t>
            </a:r>
            <a:endParaRPr lang="en-US" dirty="0"/>
          </a:p>
          <a:p>
            <a:pPr lvl="1"/>
            <a:endParaRPr lang="en-US" dirty="0">
              <a:cs typeface="Calibri"/>
            </a:endParaRPr>
          </a:p>
          <a:p>
            <a:pPr lvl="1"/>
            <a:endParaRPr lang="en-US" dirty="0">
              <a:cs typeface="Calibri"/>
            </a:endParaRP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274212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04FC-92D5-34E2-C951-EBCA3490741C}"/>
              </a:ext>
            </a:extLst>
          </p:cNvPr>
          <p:cNvSpPr>
            <a:spLocks noGrp="1"/>
          </p:cNvSpPr>
          <p:nvPr>
            <p:ph type="title"/>
          </p:nvPr>
        </p:nvSpPr>
        <p:spPr/>
        <p:txBody>
          <a:bodyPr/>
          <a:lstStyle/>
          <a:p>
            <a:r>
              <a:rPr lang="en-US" dirty="0">
                <a:cs typeface="Calibri Light"/>
              </a:rPr>
              <a:t>Final</a:t>
            </a:r>
            <a:endParaRPr lang="en-US" dirty="0"/>
          </a:p>
        </p:txBody>
      </p:sp>
      <p:sp>
        <p:nvSpPr>
          <p:cNvPr id="3" name="Content Placeholder 2">
            <a:extLst>
              <a:ext uri="{FF2B5EF4-FFF2-40B4-BE49-F238E27FC236}">
                <a16:creationId xmlns:a16="http://schemas.microsoft.com/office/drawing/2014/main" id="{11513DFB-F932-A9B2-8E62-6887A4338100}"/>
              </a:ext>
            </a:extLst>
          </p:cNvPr>
          <p:cNvSpPr>
            <a:spLocks noGrp="1"/>
          </p:cNvSpPr>
          <p:nvPr>
            <p:ph idx="1"/>
          </p:nvPr>
        </p:nvSpPr>
        <p:spPr>
          <a:xfrm>
            <a:off x="838200" y="1825625"/>
            <a:ext cx="10515600" cy="5034169"/>
          </a:xfrm>
        </p:spPr>
        <p:txBody>
          <a:bodyPr vert="horz" lIns="91440" tIns="45720" rIns="91440" bIns="45720" rtlCol="0" anchor="t">
            <a:normAutofit fontScale="92500" lnSpcReduction="20000"/>
          </a:bodyPr>
          <a:lstStyle/>
          <a:p>
            <a:r>
              <a:rPr lang="en-US" dirty="0">
                <a:cs typeface="Calibri"/>
              </a:rPr>
              <a:t>Wednesday, Dec 7, 5:15-7:15 PM, CAS 134 (regular classroom)</a:t>
            </a:r>
          </a:p>
          <a:p>
            <a:r>
              <a:rPr lang="en-US" dirty="0">
                <a:cs typeface="Calibri"/>
              </a:rPr>
              <a:t>One page of notes </a:t>
            </a:r>
            <a:r>
              <a:rPr lang="en-US" b="1" dirty="0">
                <a:cs typeface="Calibri"/>
              </a:rPr>
              <a:t>single sided </a:t>
            </a:r>
            <a:r>
              <a:rPr lang="en-US" dirty="0">
                <a:cs typeface="Calibri"/>
              </a:rPr>
              <a:t>allowed. You will turn this in with the exam.</a:t>
            </a:r>
          </a:p>
          <a:p>
            <a:r>
              <a:rPr lang="en-US" dirty="0">
                <a:cs typeface="Calibri"/>
              </a:rPr>
              <a:t>Comparable to the practice final exam in length and composition (~75% content since midterm). All lecture and assignment content is examinable except as previously marked.</a:t>
            </a:r>
            <a:endParaRPr lang="en-US" dirty="0">
              <a:ea typeface="+mn-lt"/>
              <a:cs typeface="+mn-lt"/>
            </a:endParaRPr>
          </a:p>
          <a:p>
            <a:r>
              <a:rPr lang="en-US" dirty="0">
                <a:ea typeface="+mn-lt"/>
                <a:cs typeface="+mn-lt"/>
              </a:rPr>
              <a:t>Scenario for later sections to be posted ahead of time</a:t>
            </a:r>
            <a:endParaRPr lang="en-US" dirty="0">
              <a:cs typeface="Calibri"/>
            </a:endParaRPr>
          </a:p>
          <a:p>
            <a:r>
              <a:rPr lang="en-US" dirty="0">
                <a:cs typeface="Calibri"/>
              </a:rPr>
              <a:t>Extra review/study session Monday, Dec 5 @5:15, CAS 230 (my office)</a:t>
            </a:r>
          </a:p>
          <a:p>
            <a:r>
              <a:rPr lang="en-US" dirty="0">
                <a:cs typeface="Calibri"/>
              </a:rPr>
              <a:t>Top recommended materials to review:</a:t>
            </a:r>
          </a:p>
          <a:p>
            <a:pPr lvl="1"/>
            <a:r>
              <a:rPr lang="en-US" sz="2700" dirty="0">
                <a:cs typeface="Calibri"/>
              </a:rPr>
              <a:t>Midterm review lecture (12b)</a:t>
            </a:r>
          </a:p>
          <a:p>
            <a:pPr lvl="1"/>
            <a:r>
              <a:rPr lang="en-US" sz="2700" dirty="0">
                <a:cs typeface="Calibri"/>
              </a:rPr>
              <a:t>Final review lecture (28b, i.e. this one)</a:t>
            </a:r>
          </a:p>
          <a:p>
            <a:pPr lvl="1"/>
            <a:r>
              <a:rPr lang="en-US" sz="2700" dirty="0">
                <a:cs typeface="Calibri"/>
              </a:rPr>
              <a:t>Practice final &amp; solution</a:t>
            </a:r>
          </a:p>
          <a:p>
            <a:pPr lvl="1"/>
            <a:r>
              <a:rPr lang="en-US" sz="2700" dirty="0">
                <a:cs typeface="Calibri"/>
              </a:rPr>
              <a:t>Exercise 2a solution (</a:t>
            </a:r>
            <a:r>
              <a:rPr lang="en-US" sz="2700" dirty="0" err="1">
                <a:cs typeface="Calibri"/>
              </a:rPr>
              <a:t>Pokedex</a:t>
            </a:r>
            <a:r>
              <a:rPr lang="en-US" sz="2700" dirty="0">
                <a:cs typeface="Calibri"/>
              </a:rPr>
              <a:t> requirements)</a:t>
            </a:r>
          </a:p>
          <a:p>
            <a:pPr lvl="1"/>
            <a:r>
              <a:rPr lang="en-US" sz="2700" dirty="0">
                <a:cs typeface="Calibri"/>
              </a:rPr>
              <a:t>Exercise 6 solution (test cases)</a:t>
            </a:r>
          </a:p>
          <a:p>
            <a:pPr lvl="1"/>
            <a:r>
              <a:rPr lang="en-US" sz="2700" dirty="0">
                <a:cs typeface="Calibri"/>
              </a:rPr>
              <a:t>Project 3&amp;4 handouts</a:t>
            </a:r>
          </a:p>
        </p:txBody>
      </p:sp>
    </p:spTree>
    <p:extLst>
      <p:ext uri="{BB962C8B-B14F-4D97-AF65-F5344CB8AC3E}">
        <p14:creationId xmlns:p14="http://schemas.microsoft.com/office/powerpoint/2010/main" val="3186558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B94B-5CBE-4422-0A9A-23709FD4766B}"/>
              </a:ext>
            </a:extLst>
          </p:cNvPr>
          <p:cNvSpPr>
            <a:spLocks noGrp="1"/>
          </p:cNvSpPr>
          <p:nvPr>
            <p:ph type="title"/>
          </p:nvPr>
        </p:nvSpPr>
        <p:spPr/>
        <p:txBody>
          <a:bodyPr/>
          <a:lstStyle/>
          <a:p>
            <a:r>
              <a:rPr lang="en-US" dirty="0">
                <a:cs typeface="Calibri Light"/>
              </a:rPr>
              <a:t>Bugs Summary</a:t>
            </a:r>
          </a:p>
        </p:txBody>
      </p:sp>
      <p:sp>
        <p:nvSpPr>
          <p:cNvPr id="3" name="Content Placeholder 2">
            <a:extLst>
              <a:ext uri="{FF2B5EF4-FFF2-40B4-BE49-F238E27FC236}">
                <a16:creationId xmlns:a16="http://schemas.microsoft.com/office/drawing/2014/main" id="{F1FDE97F-0342-838D-A74C-6113D8D66319}"/>
              </a:ext>
            </a:extLst>
          </p:cNvPr>
          <p:cNvSpPr>
            <a:spLocks noGrp="1"/>
          </p:cNvSpPr>
          <p:nvPr>
            <p:ph idx="1"/>
          </p:nvPr>
        </p:nvSpPr>
        <p:spPr/>
        <p:txBody>
          <a:bodyPr vert="horz" lIns="91440" tIns="45720" rIns="91440" bIns="45720" rtlCol="0" anchor="t">
            <a:normAutofit/>
          </a:bodyPr>
          <a:lstStyle/>
          <a:p>
            <a:r>
              <a:rPr lang="en-US" dirty="0">
                <a:ea typeface="+mn-lt"/>
                <a:cs typeface="+mn-lt"/>
              </a:rPr>
              <a:t>Bug lifecycle includes report, triage, investigation, fix, and verification.</a:t>
            </a:r>
            <a:endParaRPr lang="en-US" dirty="0"/>
          </a:p>
          <a:p>
            <a:r>
              <a:rPr lang="en-US" dirty="0">
                <a:ea typeface="+mn-lt"/>
                <a:cs typeface="+mn-lt"/>
              </a:rPr>
              <a:t>Bugs are usually reported through software, but multiple systems</a:t>
            </a:r>
            <a:br>
              <a:rPr lang="en-US" dirty="0">
                <a:ea typeface="+mn-lt"/>
                <a:cs typeface="+mn-lt"/>
              </a:rPr>
            </a:br>
            <a:r>
              <a:rPr lang="en-US" dirty="0">
                <a:ea typeface="+mn-lt"/>
                <a:cs typeface="+mn-lt"/>
              </a:rPr>
              <a:t>may be needed to take reports from all types of stakeholder.</a:t>
            </a:r>
          </a:p>
          <a:p>
            <a:r>
              <a:rPr lang="en-US" dirty="0">
                <a:ea typeface="+mn-lt"/>
                <a:cs typeface="+mn-lt"/>
              </a:rPr>
              <a:t>Triage meetings decide on handling of a bug report.</a:t>
            </a:r>
          </a:p>
          <a:p>
            <a:r>
              <a:rPr lang="en-US" dirty="0">
                <a:ea typeface="+mn-lt"/>
                <a:cs typeface="+mn-lt"/>
              </a:rPr>
              <a:t>Fixes must be verified and released, and test cases should be added to prevent regression.</a:t>
            </a:r>
            <a:endParaRPr lang="en-US">
              <a:cs typeface="Calibri"/>
            </a:endParaRPr>
          </a:p>
          <a:p>
            <a:r>
              <a:rPr lang="en-US" dirty="0">
                <a:ea typeface="+mn-lt"/>
                <a:cs typeface="+mn-lt"/>
              </a:rPr>
              <a:t>Root cause analysis involves identifying the underlying code issue causing the bug and identifying the desired solution.</a:t>
            </a:r>
          </a:p>
          <a:p>
            <a:r>
              <a:rPr lang="en-US" dirty="0">
                <a:ea typeface="+mn-lt"/>
                <a:cs typeface="+mn-lt"/>
              </a:rPr>
              <a:t>Good design, code reviews, and automated tests help prevent bugs.</a:t>
            </a:r>
            <a:endParaRPr lang="en-US">
              <a:cs typeface="Calibri"/>
            </a:endParaRPr>
          </a:p>
          <a:p>
            <a:endParaRPr lang="en-US" dirty="0">
              <a:cs typeface="Calibri"/>
            </a:endParaRPr>
          </a:p>
        </p:txBody>
      </p:sp>
    </p:spTree>
    <p:extLst>
      <p:ext uri="{BB962C8B-B14F-4D97-AF65-F5344CB8AC3E}">
        <p14:creationId xmlns:p14="http://schemas.microsoft.com/office/powerpoint/2010/main" val="824451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E012-3832-1E19-74B8-2F00E26C79BE}"/>
              </a:ext>
            </a:extLst>
          </p:cNvPr>
          <p:cNvSpPr>
            <a:spLocks noGrp="1"/>
          </p:cNvSpPr>
          <p:nvPr>
            <p:ph type="title"/>
          </p:nvPr>
        </p:nvSpPr>
        <p:spPr/>
        <p:txBody>
          <a:bodyPr/>
          <a:lstStyle/>
          <a:p>
            <a:r>
              <a:rPr lang="en-US" dirty="0">
                <a:cs typeface="Calibri Light"/>
              </a:rPr>
              <a:t>SCM</a:t>
            </a:r>
            <a:endParaRPr lang="en-US" dirty="0"/>
          </a:p>
        </p:txBody>
      </p:sp>
      <p:sp>
        <p:nvSpPr>
          <p:cNvPr id="3" name="Content Placeholder 2">
            <a:extLst>
              <a:ext uri="{FF2B5EF4-FFF2-40B4-BE49-F238E27FC236}">
                <a16:creationId xmlns:a16="http://schemas.microsoft.com/office/drawing/2014/main" id="{68613977-007A-538D-6D76-0B68CC96830F}"/>
              </a:ext>
            </a:extLst>
          </p:cNvPr>
          <p:cNvSpPr>
            <a:spLocks noGrp="1"/>
          </p:cNvSpPr>
          <p:nvPr>
            <p:ph idx="1"/>
          </p:nvPr>
        </p:nvSpPr>
        <p:spPr>
          <a:xfrm>
            <a:off x="838200" y="1825625"/>
            <a:ext cx="10515600" cy="5033127"/>
          </a:xfrm>
        </p:spPr>
        <p:txBody>
          <a:bodyPr vert="horz" lIns="91440" tIns="45720" rIns="91440" bIns="45720" rtlCol="0" anchor="t">
            <a:normAutofit fontScale="92500" lnSpcReduction="20000"/>
          </a:bodyPr>
          <a:lstStyle/>
          <a:p>
            <a:r>
              <a:rPr lang="en-US" dirty="0">
                <a:cs typeface="Calibri"/>
              </a:rPr>
              <a:t>Mature software organizations don't take the raw program bytes and put them through the release process for the first time at the end.</a:t>
            </a:r>
          </a:p>
          <a:p>
            <a:r>
              <a:rPr lang="en-US" dirty="0">
                <a:cs typeface="Calibri"/>
              </a:rPr>
              <a:t>Changes to </a:t>
            </a:r>
            <a:r>
              <a:rPr lang="en-US" i="1" dirty="0">
                <a:cs typeface="Calibri"/>
              </a:rPr>
              <a:t>any </a:t>
            </a:r>
            <a:r>
              <a:rPr lang="en-US" dirty="0">
                <a:cs typeface="Calibri"/>
              </a:rPr>
              <a:t>input or process that affects release artifacts between versions need to be carefully documented ("change control" or "change management").</a:t>
            </a:r>
          </a:p>
          <a:p>
            <a:r>
              <a:rPr lang="en-US" dirty="0">
                <a:cs typeface="Calibri"/>
              </a:rPr>
              <a:t>Software Configuration Management is the umbrella activity that occurs throughout the development cycle to manage these changes, along with the combination of people, processes, and tools that participate.</a:t>
            </a:r>
          </a:p>
          <a:p>
            <a:r>
              <a:rPr lang="en-US" dirty="0">
                <a:cs typeface="Calibri"/>
              </a:rPr>
              <a:t>Project management is responsible for enforcing change control process, and it's a major function of project management and version control software (frequently </a:t>
            </a:r>
            <a:r>
              <a:rPr lang="en-US" i="1" dirty="0">
                <a:cs typeface="Calibri"/>
              </a:rPr>
              <a:t>called </a:t>
            </a:r>
            <a:r>
              <a:rPr lang="en-US" dirty="0">
                <a:cs typeface="Calibri"/>
              </a:rPr>
              <a:t>SCM software). </a:t>
            </a:r>
          </a:p>
          <a:p>
            <a:r>
              <a:rPr lang="en-US" dirty="0">
                <a:cs typeface="Calibri"/>
              </a:rPr>
              <a:t>The source code repository and commit history are important SCM software components developers interact with regularly, as are CI/CD tools and Infrastructure-as-Code platforms (e.g. Chef, Puppet, Ansible).</a:t>
            </a:r>
            <a:endParaRPr lang="en-US" dirty="0"/>
          </a:p>
        </p:txBody>
      </p:sp>
    </p:spTree>
    <p:extLst>
      <p:ext uri="{BB962C8B-B14F-4D97-AF65-F5344CB8AC3E}">
        <p14:creationId xmlns:p14="http://schemas.microsoft.com/office/powerpoint/2010/main" val="1123570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B679-EBB7-2E01-5B48-427273EB9CFD}"/>
              </a:ext>
            </a:extLst>
          </p:cNvPr>
          <p:cNvSpPr>
            <a:spLocks noGrp="1"/>
          </p:cNvSpPr>
          <p:nvPr>
            <p:ph type="title"/>
          </p:nvPr>
        </p:nvSpPr>
        <p:spPr/>
        <p:txBody>
          <a:bodyPr/>
          <a:lstStyle/>
          <a:p>
            <a:r>
              <a:rPr lang="en-US" dirty="0">
                <a:cs typeface="Calibri Light"/>
              </a:rPr>
              <a:t>Release Engineering &amp; SCM Summary</a:t>
            </a:r>
            <a:endParaRPr lang="en-US" dirty="0"/>
          </a:p>
        </p:txBody>
      </p:sp>
      <p:sp>
        <p:nvSpPr>
          <p:cNvPr id="3" name="Content Placeholder 2">
            <a:extLst>
              <a:ext uri="{FF2B5EF4-FFF2-40B4-BE49-F238E27FC236}">
                <a16:creationId xmlns:a16="http://schemas.microsoft.com/office/drawing/2014/main" id="{62591507-30A0-86B7-966B-0EF940CBD3B9}"/>
              </a:ext>
            </a:extLst>
          </p:cNvPr>
          <p:cNvSpPr>
            <a:spLocks noGrp="1"/>
          </p:cNvSpPr>
          <p:nvPr>
            <p:ph idx="1"/>
          </p:nvPr>
        </p:nvSpPr>
        <p:spPr>
          <a:xfrm>
            <a:off x="838200" y="1825625"/>
            <a:ext cx="10711943" cy="5061914"/>
          </a:xfrm>
        </p:spPr>
        <p:txBody>
          <a:bodyPr vert="horz" lIns="91440" tIns="45720" rIns="91440" bIns="45720" rtlCol="0" anchor="t">
            <a:normAutofit/>
          </a:bodyPr>
          <a:lstStyle/>
          <a:p>
            <a:r>
              <a:rPr lang="en-US" dirty="0">
                <a:cs typeface="Calibri"/>
              </a:rPr>
              <a:t>Software builds are used to convert source code into executables.</a:t>
            </a:r>
          </a:p>
          <a:p>
            <a:r>
              <a:rPr lang="en-US" dirty="0">
                <a:cs typeface="Calibri"/>
              </a:rPr>
              <a:t>Software releases start by completing code, creating a release candidate build, and conducting acceptance testing.</a:t>
            </a:r>
          </a:p>
          <a:p>
            <a:r>
              <a:rPr lang="en-US" dirty="0">
                <a:cs typeface="Calibri"/>
              </a:rPr>
              <a:t>Code signing certificates are a critical tool for ensuring build integrity.</a:t>
            </a:r>
          </a:p>
          <a:p>
            <a:r>
              <a:rPr lang="en-US" dirty="0">
                <a:cs typeface="Calibri"/>
              </a:rPr>
              <a:t>When a release is approved, it goes through a distribution process.</a:t>
            </a:r>
          </a:p>
          <a:p>
            <a:r>
              <a:rPr lang="en-US" dirty="0">
                <a:cs typeface="Calibri"/>
              </a:rPr>
              <a:t>Released software is more than just a compiled binary.</a:t>
            </a:r>
          </a:p>
          <a:p>
            <a:r>
              <a:rPr lang="en-US" dirty="0">
                <a:cs typeface="Calibri"/>
              </a:rPr>
              <a:t>Tracking released software versions and their input is essential.</a:t>
            </a:r>
          </a:p>
          <a:p>
            <a:r>
              <a:rPr lang="en-US" dirty="0">
                <a:cs typeface="Calibri"/>
              </a:rPr>
              <a:t>Release engineering is the discipline of ensuring quality in this process.</a:t>
            </a:r>
          </a:p>
          <a:p>
            <a:r>
              <a:rPr lang="en-US" dirty="0">
                <a:cs typeface="Calibri"/>
              </a:rPr>
              <a:t>Deployments can be very complex, especially with multiple instances.</a:t>
            </a:r>
          </a:p>
          <a:p>
            <a:r>
              <a:rPr lang="en-US" dirty="0">
                <a:cs typeface="Calibri"/>
              </a:rPr>
              <a:t>SCM is the activity of managing inputs to the release process.</a:t>
            </a:r>
          </a:p>
        </p:txBody>
      </p:sp>
    </p:spTree>
    <p:extLst>
      <p:ext uri="{BB962C8B-B14F-4D97-AF65-F5344CB8AC3E}">
        <p14:creationId xmlns:p14="http://schemas.microsoft.com/office/powerpoint/2010/main" val="42615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BE2A-6271-A3F6-10AD-ECA303247B66}"/>
              </a:ext>
            </a:extLst>
          </p:cNvPr>
          <p:cNvSpPr>
            <a:spLocks noGrp="1"/>
          </p:cNvSpPr>
          <p:nvPr>
            <p:ph type="title"/>
          </p:nvPr>
        </p:nvSpPr>
        <p:spPr/>
        <p:txBody>
          <a:bodyPr/>
          <a:lstStyle/>
          <a:p>
            <a:r>
              <a:rPr lang="en-US" dirty="0">
                <a:cs typeface="Calibri Light" panose="020F0302020204030204"/>
              </a:rPr>
              <a:t>Software automation</a:t>
            </a:r>
          </a:p>
        </p:txBody>
      </p:sp>
      <p:sp>
        <p:nvSpPr>
          <p:cNvPr id="3" name="Content Placeholder 2">
            <a:extLst>
              <a:ext uri="{FF2B5EF4-FFF2-40B4-BE49-F238E27FC236}">
                <a16:creationId xmlns:a16="http://schemas.microsoft.com/office/drawing/2014/main" id="{754197C2-5BA5-99C8-560C-354CDEB430A9}"/>
              </a:ext>
            </a:extLst>
          </p:cNvPr>
          <p:cNvSpPr>
            <a:spLocks noGrp="1"/>
          </p:cNvSpPr>
          <p:nvPr>
            <p:ph idx="1"/>
          </p:nvPr>
        </p:nvSpPr>
        <p:spPr>
          <a:xfrm>
            <a:off x="838200" y="1825625"/>
            <a:ext cx="10515600" cy="5033127"/>
          </a:xfrm>
        </p:spPr>
        <p:txBody>
          <a:bodyPr vert="horz" lIns="91440" tIns="45720" rIns="91440" bIns="45720" rtlCol="0" anchor="t">
            <a:normAutofit lnSpcReduction="10000"/>
          </a:bodyPr>
          <a:lstStyle/>
          <a:p>
            <a:r>
              <a:rPr lang="en-US" dirty="0">
                <a:cs typeface="Calibri"/>
              </a:rPr>
              <a:t>The application of software technologies to minimize human input required for a task.</a:t>
            </a:r>
          </a:p>
          <a:p>
            <a:r>
              <a:rPr lang="en-US" dirty="0">
                <a:cs typeface="Calibri"/>
              </a:rPr>
              <a:t>Three main goals:</a:t>
            </a:r>
          </a:p>
          <a:p>
            <a:pPr lvl="1"/>
            <a:r>
              <a:rPr lang="en-US" dirty="0">
                <a:cs typeface="Calibri"/>
              </a:rPr>
              <a:t>Efficiency </a:t>
            </a:r>
            <a:r>
              <a:rPr lang="en-US" dirty="0">
                <a:ea typeface="+mn-lt"/>
                <a:cs typeface="+mn-lt"/>
              </a:rPr>
              <a:t>–</a:t>
            </a:r>
            <a:r>
              <a:rPr lang="en-US" dirty="0">
                <a:cs typeface="Calibri"/>
              </a:rPr>
              <a:t> Reduce workload by eliminating extraneous steps so developers can focus on other tasks.</a:t>
            </a:r>
          </a:p>
          <a:p>
            <a:pPr lvl="1"/>
            <a:r>
              <a:rPr lang="en-US" dirty="0">
                <a:cs typeface="Calibri"/>
              </a:rPr>
              <a:t>Reliability – Reduce human error by allowing computers to execute defined procedures.</a:t>
            </a:r>
          </a:p>
          <a:p>
            <a:pPr lvl="1"/>
            <a:r>
              <a:rPr lang="en-US" dirty="0">
                <a:cs typeface="Calibri"/>
              </a:rPr>
              <a:t>Productivity </a:t>
            </a:r>
            <a:r>
              <a:rPr lang="en-US" dirty="0">
                <a:ea typeface="+mn-lt"/>
                <a:cs typeface="+mn-lt"/>
              </a:rPr>
              <a:t>–</a:t>
            </a:r>
            <a:r>
              <a:rPr lang="en-US" dirty="0">
                <a:cs typeface="Calibri"/>
              </a:rPr>
              <a:t> Provide self-documenting, distributable solutions that can be used across a team and beyond.</a:t>
            </a:r>
          </a:p>
          <a:p>
            <a:r>
              <a:rPr lang="en-US" dirty="0">
                <a:cs typeface="Calibri"/>
              </a:rPr>
              <a:t>Widely used by many IT disciplines to automate a broad range of business processes and tasks across the whole organization.</a:t>
            </a:r>
          </a:p>
          <a:p>
            <a:r>
              <a:rPr lang="en-US" dirty="0">
                <a:cs typeface="Calibri"/>
              </a:rPr>
              <a:t>Software engineers are uniquely positioned in an organization with the skillset to implement advanced, high-impact automation.</a:t>
            </a:r>
          </a:p>
        </p:txBody>
      </p:sp>
    </p:spTree>
    <p:extLst>
      <p:ext uri="{BB962C8B-B14F-4D97-AF65-F5344CB8AC3E}">
        <p14:creationId xmlns:p14="http://schemas.microsoft.com/office/powerpoint/2010/main" val="3132321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BEF8-5502-EE76-68D9-B3B71574EE0A}"/>
              </a:ext>
            </a:extLst>
          </p:cNvPr>
          <p:cNvSpPr>
            <a:spLocks noGrp="1"/>
          </p:cNvSpPr>
          <p:nvPr>
            <p:ph type="title"/>
          </p:nvPr>
        </p:nvSpPr>
        <p:spPr/>
        <p:txBody>
          <a:bodyPr/>
          <a:lstStyle/>
          <a:p>
            <a:r>
              <a:rPr lang="en-US" dirty="0">
                <a:cs typeface="Calibri Light"/>
              </a:rPr>
              <a:t>Types of Risk in Software Engineering</a:t>
            </a:r>
            <a:endParaRPr lang="en-US" dirty="0"/>
          </a:p>
        </p:txBody>
      </p:sp>
      <p:sp>
        <p:nvSpPr>
          <p:cNvPr id="3" name="Content Placeholder 2">
            <a:extLst>
              <a:ext uri="{FF2B5EF4-FFF2-40B4-BE49-F238E27FC236}">
                <a16:creationId xmlns:a16="http://schemas.microsoft.com/office/drawing/2014/main" id="{CEA8A7E0-43DB-F7EB-1B15-A2DA7C163004}"/>
              </a:ext>
            </a:extLst>
          </p:cNvPr>
          <p:cNvSpPr>
            <a:spLocks noGrp="1"/>
          </p:cNvSpPr>
          <p:nvPr>
            <p:ph idx="1"/>
          </p:nvPr>
        </p:nvSpPr>
        <p:spPr>
          <a:xfrm>
            <a:off x="838200" y="1825625"/>
            <a:ext cx="10515600" cy="5024273"/>
          </a:xfrm>
        </p:spPr>
        <p:txBody>
          <a:bodyPr vert="horz" lIns="91440" tIns="45720" rIns="91440" bIns="45720" rtlCol="0" anchor="t">
            <a:normAutofit/>
          </a:bodyPr>
          <a:lstStyle/>
          <a:p>
            <a:r>
              <a:rPr lang="en-US" dirty="0">
                <a:cs typeface="Calibri"/>
              </a:rPr>
              <a:t>Project Risks – Threats to the project plan. That is, factors that may cause the software to not be deliverable on time and on budget.</a:t>
            </a:r>
          </a:p>
          <a:p>
            <a:r>
              <a:rPr lang="en-US" dirty="0">
                <a:cs typeface="Calibri"/>
              </a:rPr>
              <a:t>Technical Risks – Threats to the software design. Implementations that turn out to be more challenging than anticipated can make it more difficult or even impossible to realize software requirements.</a:t>
            </a:r>
          </a:p>
          <a:p>
            <a:r>
              <a:rPr lang="en-US" dirty="0">
                <a:cs typeface="Calibri"/>
              </a:rPr>
              <a:t>Business Risks – Threats to the development team. This includes:</a:t>
            </a:r>
            <a:endParaRPr lang="en-US" i="1" dirty="0">
              <a:cs typeface="Calibri"/>
            </a:endParaRPr>
          </a:p>
          <a:p>
            <a:pPr lvl="1"/>
            <a:r>
              <a:rPr lang="en-US" dirty="0">
                <a:cs typeface="Calibri"/>
              </a:rPr>
              <a:t>Market Risk – Building a product nobody wants. Leads to project termination.</a:t>
            </a:r>
          </a:p>
          <a:p>
            <a:pPr lvl="1"/>
            <a:r>
              <a:rPr lang="en-US" dirty="0">
                <a:cs typeface="Calibri"/>
              </a:rPr>
              <a:t>Strategic Risk – Building a product that no longer fits into the vendor's business strategy (reorganizations/M&amp;A, business pivots, new opportunities)</a:t>
            </a:r>
          </a:p>
          <a:p>
            <a:pPr lvl="1"/>
            <a:r>
              <a:rPr lang="en-US" dirty="0">
                <a:cs typeface="Calibri"/>
              </a:rPr>
              <a:t>Sales Risk </a:t>
            </a:r>
            <a:r>
              <a:rPr lang="en-US" dirty="0">
                <a:ea typeface="+mn-lt"/>
                <a:cs typeface="+mn-lt"/>
              </a:rPr>
              <a:t>–</a:t>
            </a:r>
            <a:r>
              <a:rPr lang="en-US" dirty="0">
                <a:cs typeface="Calibri"/>
              </a:rPr>
              <a:t> Building a product that is hard to sell due to complexity.</a:t>
            </a:r>
          </a:p>
          <a:p>
            <a:pPr lvl="1"/>
            <a:r>
              <a:rPr lang="en-US" dirty="0">
                <a:cs typeface="Calibri"/>
              </a:rPr>
              <a:t>Management Risk – Losing support from a senior executive or key stakeholder</a:t>
            </a:r>
          </a:p>
          <a:p>
            <a:pPr lvl="1"/>
            <a:r>
              <a:rPr lang="en-US" dirty="0">
                <a:cs typeface="Calibri"/>
              </a:rPr>
              <a:t>Budget Risk </a:t>
            </a:r>
            <a:r>
              <a:rPr lang="en-US" dirty="0">
                <a:ea typeface="+mn-lt"/>
                <a:cs typeface="+mn-lt"/>
              </a:rPr>
              <a:t>– Vendor becomes unable to allocate resources to the project.</a:t>
            </a:r>
          </a:p>
        </p:txBody>
      </p:sp>
    </p:spTree>
    <p:extLst>
      <p:ext uri="{BB962C8B-B14F-4D97-AF65-F5344CB8AC3E}">
        <p14:creationId xmlns:p14="http://schemas.microsoft.com/office/powerpoint/2010/main" val="192361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DC11-C556-A360-C07B-4EAE05F35B22}"/>
              </a:ext>
            </a:extLst>
          </p:cNvPr>
          <p:cNvSpPr>
            <a:spLocks noGrp="1"/>
          </p:cNvSpPr>
          <p:nvPr>
            <p:ph type="title"/>
          </p:nvPr>
        </p:nvSpPr>
        <p:spPr/>
        <p:txBody>
          <a:bodyPr/>
          <a:lstStyle/>
          <a:p>
            <a:r>
              <a:rPr lang="en-US" dirty="0">
                <a:cs typeface="Calibri Light"/>
              </a:rPr>
              <a:t>Risk Management Summary</a:t>
            </a:r>
            <a:endParaRPr lang="en-US" dirty="0"/>
          </a:p>
        </p:txBody>
      </p:sp>
      <p:sp>
        <p:nvSpPr>
          <p:cNvPr id="3" name="Content Placeholder 2">
            <a:extLst>
              <a:ext uri="{FF2B5EF4-FFF2-40B4-BE49-F238E27FC236}">
                <a16:creationId xmlns:a16="http://schemas.microsoft.com/office/drawing/2014/main" id="{97695D30-8361-D315-9706-6090A5FEAC3E}"/>
              </a:ext>
            </a:extLst>
          </p:cNvPr>
          <p:cNvSpPr>
            <a:spLocks noGrp="1"/>
          </p:cNvSpPr>
          <p:nvPr>
            <p:ph idx="1"/>
          </p:nvPr>
        </p:nvSpPr>
        <p:spPr/>
        <p:txBody>
          <a:bodyPr vert="horz" lIns="91440" tIns="45720" rIns="91440" bIns="45720" rtlCol="0" anchor="t">
            <a:normAutofit/>
          </a:bodyPr>
          <a:lstStyle/>
          <a:p>
            <a:r>
              <a:rPr lang="en-US" dirty="0">
                <a:cs typeface="Calibri"/>
              </a:rPr>
              <a:t>There are many types of risk that occur in software engineering.</a:t>
            </a:r>
          </a:p>
          <a:p>
            <a:r>
              <a:rPr lang="en-US" dirty="0">
                <a:cs typeface="Calibri"/>
              </a:rPr>
              <a:t>Good preparation helps to avoid risks turning into incidents and to limit the impact of the incident.</a:t>
            </a:r>
          </a:p>
          <a:p>
            <a:r>
              <a:rPr lang="en-US" dirty="0">
                <a:cs typeface="Calibri"/>
              </a:rPr>
              <a:t>Not all risks can be anticipated and can only be reacted to.</a:t>
            </a:r>
          </a:p>
          <a:p>
            <a:r>
              <a:rPr lang="en-US" dirty="0">
                <a:cs typeface="Calibri"/>
              </a:rPr>
              <a:t>Most risks don't lead to absolute catastrophe but it is still worthwhile to try to prevent them and develop contingency plans for them.</a:t>
            </a:r>
          </a:p>
          <a:p>
            <a:r>
              <a:rPr lang="en-US" dirty="0">
                <a:cs typeface="Calibri"/>
              </a:rPr>
              <a:t>The risks that are mainly the responsibility of the development team are to the project budget and timeline, or implementation in the face of technical limitations.</a:t>
            </a:r>
          </a:p>
        </p:txBody>
      </p:sp>
    </p:spTree>
    <p:extLst>
      <p:ext uri="{BB962C8B-B14F-4D97-AF65-F5344CB8AC3E}">
        <p14:creationId xmlns:p14="http://schemas.microsoft.com/office/powerpoint/2010/main" val="197542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7212-BCA8-0354-D2D7-6ACAB53E0BDE}"/>
              </a:ext>
            </a:extLst>
          </p:cNvPr>
          <p:cNvSpPr>
            <a:spLocks noGrp="1"/>
          </p:cNvSpPr>
          <p:nvPr>
            <p:ph type="title"/>
          </p:nvPr>
        </p:nvSpPr>
        <p:spPr/>
        <p:txBody>
          <a:bodyPr/>
          <a:lstStyle/>
          <a:p>
            <a:r>
              <a:rPr lang="en-US" dirty="0">
                <a:cs typeface="Calibri Light"/>
              </a:rPr>
              <a:t>Other Activities</a:t>
            </a:r>
            <a:endParaRPr lang="en-US" dirty="0"/>
          </a:p>
        </p:txBody>
      </p:sp>
      <p:sp>
        <p:nvSpPr>
          <p:cNvPr id="3" name="Content Placeholder 2">
            <a:extLst>
              <a:ext uri="{FF2B5EF4-FFF2-40B4-BE49-F238E27FC236}">
                <a16:creationId xmlns:a16="http://schemas.microsoft.com/office/drawing/2014/main" id="{42387E71-55ED-FF63-4B0E-AB42213D4C64}"/>
              </a:ext>
            </a:extLst>
          </p:cNvPr>
          <p:cNvSpPr>
            <a:spLocks noGrp="1"/>
          </p:cNvSpPr>
          <p:nvPr>
            <p:ph idx="1"/>
          </p:nvPr>
        </p:nvSpPr>
        <p:spPr>
          <a:xfrm>
            <a:off x="838200" y="1825625"/>
            <a:ext cx="10515600" cy="4996107"/>
          </a:xfrm>
        </p:spPr>
        <p:txBody>
          <a:bodyPr vert="horz" lIns="91440" tIns="45720" rIns="91440" bIns="45720" rtlCol="0" anchor="t">
            <a:normAutofit fontScale="92500" lnSpcReduction="10000"/>
          </a:bodyPr>
          <a:lstStyle/>
          <a:p>
            <a:r>
              <a:rPr lang="en-US" dirty="0">
                <a:cs typeface="Calibri"/>
              </a:rPr>
              <a:t>Software engineers are expected to participate in a wide range of activities outside of writing code, even outside of the software development project lifecycle.</a:t>
            </a:r>
          </a:p>
          <a:p>
            <a:r>
              <a:rPr lang="en-US" dirty="0">
                <a:cs typeface="Calibri"/>
              </a:rPr>
              <a:t>Software engineers are leading experts on some aspects of the programs they write, and this makes them a great resource for other areas of the business like sales, marketing, and support.</a:t>
            </a:r>
          </a:p>
          <a:p>
            <a:r>
              <a:rPr lang="en-US" dirty="0">
                <a:cs typeface="Calibri"/>
              </a:rPr>
              <a:t>Software engineers bring a lot of valuable experience and skillsets that can be applied to provide value to the company in other ways.</a:t>
            </a:r>
          </a:p>
          <a:p>
            <a:r>
              <a:rPr lang="en-US" dirty="0">
                <a:cs typeface="Calibri"/>
              </a:rPr>
              <a:t>Some aspects of the workforce affect software engineers differently, such as company security training.</a:t>
            </a:r>
          </a:p>
          <a:p>
            <a:r>
              <a:rPr lang="en-US" dirty="0">
                <a:cs typeface="Calibri"/>
              </a:rPr>
              <a:t>Many software companies are rich workplaces that enable their engineers to succeed at a wide range of tasks. Find a good fit for you.</a:t>
            </a:r>
          </a:p>
          <a:p>
            <a:r>
              <a:rPr lang="en-US" dirty="0">
                <a:cs typeface="Calibri"/>
              </a:rPr>
              <a:t>Software engineering offers exciting opportunities beyond your employer.</a:t>
            </a:r>
          </a:p>
        </p:txBody>
      </p:sp>
    </p:spTree>
    <p:extLst>
      <p:ext uri="{BB962C8B-B14F-4D97-AF65-F5344CB8AC3E}">
        <p14:creationId xmlns:p14="http://schemas.microsoft.com/office/powerpoint/2010/main" val="1342578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F389-7492-1CE6-18F4-E48B2B16A765}"/>
              </a:ext>
            </a:extLst>
          </p:cNvPr>
          <p:cNvSpPr>
            <a:spLocks noGrp="1"/>
          </p:cNvSpPr>
          <p:nvPr>
            <p:ph type="title"/>
          </p:nvPr>
        </p:nvSpPr>
        <p:spPr/>
        <p:txBody>
          <a:bodyPr/>
          <a:lstStyle/>
          <a:p>
            <a:r>
              <a:rPr lang="en-US" dirty="0">
                <a:cs typeface="Calibri Light"/>
              </a:rPr>
              <a:t>REST APIs</a:t>
            </a:r>
            <a:endParaRPr lang="en-US" dirty="0"/>
          </a:p>
        </p:txBody>
      </p:sp>
      <p:sp>
        <p:nvSpPr>
          <p:cNvPr id="3" name="Content Placeholder 2">
            <a:extLst>
              <a:ext uri="{FF2B5EF4-FFF2-40B4-BE49-F238E27FC236}">
                <a16:creationId xmlns:a16="http://schemas.microsoft.com/office/drawing/2014/main" id="{31BA8F50-95E0-DA66-D9D4-A40F320E1DCF}"/>
              </a:ext>
            </a:extLst>
          </p:cNvPr>
          <p:cNvSpPr>
            <a:spLocks noGrp="1"/>
          </p:cNvSpPr>
          <p:nvPr>
            <p:ph idx="1"/>
          </p:nvPr>
        </p:nvSpPr>
        <p:spPr>
          <a:xfrm>
            <a:off x="838200" y="1825625"/>
            <a:ext cx="10735506" cy="5026398"/>
          </a:xfrm>
        </p:spPr>
        <p:txBody>
          <a:bodyPr vert="horz" lIns="91440" tIns="45720" rIns="91440" bIns="45720" rtlCol="0" anchor="t">
            <a:normAutofit fontScale="92500" lnSpcReduction="10000"/>
          </a:bodyPr>
          <a:lstStyle/>
          <a:p>
            <a:r>
              <a:rPr lang="en-US" dirty="0">
                <a:cs typeface="Calibri"/>
              </a:rPr>
              <a:t>Many applications define an interface that can be accessed over HTTP web requests.</a:t>
            </a:r>
          </a:p>
          <a:p>
            <a:r>
              <a:rPr lang="en-US" dirty="0" err="1">
                <a:cs typeface="Calibri"/>
              </a:rPr>
              <a:t>REpresentational</a:t>
            </a:r>
            <a:r>
              <a:rPr lang="en-US" dirty="0">
                <a:cs typeface="Calibri"/>
              </a:rPr>
              <a:t> State Transfer (REST) is a paradigm for standardizing request and response formats to access resources via web API.</a:t>
            </a:r>
          </a:p>
          <a:p>
            <a:r>
              <a:rPr lang="en-US" dirty="0">
                <a:cs typeface="Calibri"/>
              </a:rPr>
              <a:t>URLs are grouped based on resource types, and use nouns to identify resources. HTTP verbs "POST", "GET", "PUT", and "DELETE" define</a:t>
            </a:r>
            <a:br>
              <a:rPr lang="en-US" dirty="0">
                <a:cs typeface="Calibri"/>
              </a:rPr>
            </a:br>
            <a:r>
              <a:rPr lang="en-US" dirty="0">
                <a:cs typeface="Calibri"/>
              </a:rPr>
              <a:t>Create/Read/Update/Delete operations, respectively. GET https://keyfactor.local/Users/1/Roles could be a REST endpoint for retrieving the roles for user with id "1".</a:t>
            </a:r>
          </a:p>
          <a:p>
            <a:r>
              <a:rPr lang="en-US" dirty="0">
                <a:cs typeface="Calibri"/>
              </a:rPr>
              <a:t>The </a:t>
            </a:r>
            <a:r>
              <a:rPr lang="en-US" dirty="0" err="1">
                <a:cs typeface="Calibri"/>
              </a:rPr>
              <a:t>OpenAPI</a:t>
            </a:r>
            <a:r>
              <a:rPr lang="en-US" dirty="0">
                <a:cs typeface="Calibri"/>
              </a:rPr>
              <a:t> Initiative defines JSON and YAML formats for representing a RESTful API, called its "</a:t>
            </a:r>
            <a:r>
              <a:rPr lang="en-US" dirty="0" err="1">
                <a:cs typeface="Calibri"/>
              </a:rPr>
              <a:t>OpenAPI</a:t>
            </a:r>
            <a:r>
              <a:rPr lang="en-US" dirty="0">
                <a:cs typeface="Calibri"/>
              </a:rPr>
              <a:t> specification" (formerly "Swagger"). An </a:t>
            </a:r>
            <a:r>
              <a:rPr lang="en-US" dirty="0" err="1">
                <a:cs typeface="Calibri"/>
              </a:rPr>
              <a:t>OpenAPI</a:t>
            </a:r>
            <a:r>
              <a:rPr lang="en-US" dirty="0">
                <a:cs typeface="Calibri"/>
              </a:rPr>
              <a:t> specification defines the API with enough detail that it can be consumed to programmatically access the API – client code can be generated in any language to make HTTP requests with correct input/output data.</a:t>
            </a:r>
          </a:p>
        </p:txBody>
      </p:sp>
      <p:sp>
        <p:nvSpPr>
          <p:cNvPr id="5" name="Title 1">
            <a:extLst>
              <a:ext uri="{FF2B5EF4-FFF2-40B4-BE49-F238E27FC236}">
                <a16:creationId xmlns:a16="http://schemas.microsoft.com/office/drawing/2014/main" id="{4C8CFBEA-2BB7-1655-603A-1A620CA35049}"/>
              </a:ext>
            </a:extLst>
          </p:cNvPr>
          <p:cNvSpPr txBox="1">
            <a:spLocks/>
          </p:cNvSpPr>
          <p:nvPr/>
        </p:nvSpPr>
        <p:spPr>
          <a:xfrm>
            <a:off x="949367" y="363783"/>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4400" dirty="0">
              <a:solidFill>
                <a:srgbClr val="FF0000"/>
              </a:solidFill>
              <a:cs typeface="Calibri Light"/>
            </a:endParaRPr>
          </a:p>
        </p:txBody>
      </p:sp>
    </p:spTree>
    <p:extLst>
      <p:ext uri="{BB962C8B-B14F-4D97-AF65-F5344CB8AC3E}">
        <p14:creationId xmlns:p14="http://schemas.microsoft.com/office/powerpoint/2010/main" val="236935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5153-F3EA-D5A8-67CA-3784FB2F9DC9}"/>
              </a:ext>
            </a:extLst>
          </p:cNvPr>
          <p:cNvSpPr>
            <a:spLocks noGrp="1"/>
          </p:cNvSpPr>
          <p:nvPr>
            <p:ph type="title"/>
          </p:nvPr>
        </p:nvSpPr>
        <p:spPr/>
        <p:txBody>
          <a:bodyPr/>
          <a:lstStyle/>
          <a:p>
            <a:r>
              <a:rPr lang="en-US" dirty="0">
                <a:cs typeface="Calibri Light" panose="020F0302020204030204"/>
              </a:rPr>
              <a:t>Data Science</a:t>
            </a:r>
          </a:p>
        </p:txBody>
      </p:sp>
      <p:sp>
        <p:nvSpPr>
          <p:cNvPr id="3" name="Content Placeholder 2">
            <a:extLst>
              <a:ext uri="{FF2B5EF4-FFF2-40B4-BE49-F238E27FC236}">
                <a16:creationId xmlns:a16="http://schemas.microsoft.com/office/drawing/2014/main" id="{ACFF2830-F681-95E9-559A-ED96F5925E01}"/>
              </a:ext>
            </a:extLst>
          </p:cNvPr>
          <p:cNvSpPr>
            <a:spLocks noGrp="1"/>
          </p:cNvSpPr>
          <p:nvPr>
            <p:ph idx="1"/>
          </p:nvPr>
        </p:nvSpPr>
        <p:spPr>
          <a:xfrm>
            <a:off x="838200" y="1825625"/>
            <a:ext cx="10515600" cy="4990599"/>
          </a:xfrm>
        </p:spPr>
        <p:txBody>
          <a:bodyPr vert="horz" lIns="91440" tIns="45720" rIns="91440" bIns="45720" rtlCol="0" anchor="t">
            <a:normAutofit lnSpcReduction="10000"/>
          </a:bodyPr>
          <a:lstStyle/>
          <a:p>
            <a:r>
              <a:rPr lang="en-US" dirty="0">
                <a:cs typeface="Calibri"/>
              </a:rPr>
              <a:t>Data science is, broadly, the transformation of raw data into useful, actionable information.</a:t>
            </a:r>
          </a:p>
          <a:p>
            <a:r>
              <a:rPr lang="en-US" dirty="0">
                <a:cs typeface="Calibri"/>
              </a:rPr>
              <a:t>Data science requires the simultaneous application of computer </a:t>
            </a:r>
            <a:br>
              <a:rPr lang="en-US" dirty="0">
                <a:cs typeface="Calibri"/>
              </a:rPr>
            </a:br>
            <a:r>
              <a:rPr lang="en-US" dirty="0">
                <a:cs typeface="Calibri"/>
              </a:rPr>
              <a:t>science, math/statistics, and domain knowledge to identify patterns.</a:t>
            </a:r>
          </a:p>
          <a:p>
            <a:r>
              <a:rPr lang="en-US" dirty="0">
                <a:cs typeface="Calibri"/>
              </a:rPr>
              <a:t>Data science is valuable for businesses to gain actionable insights from data they've collected. For example, Netflix can use data science to recommend shows based on what else you've liked, and what other shows are correlated with the ones you've liked based on other users' preferences. This helps Netflix retain customers.</a:t>
            </a:r>
            <a:endParaRPr lang="en-US" dirty="0"/>
          </a:p>
          <a:p>
            <a:r>
              <a:rPr lang="en-US" dirty="0">
                <a:ea typeface="+mn-lt"/>
                <a:cs typeface="+mn-lt"/>
              </a:rPr>
              <a:t>The problems and techniques in data science can be very broad, </a:t>
            </a:r>
            <a:br>
              <a:rPr lang="en-US" dirty="0">
                <a:ea typeface="+mn-lt"/>
                <a:cs typeface="+mn-lt"/>
              </a:rPr>
            </a:br>
            <a:r>
              <a:rPr lang="en-US" dirty="0">
                <a:ea typeface="+mn-lt"/>
                <a:cs typeface="+mn-lt"/>
              </a:rPr>
              <a:t>but they help to provide insights to problems that don't have an exact algorithmic solution (like predicting Netflix preferences).</a:t>
            </a:r>
            <a:endParaRPr lang="en-US" dirty="0">
              <a:cs typeface="Calibri"/>
            </a:endParaRPr>
          </a:p>
          <a:p>
            <a:endParaRPr lang="en-US" dirty="0">
              <a:cs typeface="Calibri"/>
            </a:endParaRPr>
          </a:p>
        </p:txBody>
      </p:sp>
      <p:sp>
        <p:nvSpPr>
          <p:cNvPr id="4" name="Title 1">
            <a:extLst>
              <a:ext uri="{FF2B5EF4-FFF2-40B4-BE49-F238E27FC236}">
                <a16:creationId xmlns:a16="http://schemas.microsoft.com/office/drawing/2014/main" id="{4C8CFBEA-2BB7-1655-603A-1A620CA35049}"/>
              </a:ext>
            </a:extLst>
          </p:cNvPr>
          <p:cNvSpPr txBox="1">
            <a:spLocks/>
          </p:cNvSpPr>
          <p:nvPr/>
        </p:nvSpPr>
        <p:spPr>
          <a:xfrm>
            <a:off x="837177" y="318076"/>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4400" dirty="0">
              <a:solidFill>
                <a:srgbClr val="FF0000"/>
              </a:solidFill>
              <a:cs typeface="Calibri Light"/>
            </a:endParaRPr>
          </a:p>
        </p:txBody>
      </p:sp>
    </p:spTree>
    <p:extLst>
      <p:ext uri="{BB962C8B-B14F-4D97-AF65-F5344CB8AC3E}">
        <p14:creationId xmlns:p14="http://schemas.microsoft.com/office/powerpoint/2010/main" val="3129294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D3DE-9C8A-7A15-ACC8-388B9AB190B4}"/>
              </a:ext>
            </a:extLst>
          </p:cNvPr>
          <p:cNvSpPr>
            <a:spLocks noGrp="1"/>
          </p:cNvSpPr>
          <p:nvPr>
            <p:ph type="title"/>
          </p:nvPr>
        </p:nvSpPr>
        <p:spPr/>
        <p:txBody>
          <a:bodyPr/>
          <a:lstStyle/>
          <a:p>
            <a:r>
              <a:rPr lang="en-US" dirty="0">
                <a:cs typeface="Calibri Light"/>
              </a:rPr>
              <a:t>Python Applications</a:t>
            </a:r>
            <a:endParaRPr lang="en-US" dirty="0"/>
          </a:p>
        </p:txBody>
      </p:sp>
      <p:sp>
        <p:nvSpPr>
          <p:cNvPr id="3" name="Content Placeholder 2">
            <a:extLst>
              <a:ext uri="{FF2B5EF4-FFF2-40B4-BE49-F238E27FC236}">
                <a16:creationId xmlns:a16="http://schemas.microsoft.com/office/drawing/2014/main" id="{A541ACE0-B360-6289-221B-46AA6F4061AC}"/>
              </a:ext>
            </a:extLst>
          </p:cNvPr>
          <p:cNvSpPr>
            <a:spLocks noGrp="1"/>
          </p:cNvSpPr>
          <p:nvPr>
            <p:ph idx="1"/>
          </p:nvPr>
        </p:nvSpPr>
        <p:spPr>
          <a:xfrm>
            <a:off x="838200" y="1825625"/>
            <a:ext cx="10515600" cy="5036625"/>
          </a:xfrm>
        </p:spPr>
        <p:txBody>
          <a:bodyPr vert="horz" lIns="91440" tIns="45720" rIns="91440" bIns="45720" rtlCol="0" anchor="t">
            <a:normAutofit/>
          </a:bodyPr>
          <a:lstStyle/>
          <a:p>
            <a:r>
              <a:rPr lang="en-US" dirty="0">
                <a:cs typeface="Calibri"/>
              </a:rPr>
              <a:t>Python is an expressive, interpreted language that is well-suited for short programs, especially ones involving data structure manipulation</a:t>
            </a:r>
          </a:p>
          <a:p>
            <a:r>
              <a:rPr lang="en-US" dirty="0">
                <a:cs typeface="Calibri"/>
              </a:rPr>
              <a:t>The functional programming constructs such as lambda functions, comprehensions, and map/filter/reduce/</a:t>
            </a:r>
            <a:r>
              <a:rPr lang="en-US" dirty="0" err="1">
                <a:cs typeface="Calibri"/>
              </a:rPr>
              <a:t>groupby</a:t>
            </a:r>
            <a:r>
              <a:rPr lang="en-US" dirty="0">
                <a:cs typeface="Calibri"/>
              </a:rPr>
              <a:t> functions reinforce a very clean coding style that engineers should follow in many other cases with other languages.</a:t>
            </a:r>
          </a:p>
          <a:p>
            <a:r>
              <a:rPr lang="en-US" dirty="0">
                <a:cs typeface="Calibri"/>
              </a:rPr>
              <a:t>Python is much less suitable for complex software engineering projects as the slow interpreter and dynamic typing make it difficult to assess impacts of code changes.</a:t>
            </a:r>
          </a:p>
          <a:p>
            <a:r>
              <a:rPr lang="en-US" dirty="0">
                <a:cs typeface="Calibri"/>
              </a:rPr>
              <a:t>Major applications of Python include software engineering interview questions, automation scripts, and data science analytics.</a:t>
            </a:r>
          </a:p>
        </p:txBody>
      </p:sp>
      <p:sp>
        <p:nvSpPr>
          <p:cNvPr id="4" name="Title 1">
            <a:extLst>
              <a:ext uri="{FF2B5EF4-FFF2-40B4-BE49-F238E27FC236}">
                <a16:creationId xmlns:a16="http://schemas.microsoft.com/office/drawing/2014/main" id="{4C8CFBEA-2BB7-1655-603A-1A620CA35049}"/>
              </a:ext>
            </a:extLst>
          </p:cNvPr>
          <p:cNvSpPr txBox="1">
            <a:spLocks/>
          </p:cNvSpPr>
          <p:nvPr/>
        </p:nvSpPr>
        <p:spPr>
          <a:xfrm>
            <a:off x="837177" y="389673"/>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4400" dirty="0">
              <a:solidFill>
                <a:srgbClr val="FF0000"/>
              </a:solidFill>
              <a:cs typeface="Calibri Light"/>
            </a:endParaRPr>
          </a:p>
        </p:txBody>
      </p:sp>
    </p:spTree>
    <p:extLst>
      <p:ext uri="{BB962C8B-B14F-4D97-AF65-F5344CB8AC3E}">
        <p14:creationId xmlns:p14="http://schemas.microsoft.com/office/powerpoint/2010/main" val="298638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513D-FE2B-F81C-0BA6-04A7CDC91AA0}"/>
              </a:ext>
            </a:extLst>
          </p:cNvPr>
          <p:cNvSpPr>
            <a:spLocks noGrp="1"/>
          </p:cNvSpPr>
          <p:nvPr>
            <p:ph type="title"/>
          </p:nvPr>
        </p:nvSpPr>
        <p:spPr/>
        <p:txBody>
          <a:bodyPr/>
          <a:lstStyle/>
          <a:p>
            <a:r>
              <a:rPr lang="en-US" dirty="0">
                <a:cs typeface="Calibri Light"/>
              </a:rPr>
              <a:t>Topics Pre-Midterm</a:t>
            </a:r>
            <a:endParaRPr lang="en-US" dirty="0"/>
          </a:p>
        </p:txBody>
      </p:sp>
      <p:sp>
        <p:nvSpPr>
          <p:cNvPr id="3" name="Content Placeholder 2">
            <a:extLst>
              <a:ext uri="{FF2B5EF4-FFF2-40B4-BE49-F238E27FC236}">
                <a16:creationId xmlns:a16="http://schemas.microsoft.com/office/drawing/2014/main" id="{C65521F5-C531-F8C1-EADC-51C1B6F2B70E}"/>
              </a:ext>
            </a:extLst>
          </p:cNvPr>
          <p:cNvSpPr>
            <a:spLocks noGrp="1"/>
          </p:cNvSpPr>
          <p:nvPr>
            <p:ph idx="1"/>
          </p:nvPr>
        </p:nvSpPr>
        <p:spPr/>
        <p:txBody>
          <a:bodyPr vert="horz" lIns="91440" tIns="45720" rIns="91440" bIns="45720" rtlCol="0" anchor="t">
            <a:normAutofit/>
          </a:bodyPr>
          <a:lstStyle/>
          <a:p>
            <a:r>
              <a:rPr lang="en-US" dirty="0">
                <a:ea typeface="+mn-lt"/>
                <a:cs typeface="+mn-lt"/>
              </a:rPr>
              <a:t>Software engineering fundamentals</a:t>
            </a:r>
          </a:p>
          <a:p>
            <a:r>
              <a:rPr lang="en-US" dirty="0">
                <a:ea typeface="+mn-lt"/>
                <a:cs typeface="+mn-lt"/>
              </a:rPr>
              <a:t>History of software</a:t>
            </a:r>
          </a:p>
          <a:p>
            <a:r>
              <a:rPr lang="en-US" dirty="0">
                <a:ea typeface="+mn-lt"/>
                <a:cs typeface="+mn-lt"/>
              </a:rPr>
              <a:t>Software engineering terminology</a:t>
            </a:r>
          </a:p>
          <a:p>
            <a:r>
              <a:rPr lang="en-US" dirty="0">
                <a:ea typeface="+mn-lt"/>
                <a:cs typeface="+mn-lt"/>
              </a:rPr>
              <a:t>Software products and projects</a:t>
            </a:r>
          </a:p>
          <a:p>
            <a:r>
              <a:rPr lang="en-US" dirty="0">
                <a:ea typeface="+mn-lt"/>
                <a:cs typeface="+mn-lt"/>
              </a:rPr>
              <a:t>Software development lifecycle</a:t>
            </a:r>
          </a:p>
          <a:p>
            <a:r>
              <a:rPr lang="en-US" dirty="0">
                <a:cs typeface="Calibri"/>
              </a:rPr>
              <a:t>Software engineering methodologies</a:t>
            </a:r>
            <a:endParaRPr lang="en-US" dirty="0">
              <a:ea typeface="+mn-lt"/>
              <a:cs typeface="+mn-lt"/>
            </a:endParaRPr>
          </a:p>
          <a:p>
            <a:r>
              <a:rPr lang="en-US" dirty="0">
                <a:ea typeface="+mn-lt"/>
                <a:cs typeface="+mn-lt"/>
              </a:rPr>
              <a:t>Software development organizations</a:t>
            </a:r>
          </a:p>
          <a:p>
            <a:r>
              <a:rPr lang="en-US" dirty="0">
                <a:ea typeface="+mn-lt"/>
                <a:cs typeface="+mn-lt"/>
              </a:rPr>
              <a:t>Software engineering roles</a:t>
            </a:r>
          </a:p>
        </p:txBody>
      </p:sp>
      <p:sp>
        <p:nvSpPr>
          <p:cNvPr id="5" name="Content Placeholder 2">
            <a:extLst>
              <a:ext uri="{FF2B5EF4-FFF2-40B4-BE49-F238E27FC236}">
                <a16:creationId xmlns:a16="http://schemas.microsoft.com/office/drawing/2014/main" id="{37D48624-12A3-9516-805C-573C55AAEA6B}"/>
              </a:ext>
            </a:extLst>
          </p:cNvPr>
          <p:cNvSpPr txBox="1">
            <a:spLocks/>
          </p:cNvSpPr>
          <p:nvPr/>
        </p:nvSpPr>
        <p:spPr>
          <a:xfrm>
            <a:off x="6688613" y="1827566"/>
            <a:ext cx="550398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Tools for software engineering</a:t>
            </a:r>
            <a:endParaRPr lang="en-US" dirty="0"/>
          </a:p>
          <a:p>
            <a:r>
              <a:rPr lang="en-US" dirty="0">
                <a:ea typeface="+mn-lt"/>
                <a:cs typeface="+mn-lt"/>
              </a:rPr>
              <a:t>Version control/Git/GitHub</a:t>
            </a:r>
          </a:p>
          <a:p>
            <a:r>
              <a:rPr lang="en-US" dirty="0">
                <a:ea typeface="+mn-lt"/>
                <a:cs typeface="+mn-lt"/>
              </a:rPr>
              <a:t>Collaborative development</a:t>
            </a:r>
          </a:p>
          <a:p>
            <a:r>
              <a:rPr lang="en-US" dirty="0">
                <a:ea typeface="+mn-lt"/>
                <a:cs typeface="+mn-lt"/>
              </a:rPr>
              <a:t>Requirements engineering</a:t>
            </a:r>
          </a:p>
          <a:p>
            <a:r>
              <a:rPr lang="en-US" dirty="0">
                <a:ea typeface="+mn-lt"/>
                <a:cs typeface="+mn-lt"/>
              </a:rPr>
              <a:t>Software project planning</a:t>
            </a:r>
          </a:p>
          <a:p>
            <a:r>
              <a:rPr lang="en-US" dirty="0">
                <a:ea typeface="+mn-lt"/>
                <a:cs typeface="+mn-lt"/>
              </a:rPr>
              <a:t>Software product design</a:t>
            </a:r>
          </a:p>
          <a:p>
            <a:r>
              <a:rPr lang="en-US" dirty="0">
                <a:ea typeface="+mn-lt"/>
                <a:cs typeface="+mn-lt"/>
              </a:rPr>
              <a:t>Software systems modeling</a:t>
            </a:r>
          </a:p>
          <a:p>
            <a:r>
              <a:rPr lang="en-US" dirty="0">
                <a:ea typeface="+mn-lt"/>
                <a:cs typeface="+mn-lt"/>
              </a:rPr>
              <a:t>Formal methods</a:t>
            </a:r>
            <a:endParaRPr lang="en-US" dirty="0"/>
          </a:p>
        </p:txBody>
      </p:sp>
    </p:spTree>
    <p:extLst>
      <p:ext uri="{BB962C8B-B14F-4D97-AF65-F5344CB8AC3E}">
        <p14:creationId xmlns:p14="http://schemas.microsoft.com/office/powerpoint/2010/main" val="3066629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C8B7-CD39-AF95-C8E1-37DF77C4F4B4}"/>
              </a:ext>
            </a:extLst>
          </p:cNvPr>
          <p:cNvSpPr>
            <a:spLocks noGrp="1"/>
          </p:cNvSpPr>
          <p:nvPr>
            <p:ph type="title"/>
          </p:nvPr>
        </p:nvSpPr>
        <p:spPr/>
        <p:txBody>
          <a:bodyPr/>
          <a:lstStyle/>
          <a:p>
            <a:r>
              <a:rPr lang="en-US" dirty="0">
                <a:cs typeface="Calibri Light"/>
              </a:rPr>
              <a:t>Don't forget</a:t>
            </a:r>
            <a:endParaRPr lang="en-US" dirty="0"/>
          </a:p>
        </p:txBody>
      </p:sp>
      <p:sp>
        <p:nvSpPr>
          <p:cNvPr id="3" name="Content Placeholder 2">
            <a:extLst>
              <a:ext uri="{FF2B5EF4-FFF2-40B4-BE49-F238E27FC236}">
                <a16:creationId xmlns:a16="http://schemas.microsoft.com/office/drawing/2014/main" id="{7B15275C-CA94-3269-DC61-D43EF8FD8839}"/>
              </a:ext>
            </a:extLst>
          </p:cNvPr>
          <p:cNvSpPr>
            <a:spLocks noGrp="1"/>
          </p:cNvSpPr>
          <p:nvPr>
            <p:ph idx="1"/>
          </p:nvPr>
        </p:nvSpPr>
        <p:spPr/>
        <p:txBody>
          <a:bodyPr vert="horz" lIns="91440" tIns="45720" rIns="91440" bIns="45720" rtlCol="0" anchor="t">
            <a:normAutofit/>
          </a:bodyPr>
          <a:lstStyle/>
          <a:p>
            <a:r>
              <a:rPr lang="en-US" dirty="0">
                <a:cs typeface="Calibri"/>
              </a:rPr>
              <a:t>Review exercises, quizzes, team projects, practice final, and solutions as well as lecture contents.</a:t>
            </a:r>
          </a:p>
          <a:p>
            <a:r>
              <a:rPr lang="en-US" dirty="0">
                <a:cs typeface="Calibri"/>
              </a:rPr>
              <a:t>Review the scenario when it's posted and practice the questions you might anticipate on it.</a:t>
            </a:r>
          </a:p>
          <a:p>
            <a:r>
              <a:rPr lang="en-US" dirty="0">
                <a:cs typeface="Calibri"/>
              </a:rPr>
              <a:t>One </a:t>
            </a:r>
            <a:r>
              <a:rPr lang="en-US" b="1" dirty="0">
                <a:cs typeface="Calibri"/>
              </a:rPr>
              <a:t>side </a:t>
            </a:r>
            <a:r>
              <a:rPr lang="en-US" dirty="0">
                <a:cs typeface="Calibri"/>
              </a:rPr>
              <a:t>of a sheet of paper for notes.</a:t>
            </a:r>
          </a:p>
          <a:p>
            <a:r>
              <a:rPr lang="en-US" dirty="0">
                <a:cs typeface="Calibri"/>
              </a:rPr>
              <a:t>Final review Monday </a:t>
            </a:r>
            <a:r>
              <a:rPr lang="en-US" dirty="0" err="1">
                <a:cs typeface="Calibri"/>
              </a:rPr>
              <a:t>classtime</a:t>
            </a:r>
            <a:r>
              <a:rPr lang="en-US" dirty="0">
                <a:cs typeface="Calibri"/>
              </a:rPr>
              <a:t> in my office.</a:t>
            </a:r>
          </a:p>
        </p:txBody>
      </p:sp>
    </p:spTree>
    <p:extLst>
      <p:ext uri="{BB962C8B-B14F-4D97-AF65-F5344CB8AC3E}">
        <p14:creationId xmlns:p14="http://schemas.microsoft.com/office/powerpoint/2010/main" val="128681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513D-FE2B-F81C-0BA6-04A7CDC91AA0}"/>
              </a:ext>
            </a:extLst>
          </p:cNvPr>
          <p:cNvSpPr>
            <a:spLocks noGrp="1"/>
          </p:cNvSpPr>
          <p:nvPr>
            <p:ph type="title"/>
          </p:nvPr>
        </p:nvSpPr>
        <p:spPr/>
        <p:txBody>
          <a:bodyPr/>
          <a:lstStyle/>
          <a:p>
            <a:r>
              <a:rPr lang="en-US" dirty="0">
                <a:cs typeface="Calibri Light"/>
              </a:rPr>
              <a:t>Topics Post-Midterm</a:t>
            </a:r>
            <a:endParaRPr lang="en-US" dirty="0"/>
          </a:p>
        </p:txBody>
      </p:sp>
      <p:sp>
        <p:nvSpPr>
          <p:cNvPr id="3" name="Content Placeholder 2">
            <a:extLst>
              <a:ext uri="{FF2B5EF4-FFF2-40B4-BE49-F238E27FC236}">
                <a16:creationId xmlns:a16="http://schemas.microsoft.com/office/drawing/2014/main" id="{C65521F5-C531-F8C1-EADC-51C1B6F2B70E}"/>
              </a:ext>
            </a:extLst>
          </p:cNvPr>
          <p:cNvSpPr>
            <a:spLocks noGrp="1"/>
          </p:cNvSpPr>
          <p:nvPr>
            <p:ph idx="1"/>
          </p:nvPr>
        </p:nvSpPr>
        <p:spPr>
          <a:xfrm>
            <a:off x="838200" y="1825625"/>
            <a:ext cx="10515600" cy="5034169"/>
          </a:xfrm>
        </p:spPr>
        <p:txBody>
          <a:bodyPr vert="horz" lIns="91440" tIns="45720" rIns="91440" bIns="45720" rtlCol="0" anchor="t">
            <a:normAutofit lnSpcReduction="10000"/>
          </a:bodyPr>
          <a:lstStyle/>
          <a:p>
            <a:r>
              <a:rPr lang="en-US" dirty="0">
                <a:ea typeface="+mn-lt"/>
                <a:cs typeface="+mn-lt"/>
              </a:rPr>
              <a:t>Cross-cutting concerns</a:t>
            </a:r>
            <a:endParaRPr lang="en-US" dirty="0"/>
          </a:p>
          <a:p>
            <a:r>
              <a:rPr lang="en-US" dirty="0">
                <a:ea typeface="+mn-lt"/>
                <a:cs typeface="+mn-lt"/>
              </a:rPr>
              <a:t>Code quality concepts</a:t>
            </a:r>
            <a:endParaRPr lang="en-US" dirty="0"/>
          </a:p>
          <a:p>
            <a:r>
              <a:rPr lang="en-US" dirty="0">
                <a:ea typeface="+mn-lt"/>
                <a:cs typeface="+mn-lt"/>
              </a:rPr>
              <a:t>Code style guidelines &amp; standards</a:t>
            </a:r>
          </a:p>
          <a:p>
            <a:r>
              <a:rPr lang="en-US" dirty="0">
                <a:ea typeface="+mn-lt"/>
                <a:cs typeface="+mn-lt"/>
              </a:rPr>
              <a:t>Code reviews</a:t>
            </a:r>
          </a:p>
          <a:p>
            <a:r>
              <a:rPr lang="en-US" dirty="0">
                <a:ea typeface="+mn-lt"/>
                <a:cs typeface="+mn-lt"/>
              </a:rPr>
              <a:t>Software architecture patterns</a:t>
            </a:r>
          </a:p>
          <a:p>
            <a:r>
              <a:rPr lang="en-US" dirty="0">
                <a:ea typeface="+mn-lt"/>
                <a:cs typeface="+mn-lt"/>
              </a:rPr>
              <a:t>Measuring &amp; managing complexity</a:t>
            </a:r>
          </a:p>
          <a:p>
            <a:r>
              <a:rPr lang="en-US" dirty="0">
                <a:ea typeface="+mn-lt"/>
                <a:cs typeface="+mn-lt"/>
              </a:rPr>
              <a:t>Refactoring</a:t>
            </a:r>
          </a:p>
          <a:p>
            <a:r>
              <a:rPr lang="en-US" dirty="0">
                <a:ea typeface="+mn-lt"/>
                <a:cs typeface="+mn-lt"/>
              </a:rPr>
              <a:t>Concepts of software bugs</a:t>
            </a:r>
          </a:p>
          <a:p>
            <a:r>
              <a:rPr lang="en-US" dirty="0">
                <a:ea typeface="+mn-lt"/>
                <a:cs typeface="+mn-lt"/>
              </a:rPr>
              <a:t>Bug lifecycle &amp; triage</a:t>
            </a:r>
          </a:p>
          <a:p>
            <a:r>
              <a:rPr lang="en-US" dirty="0">
                <a:ea typeface="+mn-lt"/>
                <a:cs typeface="+mn-lt"/>
              </a:rPr>
              <a:t>Quality assurance concepts</a:t>
            </a:r>
          </a:p>
        </p:txBody>
      </p:sp>
      <p:sp>
        <p:nvSpPr>
          <p:cNvPr id="5" name="Content Placeholder 2">
            <a:extLst>
              <a:ext uri="{FF2B5EF4-FFF2-40B4-BE49-F238E27FC236}">
                <a16:creationId xmlns:a16="http://schemas.microsoft.com/office/drawing/2014/main" id="{37D48624-12A3-9516-805C-573C55AAEA6B}"/>
              </a:ext>
            </a:extLst>
          </p:cNvPr>
          <p:cNvSpPr txBox="1">
            <a:spLocks/>
          </p:cNvSpPr>
          <p:nvPr/>
        </p:nvSpPr>
        <p:spPr>
          <a:xfrm>
            <a:off x="6094847" y="1827566"/>
            <a:ext cx="6097751" cy="503416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Software testing methodologies</a:t>
            </a:r>
          </a:p>
          <a:p>
            <a:r>
              <a:rPr lang="en-US" dirty="0">
                <a:ea typeface="+mn-lt"/>
                <a:cs typeface="+mn-lt"/>
              </a:rPr>
              <a:t>Release engineering</a:t>
            </a:r>
            <a:endParaRPr lang="en-US" dirty="0"/>
          </a:p>
          <a:p>
            <a:r>
              <a:rPr lang="en-US" dirty="0">
                <a:cs typeface="Calibri"/>
              </a:rPr>
              <a:t>Software configuration management</a:t>
            </a:r>
          </a:p>
          <a:p>
            <a:r>
              <a:rPr lang="en-US" dirty="0">
                <a:cs typeface="Calibri"/>
              </a:rPr>
              <a:t>Software automation concepts</a:t>
            </a:r>
          </a:p>
          <a:p>
            <a:r>
              <a:rPr lang="en-US" dirty="0">
                <a:cs typeface="Calibri"/>
              </a:rPr>
              <a:t>Risk management principles</a:t>
            </a:r>
            <a:endParaRPr lang="en-US" dirty="0"/>
          </a:p>
          <a:p>
            <a:r>
              <a:rPr lang="en-US" dirty="0">
                <a:cs typeface="Calibri"/>
              </a:rPr>
              <a:t>Sales engineering concepts</a:t>
            </a:r>
          </a:p>
          <a:p>
            <a:r>
              <a:rPr lang="en-US" dirty="0">
                <a:cs typeface="Calibri"/>
              </a:rPr>
              <a:t>Other expectations of SW Engineers</a:t>
            </a:r>
            <a:endParaRPr lang="en-US" dirty="0"/>
          </a:p>
          <a:p>
            <a:r>
              <a:rPr lang="en-US" dirty="0">
                <a:cs typeface="Calibri"/>
              </a:rPr>
              <a:t>REST APIs</a:t>
            </a:r>
          </a:p>
          <a:p>
            <a:r>
              <a:rPr lang="en-US" dirty="0">
                <a:cs typeface="Calibri"/>
              </a:rPr>
              <a:t>Data science</a:t>
            </a:r>
            <a:endParaRPr lang="en-US" dirty="0"/>
          </a:p>
          <a:p>
            <a:r>
              <a:rPr lang="en-US" dirty="0">
                <a:cs typeface="Calibri"/>
              </a:rPr>
              <a:t>Applications of Python</a:t>
            </a:r>
          </a:p>
          <a:p>
            <a:endParaRPr lang="en-US" dirty="0">
              <a:cs typeface="Calibri"/>
            </a:endParaRPr>
          </a:p>
        </p:txBody>
      </p:sp>
    </p:spTree>
    <p:extLst>
      <p:ext uri="{BB962C8B-B14F-4D97-AF65-F5344CB8AC3E}">
        <p14:creationId xmlns:p14="http://schemas.microsoft.com/office/powerpoint/2010/main" val="200950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DC3D-567E-CBAA-5677-C94073A7B6AD}"/>
              </a:ext>
            </a:extLst>
          </p:cNvPr>
          <p:cNvSpPr>
            <a:spLocks noGrp="1"/>
          </p:cNvSpPr>
          <p:nvPr>
            <p:ph type="title"/>
          </p:nvPr>
        </p:nvSpPr>
        <p:spPr/>
        <p:txBody>
          <a:bodyPr/>
          <a:lstStyle/>
          <a:p>
            <a:r>
              <a:rPr lang="en-US" dirty="0">
                <a:cs typeface="Calibri Light"/>
              </a:rPr>
              <a:t>Not covered</a:t>
            </a:r>
            <a:endParaRPr lang="en-US" dirty="0"/>
          </a:p>
        </p:txBody>
      </p:sp>
      <p:sp>
        <p:nvSpPr>
          <p:cNvPr id="3" name="Content Placeholder 2">
            <a:extLst>
              <a:ext uri="{FF2B5EF4-FFF2-40B4-BE49-F238E27FC236}">
                <a16:creationId xmlns:a16="http://schemas.microsoft.com/office/drawing/2014/main" id="{772DB1E0-EB60-694A-EC53-992E6E0A984C}"/>
              </a:ext>
            </a:extLst>
          </p:cNvPr>
          <p:cNvSpPr>
            <a:spLocks noGrp="1"/>
          </p:cNvSpPr>
          <p:nvPr>
            <p:ph idx="1"/>
          </p:nvPr>
        </p:nvSpPr>
        <p:spPr>
          <a:xfrm>
            <a:off x="838200" y="1825625"/>
            <a:ext cx="10515600" cy="5024273"/>
          </a:xfrm>
        </p:spPr>
        <p:txBody>
          <a:bodyPr vert="horz" lIns="91440" tIns="45720" rIns="91440" bIns="45720" rtlCol="0" anchor="t">
            <a:normAutofit/>
          </a:bodyPr>
          <a:lstStyle/>
          <a:p>
            <a:r>
              <a:rPr lang="en-US" dirty="0">
                <a:cs typeface="Calibri"/>
              </a:rPr>
              <a:t>Public Key Infrastructure beyond code signing concepts</a:t>
            </a:r>
            <a:endParaRPr lang="en-US"/>
          </a:p>
          <a:p>
            <a:r>
              <a:rPr lang="en-US" dirty="0" err="1">
                <a:cs typeface="Calibri"/>
              </a:rPr>
              <a:t>Keyfactor</a:t>
            </a:r>
            <a:r>
              <a:rPr lang="en-US" dirty="0">
                <a:cs typeface="Calibri"/>
              </a:rPr>
              <a:t> coding standards (review exercise 5 standards instead)</a:t>
            </a:r>
          </a:p>
          <a:p>
            <a:r>
              <a:rPr lang="en-US" dirty="0">
                <a:cs typeface="Calibri"/>
              </a:rPr>
              <a:t>Guest lecture content</a:t>
            </a:r>
          </a:p>
          <a:p>
            <a:r>
              <a:rPr lang="en-US" dirty="0">
                <a:cs typeface="Calibri"/>
              </a:rPr>
              <a:t>Python syntax and language concepts</a:t>
            </a:r>
          </a:p>
          <a:p>
            <a:r>
              <a:rPr lang="en-US" dirty="0">
                <a:cs typeface="Calibri"/>
              </a:rPr>
              <a:t>Topics excluded from midterm (modern history, interview tips, markdown, GitHub, Temporal Logic of Actions model-checker)</a:t>
            </a:r>
          </a:p>
          <a:p>
            <a:endParaRPr lang="en-US" dirty="0">
              <a:cs typeface="Calibri"/>
            </a:endParaRPr>
          </a:p>
        </p:txBody>
      </p:sp>
    </p:spTree>
    <p:extLst>
      <p:ext uri="{BB962C8B-B14F-4D97-AF65-F5344CB8AC3E}">
        <p14:creationId xmlns:p14="http://schemas.microsoft.com/office/powerpoint/2010/main" val="121525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59C2-8764-CCF9-FEDC-4321AE3C1091}"/>
              </a:ext>
            </a:extLst>
          </p:cNvPr>
          <p:cNvSpPr>
            <a:spLocks noGrp="1"/>
          </p:cNvSpPr>
          <p:nvPr>
            <p:ph type="title"/>
          </p:nvPr>
        </p:nvSpPr>
        <p:spPr/>
        <p:txBody>
          <a:bodyPr/>
          <a:lstStyle/>
          <a:p>
            <a:r>
              <a:rPr lang="en-US" dirty="0">
                <a:cs typeface="Calibri Light"/>
              </a:rPr>
              <a:t>Learning objectives lectures 13-17</a:t>
            </a:r>
            <a:endParaRPr lang="en-US" dirty="0"/>
          </a:p>
        </p:txBody>
      </p:sp>
      <p:sp>
        <p:nvSpPr>
          <p:cNvPr id="3" name="Content Placeholder 2">
            <a:extLst>
              <a:ext uri="{FF2B5EF4-FFF2-40B4-BE49-F238E27FC236}">
                <a16:creationId xmlns:a16="http://schemas.microsoft.com/office/drawing/2014/main" id="{8462B94B-2763-86FC-F73E-A6B960E4E380}"/>
              </a:ext>
            </a:extLst>
          </p:cNvPr>
          <p:cNvSpPr>
            <a:spLocks noGrp="1"/>
          </p:cNvSpPr>
          <p:nvPr>
            <p:ph idx="1"/>
          </p:nvPr>
        </p:nvSpPr>
        <p:spPr>
          <a:xfrm>
            <a:off x="838200" y="1825625"/>
            <a:ext cx="10515600" cy="4984688"/>
          </a:xfrm>
        </p:spPr>
        <p:txBody>
          <a:bodyPr vert="horz" lIns="91440" tIns="45720" rIns="91440" bIns="45720" rtlCol="0" anchor="t">
            <a:normAutofit lnSpcReduction="10000"/>
          </a:bodyPr>
          <a:lstStyle/>
          <a:p>
            <a:r>
              <a:rPr lang="en-US" dirty="0">
                <a:ea typeface="+mn-lt"/>
                <a:cs typeface="+mn-lt"/>
              </a:rPr>
              <a:t>Cross-cutting concerns</a:t>
            </a:r>
          </a:p>
          <a:p>
            <a:r>
              <a:rPr lang="en-US" dirty="0">
                <a:cs typeface="Calibri"/>
              </a:rPr>
              <a:t>Code quality concepts</a:t>
            </a:r>
            <a:endParaRPr lang="en-US" dirty="0">
              <a:ea typeface="+mn-lt"/>
              <a:cs typeface="+mn-lt"/>
            </a:endParaRPr>
          </a:p>
          <a:p>
            <a:r>
              <a:rPr lang="en-US" dirty="0">
                <a:ea typeface="+mn-lt"/>
                <a:cs typeface="+mn-lt"/>
              </a:rPr>
              <a:t>Elements of coding standards and style guidelines</a:t>
            </a:r>
          </a:p>
          <a:p>
            <a:r>
              <a:rPr lang="en-US" dirty="0">
                <a:ea typeface="+mn-lt"/>
                <a:cs typeface="+mn-lt"/>
              </a:rPr>
              <a:t>Reasoning behind coding standards</a:t>
            </a:r>
          </a:p>
          <a:p>
            <a:r>
              <a:rPr lang="en-US" dirty="0">
                <a:ea typeface="+mn-lt"/>
                <a:cs typeface="+mn-lt"/>
              </a:rPr>
              <a:t>Code review concepts and strategies</a:t>
            </a:r>
          </a:p>
          <a:p>
            <a:r>
              <a:rPr lang="en-US" dirty="0">
                <a:ea typeface="+mn-lt"/>
                <a:cs typeface="+mn-lt"/>
              </a:rPr>
              <a:t>Software patterns and frameworks</a:t>
            </a:r>
          </a:p>
          <a:p>
            <a:r>
              <a:rPr lang="en-US" dirty="0">
                <a:ea typeface="+mn-lt"/>
                <a:cs typeface="+mn-lt"/>
              </a:rPr>
              <a:t>Measuring complexity</a:t>
            </a:r>
          </a:p>
          <a:p>
            <a:r>
              <a:rPr lang="en-US" dirty="0">
                <a:ea typeface="+mn-lt"/>
                <a:cs typeface="+mn-lt"/>
              </a:rPr>
              <a:t>Managing complexity</a:t>
            </a:r>
          </a:p>
          <a:p>
            <a:r>
              <a:rPr lang="en-US" dirty="0">
                <a:ea typeface="+mn-lt"/>
                <a:cs typeface="+mn-lt"/>
              </a:rPr>
              <a:t>Types of software refactoring</a:t>
            </a:r>
          </a:p>
          <a:p>
            <a:r>
              <a:rPr lang="en-US" dirty="0">
                <a:ea typeface="+mn-lt"/>
                <a:cs typeface="+mn-lt"/>
              </a:rPr>
              <a:t>When to refactor</a:t>
            </a:r>
          </a:p>
        </p:txBody>
      </p:sp>
    </p:spTree>
    <p:extLst>
      <p:ext uri="{BB962C8B-B14F-4D97-AF65-F5344CB8AC3E}">
        <p14:creationId xmlns:p14="http://schemas.microsoft.com/office/powerpoint/2010/main" val="164305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36B5-9D68-FA9F-282F-E2B07CF2664D}"/>
              </a:ext>
            </a:extLst>
          </p:cNvPr>
          <p:cNvSpPr>
            <a:spLocks noGrp="1"/>
          </p:cNvSpPr>
          <p:nvPr>
            <p:ph type="title"/>
          </p:nvPr>
        </p:nvSpPr>
        <p:spPr/>
        <p:txBody>
          <a:bodyPr/>
          <a:lstStyle/>
          <a:p>
            <a:r>
              <a:rPr lang="en-US" dirty="0">
                <a:cs typeface="Calibri Light"/>
              </a:rPr>
              <a:t>Learning objectives lectures 18-19</a:t>
            </a:r>
            <a:endParaRPr lang="en-US" dirty="0"/>
          </a:p>
        </p:txBody>
      </p:sp>
      <p:sp>
        <p:nvSpPr>
          <p:cNvPr id="3" name="Content Placeholder 2">
            <a:extLst>
              <a:ext uri="{FF2B5EF4-FFF2-40B4-BE49-F238E27FC236}">
                <a16:creationId xmlns:a16="http://schemas.microsoft.com/office/drawing/2014/main" id="{388BD12B-4B4C-9116-BCEC-2FF978A65E7D}"/>
              </a:ext>
            </a:extLst>
          </p:cNvPr>
          <p:cNvSpPr>
            <a:spLocks noGrp="1"/>
          </p:cNvSpPr>
          <p:nvPr>
            <p:ph idx="1"/>
          </p:nvPr>
        </p:nvSpPr>
        <p:spPr>
          <a:xfrm>
            <a:off x="838200" y="1825625"/>
            <a:ext cx="10515600" cy="5024273"/>
          </a:xfrm>
        </p:spPr>
        <p:txBody>
          <a:bodyPr vert="horz" lIns="91440" tIns="45720" rIns="91440" bIns="45720" rtlCol="0" anchor="t">
            <a:normAutofit/>
          </a:bodyPr>
          <a:lstStyle/>
          <a:p>
            <a:r>
              <a:rPr lang="en-US" dirty="0">
                <a:cs typeface="Calibri"/>
              </a:rPr>
              <a:t>Software defect concepts</a:t>
            </a:r>
            <a:endParaRPr lang="en-US" dirty="0">
              <a:ea typeface="+mn-lt"/>
              <a:cs typeface="+mn-lt"/>
            </a:endParaRPr>
          </a:p>
          <a:p>
            <a:r>
              <a:rPr lang="en-US" dirty="0">
                <a:cs typeface="Calibri"/>
              </a:rPr>
              <a:t>Categorizing bugs</a:t>
            </a:r>
            <a:endParaRPr lang="en-US" dirty="0">
              <a:ea typeface="+mn-lt"/>
              <a:cs typeface="+mn-lt"/>
            </a:endParaRPr>
          </a:p>
          <a:p>
            <a:r>
              <a:rPr lang="en-US" dirty="0">
                <a:cs typeface="Calibri"/>
              </a:rPr>
              <a:t>Software defect lifecycle</a:t>
            </a:r>
            <a:endParaRPr lang="en-US" dirty="0">
              <a:ea typeface="+mn-lt"/>
              <a:cs typeface="+mn-lt"/>
            </a:endParaRPr>
          </a:p>
          <a:p>
            <a:r>
              <a:rPr lang="en-US" dirty="0">
                <a:cs typeface="Calibri"/>
              </a:rPr>
              <a:t>Tracking bugs</a:t>
            </a:r>
            <a:endParaRPr lang="en-US" dirty="0">
              <a:ea typeface="+mn-lt"/>
              <a:cs typeface="+mn-lt"/>
            </a:endParaRPr>
          </a:p>
          <a:p>
            <a:r>
              <a:rPr lang="en-US" dirty="0">
                <a:ea typeface="+mn-lt"/>
                <a:cs typeface="+mn-lt"/>
              </a:rPr>
              <a:t>Root Cause Analysis</a:t>
            </a:r>
          </a:p>
          <a:p>
            <a:r>
              <a:rPr lang="en-US" dirty="0">
                <a:ea typeface="+mn-lt"/>
                <a:cs typeface="+mn-lt"/>
              </a:rPr>
              <a:t>Quality assurance concepts</a:t>
            </a:r>
          </a:p>
          <a:p>
            <a:r>
              <a:rPr lang="en-US" dirty="0">
                <a:ea typeface="+mn-lt"/>
                <a:cs typeface="+mn-lt"/>
              </a:rPr>
              <a:t>Software testing concepts</a:t>
            </a:r>
          </a:p>
          <a:p>
            <a:r>
              <a:rPr lang="en-US" dirty="0">
                <a:ea typeface="+mn-lt"/>
                <a:cs typeface="+mn-lt"/>
              </a:rPr>
              <a:t>Types of testing</a:t>
            </a:r>
          </a:p>
          <a:p>
            <a:r>
              <a:rPr lang="en-US" dirty="0">
                <a:ea typeface="+mn-lt"/>
                <a:cs typeface="+mn-lt"/>
              </a:rPr>
              <a:t>Writing and running tests</a:t>
            </a:r>
          </a:p>
          <a:p>
            <a:endParaRPr lang="en-US" dirty="0">
              <a:cs typeface="Calibri"/>
            </a:endParaRPr>
          </a:p>
        </p:txBody>
      </p:sp>
    </p:spTree>
    <p:extLst>
      <p:ext uri="{BB962C8B-B14F-4D97-AF65-F5344CB8AC3E}">
        <p14:creationId xmlns:p14="http://schemas.microsoft.com/office/powerpoint/2010/main" val="134775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5187-4297-B810-E9DD-FA0D2807FF2A}"/>
              </a:ext>
            </a:extLst>
          </p:cNvPr>
          <p:cNvSpPr>
            <a:spLocks noGrp="1"/>
          </p:cNvSpPr>
          <p:nvPr>
            <p:ph type="title"/>
          </p:nvPr>
        </p:nvSpPr>
        <p:spPr/>
        <p:txBody>
          <a:bodyPr/>
          <a:lstStyle/>
          <a:p>
            <a:r>
              <a:rPr lang="en-US" dirty="0">
                <a:cs typeface="Calibri Light"/>
              </a:rPr>
              <a:t>Learning objectives lectures 21b-22</a:t>
            </a:r>
            <a:endParaRPr lang="en-US" dirty="0"/>
          </a:p>
        </p:txBody>
      </p:sp>
      <p:sp>
        <p:nvSpPr>
          <p:cNvPr id="3" name="Content Placeholder 2">
            <a:extLst>
              <a:ext uri="{FF2B5EF4-FFF2-40B4-BE49-F238E27FC236}">
                <a16:creationId xmlns:a16="http://schemas.microsoft.com/office/drawing/2014/main" id="{19D19722-CC95-7730-482B-AF7E8F5149B4}"/>
              </a:ext>
            </a:extLst>
          </p:cNvPr>
          <p:cNvSpPr>
            <a:spLocks noGrp="1"/>
          </p:cNvSpPr>
          <p:nvPr>
            <p:ph idx="1"/>
          </p:nvPr>
        </p:nvSpPr>
        <p:spPr>
          <a:xfrm>
            <a:off x="838200" y="1825625"/>
            <a:ext cx="10515600" cy="5034169"/>
          </a:xfrm>
        </p:spPr>
        <p:txBody>
          <a:bodyPr vert="horz" lIns="91440" tIns="45720" rIns="91440" bIns="45720" rtlCol="0" anchor="t">
            <a:normAutofit/>
          </a:bodyPr>
          <a:lstStyle/>
          <a:p>
            <a:r>
              <a:rPr lang="en-US" dirty="0">
                <a:ea typeface="+mn-lt"/>
                <a:cs typeface="+mn-lt"/>
              </a:rPr>
              <a:t>Software build processes</a:t>
            </a:r>
          </a:p>
          <a:p>
            <a:r>
              <a:rPr lang="en-US" dirty="0">
                <a:ea typeface="+mn-lt"/>
                <a:cs typeface="+mn-lt"/>
              </a:rPr>
              <a:t>Software versioning</a:t>
            </a:r>
          </a:p>
          <a:p>
            <a:r>
              <a:rPr lang="en-US" dirty="0">
                <a:ea typeface="+mn-lt"/>
                <a:cs typeface="+mn-lt"/>
              </a:rPr>
              <a:t>Software release engineering</a:t>
            </a:r>
          </a:p>
          <a:p>
            <a:r>
              <a:rPr lang="en-US" dirty="0">
                <a:ea typeface="+mn-lt"/>
                <a:cs typeface="+mn-lt"/>
              </a:rPr>
              <a:t>Software deployment and installation processes</a:t>
            </a:r>
          </a:p>
          <a:p>
            <a:r>
              <a:rPr lang="en-US" dirty="0">
                <a:ea typeface="+mn-lt"/>
                <a:cs typeface="+mn-lt"/>
              </a:rPr>
              <a:t>Software Configuration Management (SCM) concepts</a:t>
            </a:r>
          </a:p>
          <a:p>
            <a:r>
              <a:rPr lang="en-US" dirty="0">
                <a:ea typeface="+mn-lt"/>
                <a:cs typeface="+mn-lt"/>
              </a:rPr>
              <a:t>Purpose of automation</a:t>
            </a:r>
          </a:p>
          <a:p>
            <a:r>
              <a:rPr lang="en-US" dirty="0">
                <a:ea typeface="+mn-lt"/>
                <a:cs typeface="+mn-lt"/>
              </a:rPr>
              <a:t>Types of automation</a:t>
            </a:r>
          </a:p>
          <a:p>
            <a:r>
              <a:rPr lang="en-US" dirty="0">
                <a:ea typeface="+mn-lt"/>
                <a:cs typeface="+mn-lt"/>
              </a:rPr>
              <a:t>Automatic execution of software development tasks</a:t>
            </a:r>
          </a:p>
          <a:p>
            <a:r>
              <a:rPr lang="en-US" dirty="0">
                <a:ea typeface="+mn-lt"/>
                <a:cs typeface="+mn-lt"/>
              </a:rPr>
              <a:t>Automating other processes</a:t>
            </a:r>
          </a:p>
        </p:txBody>
      </p:sp>
    </p:spTree>
    <p:extLst>
      <p:ext uri="{BB962C8B-B14F-4D97-AF65-F5344CB8AC3E}">
        <p14:creationId xmlns:p14="http://schemas.microsoft.com/office/powerpoint/2010/main" val="352020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2FCD-648E-ADDF-2B70-1B0F9D29DEEC}"/>
              </a:ext>
            </a:extLst>
          </p:cNvPr>
          <p:cNvSpPr>
            <a:spLocks noGrp="1"/>
          </p:cNvSpPr>
          <p:nvPr>
            <p:ph type="title"/>
          </p:nvPr>
        </p:nvSpPr>
        <p:spPr/>
        <p:txBody>
          <a:bodyPr/>
          <a:lstStyle/>
          <a:p>
            <a:r>
              <a:rPr lang="en-US" dirty="0">
                <a:cs typeface="Calibri Light"/>
              </a:rPr>
              <a:t>Learning objectives lectures 23-26</a:t>
            </a:r>
            <a:endParaRPr lang="en-US" dirty="0"/>
          </a:p>
        </p:txBody>
      </p:sp>
      <p:sp>
        <p:nvSpPr>
          <p:cNvPr id="3" name="Content Placeholder 2">
            <a:extLst>
              <a:ext uri="{FF2B5EF4-FFF2-40B4-BE49-F238E27FC236}">
                <a16:creationId xmlns:a16="http://schemas.microsoft.com/office/drawing/2014/main" id="{BAD057E6-E5E7-FCB8-67E5-572B7C7D7741}"/>
              </a:ext>
            </a:extLst>
          </p:cNvPr>
          <p:cNvSpPr>
            <a:spLocks noGrp="1"/>
          </p:cNvSpPr>
          <p:nvPr>
            <p:ph idx="1"/>
          </p:nvPr>
        </p:nvSpPr>
        <p:spPr/>
        <p:txBody>
          <a:bodyPr vert="horz" lIns="91440" tIns="45720" rIns="91440" bIns="45720" rtlCol="0" anchor="t">
            <a:normAutofit/>
          </a:bodyPr>
          <a:lstStyle/>
          <a:p>
            <a:r>
              <a:rPr lang="en-US" dirty="0">
                <a:ea typeface="+mn-lt"/>
                <a:cs typeface="+mn-lt"/>
              </a:rPr>
              <a:t>Risks associated with software engineering</a:t>
            </a:r>
          </a:p>
          <a:p>
            <a:r>
              <a:rPr lang="en-US" dirty="0">
                <a:ea typeface="+mn-lt"/>
                <a:cs typeface="+mn-lt"/>
              </a:rPr>
              <a:t>Risk factors</a:t>
            </a:r>
          </a:p>
          <a:p>
            <a:r>
              <a:rPr lang="en-US" dirty="0">
                <a:ea typeface="+mn-lt"/>
                <a:cs typeface="+mn-lt"/>
              </a:rPr>
              <a:t>Risk management concepts</a:t>
            </a:r>
          </a:p>
          <a:p>
            <a:r>
              <a:rPr lang="en-US" dirty="0">
                <a:cs typeface="Calibri"/>
              </a:rPr>
              <a:t>Preparation for other tasks required of practicing Software Engineers</a:t>
            </a:r>
          </a:p>
          <a:p>
            <a:r>
              <a:rPr lang="en-US" strike="sngStrike" dirty="0">
                <a:ea typeface="+mn-lt"/>
                <a:cs typeface="+mn-lt"/>
              </a:rPr>
              <a:t>Fundamental concepts of Python development</a:t>
            </a:r>
          </a:p>
          <a:p>
            <a:r>
              <a:rPr lang="en-US" dirty="0">
                <a:ea typeface="+mn-lt"/>
                <a:cs typeface="+mn-lt"/>
              </a:rPr>
              <a:t>Applications of Python for software engineers</a:t>
            </a:r>
            <a:endParaRPr lang="en-US" dirty="0"/>
          </a:p>
        </p:txBody>
      </p:sp>
    </p:spTree>
    <p:extLst>
      <p:ext uri="{BB962C8B-B14F-4D97-AF65-F5344CB8AC3E}">
        <p14:creationId xmlns:p14="http://schemas.microsoft.com/office/powerpoint/2010/main" val="29535215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Final Review </vt:lpstr>
      <vt:lpstr>Final</vt:lpstr>
      <vt:lpstr>Topics Pre-Midterm</vt:lpstr>
      <vt:lpstr>Topics Post-Midterm</vt:lpstr>
      <vt:lpstr>Not covered</vt:lpstr>
      <vt:lpstr>Learning objectives lectures 13-17</vt:lpstr>
      <vt:lpstr>Learning objectives lectures 18-19</vt:lpstr>
      <vt:lpstr>Learning objectives lectures 21b-22</vt:lpstr>
      <vt:lpstr>Learning objectives lectures 23-26</vt:lpstr>
      <vt:lpstr>Cross-cutting concerns – system, integrity</vt:lpstr>
      <vt:lpstr>Cross-cutting concerns – human factors, arch.</vt:lpstr>
      <vt:lpstr>Code Style, Standards, &amp; Reviews</vt:lpstr>
      <vt:lpstr>Avoid "else"</vt:lpstr>
      <vt:lpstr>Return early</vt:lpstr>
      <vt:lpstr>Architecture Pattern</vt:lpstr>
      <vt:lpstr>Cyclomatic Complexity</vt:lpstr>
      <vt:lpstr>Refactoring</vt:lpstr>
      <vt:lpstr>Concepts of Software Bugs</vt:lpstr>
      <vt:lpstr>Bug Lifecycle</vt:lpstr>
      <vt:lpstr>Bugs Summary</vt:lpstr>
      <vt:lpstr>SCM</vt:lpstr>
      <vt:lpstr>Release Engineering &amp; SCM Summary</vt:lpstr>
      <vt:lpstr>Software automation</vt:lpstr>
      <vt:lpstr>Types of Risk in Software Engineering</vt:lpstr>
      <vt:lpstr>Risk Management Summary</vt:lpstr>
      <vt:lpstr>Other Activities</vt:lpstr>
      <vt:lpstr>REST APIs</vt:lpstr>
      <vt:lpstr>Data Science</vt:lpstr>
      <vt:lpstr>Python Applications</vt:lpstr>
      <vt:lpstr>Don't forget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327</cp:revision>
  <dcterms:created xsi:type="dcterms:W3CDTF">2022-06-29T17:49:55Z</dcterms:created>
  <dcterms:modified xsi:type="dcterms:W3CDTF">2022-11-30T19:30:02Z</dcterms:modified>
</cp:coreProperties>
</file>