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6" r:id="rId10"/>
    <p:sldId id="265" r:id="rId11"/>
    <p:sldId id="269" r:id="rId12"/>
    <p:sldId id="279" r:id="rId13"/>
    <p:sldId id="278" r:id="rId14"/>
    <p:sldId id="270" r:id="rId15"/>
    <p:sldId id="271" r:id="rId16"/>
    <p:sldId id="280" r:id="rId17"/>
    <p:sldId id="274" r:id="rId18"/>
    <p:sldId id="276" r:id="rId19"/>
    <p:sldId id="281" r:id="rId20"/>
    <p:sldId id="282" r:id="rId21"/>
    <p:sldId id="272" r:id="rId22"/>
    <p:sldId id="283"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1B8F60-DF03-4BFB-88A8-276CCFC2AB7A}" v="27" dt="2022-06-30T23:30:42.005"/>
    <p1510:client id="{9863439D-CDFC-4378-80F3-AF4E7A843493}" v="20" dt="2022-08-06T02:25:18.981"/>
    <p1510:client id="{E5C3B13E-33B1-498B-B99E-4AC3F9D764EB}" v="8595" dt="2022-11-27T21:52:21.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Calibri Light"/>
              </a:rPr>
              <a:t>Python for Interviews, Automation, &amp; Data Science</a:t>
            </a:r>
          </a:p>
        </p:txBody>
      </p:sp>
      <p:sp>
        <p:nvSpPr>
          <p:cNvPr id="3" name="Subtitle 2"/>
          <p:cNvSpPr>
            <a:spLocks noGrp="1"/>
          </p:cNvSpPr>
          <p:nvPr>
            <p:ph type="subTitle" idx="1"/>
          </p:nvPr>
        </p:nvSpPr>
        <p:spPr>
          <a:xfrm>
            <a:off x="1524000" y="3602038"/>
            <a:ext cx="9144000" cy="2130214"/>
          </a:xfrm>
        </p:spPr>
        <p:txBody>
          <a:bodyPr vert="horz" lIns="91440" tIns="45720" rIns="91440" bIns="45720" rtlCol="0" anchor="t">
            <a:normAutofit/>
          </a:bodyPr>
          <a:lstStyle/>
          <a:p>
            <a:pPr algn="l"/>
            <a:r>
              <a:rPr lang="en-US">
                <a:latin typeface="Tahoma"/>
                <a:ea typeface="Tahoma"/>
                <a:cs typeface="Tahoma"/>
              </a:rPr>
              <a:t>JD Kilgallin</a:t>
            </a:r>
            <a:endParaRPr lang="en-US">
              <a:ea typeface="+mn-lt"/>
              <a:cs typeface="+mn-lt"/>
            </a:endParaRPr>
          </a:p>
          <a:p>
            <a:pPr algn="l"/>
            <a:r>
              <a:rPr lang="en-US">
                <a:latin typeface="Tahoma"/>
                <a:ea typeface="+mn-lt"/>
                <a:cs typeface="+mn-lt"/>
              </a:rPr>
              <a:t>CPSC:480</a:t>
            </a:r>
            <a:endParaRPr lang="en-US">
              <a:latin typeface="Tahoma"/>
              <a:ea typeface="Tahoma"/>
              <a:cs typeface="Tahoma"/>
            </a:endParaRPr>
          </a:p>
          <a:p>
            <a:pPr algn="l"/>
            <a:r>
              <a:rPr lang="en-US" dirty="0">
                <a:latin typeface="Tahoma"/>
                <a:ea typeface="Tahoma"/>
                <a:cs typeface="Calibri"/>
              </a:rPr>
              <a:t>11/23/22</a:t>
            </a:r>
          </a:p>
          <a:p>
            <a:pPr algn="l"/>
            <a:r>
              <a:rPr lang="en-US" i="1" dirty="0">
                <a:latin typeface="Tahoma"/>
                <a:ea typeface="Tahoma"/>
                <a:cs typeface="Calibri"/>
              </a:rPr>
              <a:t>Pressman Appendix B</a:t>
            </a:r>
            <a:endParaRPr lang="en-US" dirty="0">
              <a:latin typeface="Tahoma"/>
              <a:ea typeface="Tahoma"/>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06DA-A090-E5A4-B694-152572E8E6AE}"/>
              </a:ext>
            </a:extLst>
          </p:cNvPr>
          <p:cNvSpPr>
            <a:spLocks noGrp="1"/>
          </p:cNvSpPr>
          <p:nvPr>
            <p:ph type="title"/>
          </p:nvPr>
        </p:nvSpPr>
        <p:spPr/>
        <p:txBody>
          <a:bodyPr/>
          <a:lstStyle/>
          <a:p>
            <a:r>
              <a:rPr lang="en-US" dirty="0">
                <a:cs typeface="Calibri Light"/>
              </a:rPr>
              <a:t>Functional programming</a:t>
            </a:r>
          </a:p>
        </p:txBody>
      </p:sp>
      <p:sp>
        <p:nvSpPr>
          <p:cNvPr id="3" name="Content Placeholder 2">
            <a:extLst>
              <a:ext uri="{FF2B5EF4-FFF2-40B4-BE49-F238E27FC236}">
                <a16:creationId xmlns:a16="http://schemas.microsoft.com/office/drawing/2014/main" id="{1271EFF8-5F9C-986E-E550-47EC1935949C}"/>
              </a:ext>
            </a:extLst>
          </p:cNvPr>
          <p:cNvSpPr>
            <a:spLocks noGrp="1"/>
          </p:cNvSpPr>
          <p:nvPr>
            <p:ph idx="1"/>
          </p:nvPr>
        </p:nvSpPr>
        <p:spPr>
          <a:xfrm>
            <a:off x="838200" y="1825625"/>
            <a:ext cx="10515600" cy="5037138"/>
          </a:xfrm>
        </p:spPr>
        <p:txBody>
          <a:bodyPr vert="horz" lIns="91440" tIns="45720" rIns="91440" bIns="45720" rtlCol="0" anchor="t">
            <a:normAutofit lnSpcReduction="10000"/>
          </a:bodyPr>
          <a:lstStyle/>
          <a:p>
            <a:r>
              <a:rPr lang="en-US" dirty="0">
                <a:cs typeface="Calibri"/>
              </a:rPr>
              <a:t>"map(function, list)" applies "function" to every element of "list".</a:t>
            </a:r>
          </a:p>
          <a:p>
            <a:pPr lvl="1"/>
            <a:r>
              <a:rPr lang="en-US" dirty="0">
                <a:cs typeface="Calibri"/>
              </a:rPr>
              <a:t>map(lambda x: x ** 2, range(6))  # gives 1,4,9,16,25,36</a:t>
            </a:r>
          </a:p>
          <a:p>
            <a:r>
              <a:rPr lang="en-US" dirty="0">
                <a:cs typeface="Calibri"/>
              </a:rPr>
              <a:t>"filter(predicate, list)" gives a representation of the elements of "list" where "predicate" returns True for that element.</a:t>
            </a:r>
          </a:p>
          <a:p>
            <a:pPr lvl="1"/>
            <a:r>
              <a:rPr lang="en-US" dirty="0">
                <a:cs typeface="Calibri"/>
              </a:rPr>
              <a:t>filter(lambda x: x % 2 == 1, range(6))  # gives 1,3,5</a:t>
            </a:r>
          </a:p>
          <a:p>
            <a:pPr lvl="1"/>
            <a:r>
              <a:rPr lang="en-US" dirty="0">
                <a:cs typeface="Calibri"/>
              </a:rPr>
              <a:t>Can be combined with "next" to return the first element matching predicate.</a:t>
            </a:r>
            <a:br>
              <a:rPr lang="en-US" dirty="0">
                <a:cs typeface="Calibri"/>
              </a:rPr>
            </a:br>
            <a:r>
              <a:rPr lang="en-US" dirty="0">
                <a:cs typeface="Calibri"/>
              </a:rPr>
              <a:t>next(filter(lambda x: x ** 2 &gt; 10, range(5)))  # returns 4</a:t>
            </a:r>
          </a:p>
          <a:p>
            <a:r>
              <a:rPr lang="en-US" dirty="0">
                <a:cs typeface="Calibri"/>
              </a:rPr>
              <a:t>"</a:t>
            </a:r>
            <a:r>
              <a:rPr lang="en-US" dirty="0" err="1">
                <a:cs typeface="Calibri"/>
              </a:rPr>
              <a:t>groupby</a:t>
            </a:r>
            <a:r>
              <a:rPr lang="en-US" dirty="0">
                <a:cs typeface="Calibri"/>
              </a:rPr>
              <a:t>(list, </a:t>
            </a:r>
            <a:r>
              <a:rPr lang="en-US" dirty="0" err="1">
                <a:cs typeface="Calibri"/>
              </a:rPr>
              <a:t>selectorFunction</a:t>
            </a:r>
            <a:r>
              <a:rPr lang="en-US" dirty="0">
                <a:cs typeface="Calibri"/>
              </a:rPr>
              <a:t>)" returns a dictionary where the keys are the unique results of applying the selector function to elements of the list, and the value for each key contains all the elements in the list where the selector returns that key. List must be sorted though.</a:t>
            </a:r>
          </a:p>
          <a:p>
            <a:pPr lvl="1"/>
            <a:r>
              <a:rPr lang="en-US" dirty="0">
                <a:cs typeface="Calibri"/>
              </a:rPr>
              <a:t># Sort 0..5 by value mod 3, then group them that way. {0:[0,3],1:[1,4],2:[2]}</a:t>
            </a:r>
            <a:br>
              <a:rPr lang="en-US" dirty="0">
                <a:cs typeface="Calibri"/>
              </a:rPr>
            </a:br>
            <a:r>
              <a:rPr lang="en-US" dirty="0" err="1">
                <a:cs typeface="Calibri"/>
              </a:rPr>
              <a:t>groupby</a:t>
            </a:r>
            <a:r>
              <a:rPr lang="en-US" dirty="0">
                <a:cs typeface="Calibri"/>
              </a:rPr>
              <a:t>(sorted(range(5),key=lambda x:x%3), lambda x: x % 3)</a:t>
            </a:r>
          </a:p>
        </p:txBody>
      </p:sp>
    </p:spTree>
    <p:extLst>
      <p:ext uri="{BB962C8B-B14F-4D97-AF65-F5344CB8AC3E}">
        <p14:creationId xmlns:p14="http://schemas.microsoft.com/office/powerpoint/2010/main" val="188587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318C-F3CB-C0A5-0922-00F5641FCB61}"/>
              </a:ext>
            </a:extLst>
          </p:cNvPr>
          <p:cNvSpPr>
            <a:spLocks noGrp="1"/>
          </p:cNvSpPr>
          <p:nvPr>
            <p:ph type="title"/>
          </p:nvPr>
        </p:nvSpPr>
        <p:spPr/>
        <p:txBody>
          <a:bodyPr/>
          <a:lstStyle/>
          <a:p>
            <a:r>
              <a:rPr lang="en-US" dirty="0">
                <a:cs typeface="Calibri Light"/>
              </a:rPr>
              <a:t>Reduce</a:t>
            </a:r>
            <a:endParaRPr lang="en-US" dirty="0"/>
          </a:p>
        </p:txBody>
      </p:sp>
      <p:sp>
        <p:nvSpPr>
          <p:cNvPr id="3" name="Content Placeholder 2">
            <a:extLst>
              <a:ext uri="{FF2B5EF4-FFF2-40B4-BE49-F238E27FC236}">
                <a16:creationId xmlns:a16="http://schemas.microsoft.com/office/drawing/2014/main" id="{05F0CA70-4E5F-2282-E5C5-DB9BEED3419F}"/>
              </a:ext>
            </a:extLst>
          </p:cNvPr>
          <p:cNvSpPr>
            <a:spLocks noGrp="1"/>
          </p:cNvSpPr>
          <p:nvPr>
            <p:ph idx="1"/>
          </p:nvPr>
        </p:nvSpPr>
        <p:spPr>
          <a:xfrm>
            <a:off x="838200" y="1825625"/>
            <a:ext cx="10515600" cy="5042999"/>
          </a:xfrm>
        </p:spPr>
        <p:txBody>
          <a:bodyPr vert="horz" lIns="91440" tIns="45720" rIns="91440" bIns="45720" rtlCol="0" anchor="t">
            <a:normAutofit fontScale="92500" lnSpcReduction="10000"/>
          </a:bodyPr>
          <a:lstStyle/>
          <a:p>
            <a:r>
              <a:rPr lang="en-US" sz="2900" dirty="0">
                <a:cs typeface="Calibri"/>
              </a:rPr>
              <a:t>"reduce(accumulator, list, initial)" applies an accumulator function that </a:t>
            </a:r>
            <a:br>
              <a:rPr lang="en-US" sz="2900" dirty="0">
                <a:cs typeface="Calibri"/>
              </a:rPr>
            </a:br>
            <a:r>
              <a:rPr lang="en-US" sz="2900" dirty="0">
                <a:cs typeface="Calibri"/>
              </a:rPr>
              <a:t>takes two arguments and returns a value that goes into the next call.</a:t>
            </a:r>
            <a:endParaRPr lang="en-US" sz="2900">
              <a:ea typeface="+mn-lt"/>
              <a:cs typeface="+mn-lt"/>
            </a:endParaRPr>
          </a:p>
          <a:p>
            <a:r>
              <a:rPr lang="en-US" sz="2900" dirty="0">
                <a:cs typeface="Calibri"/>
              </a:rPr>
              <a:t>The first argument is the cumulative result of previous calls to the accumulator, and the second is the next element in the list. In the first call, "initial" is used as the first value.</a:t>
            </a:r>
            <a:endParaRPr lang="en-US" sz="2900" dirty="0">
              <a:ea typeface="+mn-lt"/>
              <a:cs typeface="+mn-lt"/>
            </a:endParaRPr>
          </a:p>
          <a:p>
            <a:pPr lvl="1"/>
            <a:r>
              <a:rPr lang="en-US" sz="2600" dirty="0">
                <a:cs typeface="Calibri"/>
              </a:rPr>
              <a:t>e.g. reduce(lambda </a:t>
            </a:r>
            <a:r>
              <a:rPr lang="en-US" sz="2600" dirty="0" err="1">
                <a:cs typeface="Calibri"/>
              </a:rPr>
              <a:t>x,y:x+y</a:t>
            </a:r>
            <a:r>
              <a:rPr lang="en-US" sz="2600" dirty="0">
                <a:cs typeface="Calibri"/>
              </a:rPr>
              <a:t>, [4,10,60], 0) calculates 0+4=4, then 4+10=14, then 14+60=74, summing the whole list.</a:t>
            </a:r>
          </a:p>
          <a:p>
            <a:r>
              <a:rPr lang="en-US" sz="2900" dirty="0">
                <a:ea typeface="+mn-lt"/>
                <a:cs typeface="+mn-lt"/>
              </a:rPr>
              <a:t>The final output is the return value of the last accumulator call.</a:t>
            </a:r>
          </a:p>
          <a:p>
            <a:pPr marL="0" indent="0">
              <a:buNone/>
            </a:pPr>
            <a:r>
              <a:rPr lang="en-US" dirty="0">
                <a:cs typeface="Calibri"/>
              </a:rPr>
              <a:t>def redact(text, </a:t>
            </a:r>
            <a:r>
              <a:rPr lang="en-US" dirty="0" err="1">
                <a:cs typeface="Calibri"/>
              </a:rPr>
              <a:t>myString</a:t>
            </a:r>
            <a:r>
              <a:rPr lang="en-US" dirty="0">
                <a:cs typeface="Calibri"/>
              </a:rPr>
              <a:t>):  # Removes instances of </a:t>
            </a:r>
            <a:r>
              <a:rPr lang="en-US" dirty="0" err="1">
                <a:cs typeface="Calibri"/>
              </a:rPr>
              <a:t>myString</a:t>
            </a:r>
            <a:r>
              <a:rPr lang="en-US" dirty="0">
                <a:cs typeface="Calibri"/>
              </a:rPr>
              <a:t> from text</a:t>
            </a:r>
            <a:br>
              <a:rPr lang="en-US" dirty="0">
                <a:cs typeface="Calibri"/>
              </a:rPr>
            </a:br>
            <a:r>
              <a:rPr lang="en-US" dirty="0">
                <a:cs typeface="Calibri"/>
              </a:rPr>
              <a:t>    return </a:t>
            </a:r>
            <a:r>
              <a:rPr lang="en-US" dirty="0" err="1">
                <a:cs typeface="Calibri"/>
              </a:rPr>
              <a:t>text.replace</a:t>
            </a:r>
            <a:r>
              <a:rPr lang="en-US" dirty="0">
                <a:cs typeface="Calibri"/>
              </a:rPr>
              <a:t>(</a:t>
            </a:r>
            <a:r>
              <a:rPr lang="en-US" dirty="0" err="1">
                <a:cs typeface="Calibri"/>
              </a:rPr>
              <a:t>myString</a:t>
            </a:r>
            <a:r>
              <a:rPr lang="en-US" dirty="0">
                <a:cs typeface="Calibri"/>
              </a:rPr>
              <a:t>,"REDACTED")</a:t>
            </a:r>
            <a:br>
              <a:rPr lang="en-US" dirty="0">
                <a:cs typeface="Calibri"/>
              </a:rPr>
            </a:br>
            <a:r>
              <a:rPr lang="en-US" dirty="0">
                <a:cs typeface="Calibri"/>
              </a:rPr>
              <a:t>secrets = ["aliens","9/11"]  # Terms to censor in output</a:t>
            </a:r>
            <a:br>
              <a:rPr lang="en-US" dirty="0">
                <a:cs typeface="Calibri"/>
              </a:rPr>
            </a:br>
            <a:r>
              <a:rPr lang="en-US" dirty="0">
                <a:cs typeface="Calibri"/>
              </a:rPr>
              <a:t>reduce(redact, secrets, "We have proof that aliens committed 9/11")</a:t>
            </a:r>
            <a:br>
              <a:rPr lang="en-US" dirty="0">
                <a:cs typeface="Calibri"/>
              </a:rPr>
            </a:br>
            <a:r>
              <a:rPr lang="en-US" dirty="0">
                <a:ea typeface="+mn-lt"/>
                <a:cs typeface="+mn-lt"/>
              </a:rPr>
              <a:t># Prints "We have proof that REDACTED committed REDACTED"</a:t>
            </a:r>
            <a:endParaRPr lang="en-US" dirty="0">
              <a:cs typeface="Calibri"/>
            </a:endParaRPr>
          </a:p>
        </p:txBody>
      </p:sp>
    </p:spTree>
    <p:extLst>
      <p:ext uri="{BB962C8B-B14F-4D97-AF65-F5344CB8AC3E}">
        <p14:creationId xmlns:p14="http://schemas.microsoft.com/office/powerpoint/2010/main" val="330215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F389-7492-1CE6-18F4-E48B2B16A765}"/>
              </a:ext>
            </a:extLst>
          </p:cNvPr>
          <p:cNvSpPr>
            <a:spLocks noGrp="1"/>
          </p:cNvSpPr>
          <p:nvPr>
            <p:ph type="title"/>
          </p:nvPr>
        </p:nvSpPr>
        <p:spPr/>
        <p:txBody>
          <a:bodyPr/>
          <a:lstStyle/>
          <a:p>
            <a:r>
              <a:rPr lang="en-US" dirty="0">
                <a:cs typeface="Calibri Light"/>
              </a:rPr>
              <a:t>Example – REST APIs</a:t>
            </a:r>
            <a:endParaRPr lang="en-US" dirty="0"/>
          </a:p>
        </p:txBody>
      </p:sp>
      <p:sp>
        <p:nvSpPr>
          <p:cNvPr id="3" name="Content Placeholder 2">
            <a:extLst>
              <a:ext uri="{FF2B5EF4-FFF2-40B4-BE49-F238E27FC236}">
                <a16:creationId xmlns:a16="http://schemas.microsoft.com/office/drawing/2014/main" id="{31BA8F50-95E0-DA66-D9D4-A40F320E1DCF}"/>
              </a:ext>
            </a:extLst>
          </p:cNvPr>
          <p:cNvSpPr>
            <a:spLocks noGrp="1"/>
          </p:cNvSpPr>
          <p:nvPr>
            <p:ph idx="1"/>
          </p:nvPr>
        </p:nvSpPr>
        <p:spPr>
          <a:xfrm>
            <a:off x="838200" y="1825625"/>
            <a:ext cx="10735506" cy="5026398"/>
          </a:xfrm>
        </p:spPr>
        <p:txBody>
          <a:bodyPr vert="horz" lIns="91440" tIns="45720" rIns="91440" bIns="45720" rtlCol="0" anchor="t">
            <a:normAutofit fontScale="92500" lnSpcReduction="10000"/>
          </a:bodyPr>
          <a:lstStyle/>
          <a:p>
            <a:r>
              <a:rPr lang="en-US" dirty="0">
                <a:cs typeface="Calibri"/>
              </a:rPr>
              <a:t>Many applications define an interface that can be accessed over HTTP web requests.</a:t>
            </a:r>
          </a:p>
          <a:p>
            <a:r>
              <a:rPr lang="en-US" dirty="0" err="1">
                <a:cs typeface="Calibri"/>
              </a:rPr>
              <a:t>REpresentational</a:t>
            </a:r>
            <a:r>
              <a:rPr lang="en-US" dirty="0">
                <a:cs typeface="Calibri"/>
              </a:rPr>
              <a:t> State Transfer (REST) is a paradigm for standardizing request and response formats to access resources via web API.</a:t>
            </a:r>
          </a:p>
          <a:p>
            <a:r>
              <a:rPr lang="en-US" dirty="0">
                <a:cs typeface="Calibri"/>
              </a:rPr>
              <a:t>URLs are grouped based on resource types, and use nouns to identify resources. HTTP verbs "POST", "GET", "PUT", and "DELETE" define</a:t>
            </a:r>
            <a:br>
              <a:rPr lang="en-US" dirty="0">
                <a:cs typeface="Calibri"/>
              </a:rPr>
            </a:br>
            <a:r>
              <a:rPr lang="en-US" dirty="0">
                <a:cs typeface="Calibri"/>
              </a:rPr>
              <a:t>Create/Read/Update/Delete operations, respectively. GET https://keyfactor.local/Users/1/Roles could be a REST endpoint for retrieving the roles for user with id "1".</a:t>
            </a:r>
          </a:p>
          <a:p>
            <a:r>
              <a:rPr lang="en-US" dirty="0">
                <a:cs typeface="Calibri"/>
              </a:rPr>
              <a:t>The </a:t>
            </a:r>
            <a:r>
              <a:rPr lang="en-US" dirty="0" err="1">
                <a:cs typeface="Calibri"/>
              </a:rPr>
              <a:t>OpenAPI</a:t>
            </a:r>
            <a:r>
              <a:rPr lang="en-US" dirty="0">
                <a:cs typeface="Calibri"/>
              </a:rPr>
              <a:t> Initiative defines JSON and YAML formats for representing a RESTful API, called its "</a:t>
            </a:r>
            <a:r>
              <a:rPr lang="en-US" dirty="0" err="1">
                <a:cs typeface="Calibri"/>
              </a:rPr>
              <a:t>OpenAPI</a:t>
            </a:r>
            <a:r>
              <a:rPr lang="en-US" dirty="0">
                <a:cs typeface="Calibri"/>
              </a:rPr>
              <a:t> specification" (formerly "Swagger"). An </a:t>
            </a:r>
            <a:r>
              <a:rPr lang="en-US" dirty="0" err="1">
                <a:cs typeface="Calibri"/>
              </a:rPr>
              <a:t>OpenAPI</a:t>
            </a:r>
            <a:r>
              <a:rPr lang="en-US" dirty="0">
                <a:cs typeface="Calibri"/>
              </a:rPr>
              <a:t> specification defines the API with enough detail that it can be consumed to programmatically access the API – client code can be generated in any language to make HTTP requests with correct input/output data.</a:t>
            </a:r>
          </a:p>
        </p:txBody>
      </p:sp>
      <p:sp>
        <p:nvSpPr>
          <p:cNvPr id="5" name="Title 1">
            <a:extLst>
              <a:ext uri="{FF2B5EF4-FFF2-40B4-BE49-F238E27FC236}">
                <a16:creationId xmlns:a16="http://schemas.microsoft.com/office/drawing/2014/main" id="{4C8CFBEA-2BB7-1655-603A-1A620CA35049}"/>
              </a:ext>
            </a:extLst>
          </p:cNvPr>
          <p:cNvSpPr txBox="1">
            <a:spLocks/>
          </p:cNvSpPr>
          <p:nvPr/>
        </p:nvSpPr>
        <p:spPr>
          <a:xfrm>
            <a:off x="949367" y="363783"/>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400" dirty="0">
                <a:solidFill>
                  <a:srgbClr val="FF0000"/>
                </a:solidFill>
                <a:cs typeface="Calibri Light"/>
              </a:rPr>
              <a:t>Examinable</a:t>
            </a:r>
          </a:p>
        </p:txBody>
      </p:sp>
    </p:spTree>
    <p:extLst>
      <p:ext uri="{BB962C8B-B14F-4D97-AF65-F5344CB8AC3E}">
        <p14:creationId xmlns:p14="http://schemas.microsoft.com/office/powerpoint/2010/main" val="216585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6F5D-879F-04C3-EFD1-7C60DF85522B}"/>
              </a:ext>
            </a:extLst>
          </p:cNvPr>
          <p:cNvSpPr>
            <a:spLocks noGrp="1"/>
          </p:cNvSpPr>
          <p:nvPr>
            <p:ph type="title"/>
          </p:nvPr>
        </p:nvSpPr>
        <p:spPr/>
        <p:txBody>
          <a:bodyPr/>
          <a:lstStyle/>
          <a:p>
            <a:r>
              <a:rPr lang="en-US" dirty="0">
                <a:cs typeface="Calibri Light"/>
              </a:rPr>
              <a:t>Example – Partial </a:t>
            </a:r>
            <a:r>
              <a:rPr lang="en-US" dirty="0" err="1">
                <a:cs typeface="Calibri Light"/>
              </a:rPr>
              <a:t>Keyfactor</a:t>
            </a:r>
            <a:r>
              <a:rPr lang="en-US" dirty="0">
                <a:cs typeface="Calibri Light"/>
              </a:rPr>
              <a:t> </a:t>
            </a:r>
            <a:r>
              <a:rPr lang="en-US" dirty="0" err="1">
                <a:cs typeface="Calibri Light"/>
              </a:rPr>
              <a:t>OpenAPI</a:t>
            </a:r>
            <a:endParaRPr lang="en-US" dirty="0" err="1"/>
          </a:p>
        </p:txBody>
      </p:sp>
      <p:sp>
        <p:nvSpPr>
          <p:cNvPr id="3" name="Content Placeholder 2">
            <a:extLst>
              <a:ext uri="{FF2B5EF4-FFF2-40B4-BE49-F238E27FC236}">
                <a16:creationId xmlns:a16="http://schemas.microsoft.com/office/drawing/2014/main" id="{8F9AB929-569B-DF8B-A485-86881964821F}"/>
              </a:ext>
            </a:extLst>
          </p:cNvPr>
          <p:cNvSpPr>
            <a:spLocks noGrp="1"/>
          </p:cNvSpPr>
          <p:nvPr>
            <p:ph idx="1"/>
          </p:nvPr>
        </p:nvSpPr>
        <p:spPr>
          <a:xfrm>
            <a:off x="838200" y="1825625"/>
            <a:ext cx="10515600" cy="5037138"/>
          </a:xfrm>
        </p:spPr>
        <p:txBody>
          <a:bodyPr vert="horz" lIns="91440" tIns="45720" rIns="91440" bIns="45720" rtlCol="0" anchor="t">
            <a:normAutofit/>
          </a:bodyPr>
          <a:lstStyle/>
          <a:p>
            <a:pPr marL="0" indent="0">
              <a:buNone/>
            </a:pPr>
            <a:r>
              <a:rPr lang="en-US" sz="1900" dirty="0">
                <a:ea typeface="+mn-lt"/>
                <a:cs typeface="+mn-lt"/>
              </a:rPr>
              <a:t>    "paths": {</a:t>
            </a:r>
            <a:br>
              <a:rPr lang="en-US" sz="1900" dirty="0">
                <a:ea typeface="+mn-lt"/>
                <a:cs typeface="+mn-lt"/>
              </a:rPr>
            </a:br>
            <a:r>
              <a:rPr lang="en-US" sz="1900" dirty="0">
                <a:ea typeface="+mn-lt"/>
                <a:cs typeface="+mn-lt"/>
              </a:rPr>
              <a:t>        "/Agents/{id}": {</a:t>
            </a:r>
            <a:br>
              <a:rPr lang="en-US" sz="1900" dirty="0">
                <a:ea typeface="+mn-lt"/>
                <a:cs typeface="+mn-lt"/>
              </a:rPr>
            </a:br>
            <a:r>
              <a:rPr lang="en-US" sz="1900" dirty="0">
                <a:ea typeface="+mn-lt"/>
                <a:cs typeface="+mn-lt"/>
              </a:rPr>
              <a:t>            "get": {</a:t>
            </a:r>
            <a:br>
              <a:rPr lang="en-US" sz="1900" dirty="0">
                <a:ea typeface="+mn-lt"/>
                <a:cs typeface="+mn-lt"/>
              </a:rPr>
            </a:br>
            <a:r>
              <a:rPr lang="en-US" sz="1900" dirty="0">
                <a:ea typeface="+mn-lt"/>
                <a:cs typeface="+mn-lt"/>
              </a:rPr>
              <a:t>                "tags": [</a:t>
            </a:r>
            <a:br>
              <a:rPr lang="en-US" sz="1900" dirty="0">
                <a:ea typeface="+mn-lt"/>
                <a:cs typeface="+mn-lt"/>
              </a:rPr>
            </a:br>
            <a:r>
              <a:rPr lang="en-US" sz="1900" dirty="0">
                <a:ea typeface="+mn-lt"/>
                <a:cs typeface="+mn-lt"/>
              </a:rPr>
              <a:t>                    "Agent"</a:t>
            </a:r>
            <a:br>
              <a:rPr lang="en-US" sz="1900" dirty="0">
                <a:ea typeface="+mn-lt"/>
                <a:cs typeface="+mn-lt"/>
              </a:rPr>
            </a:br>
            <a:r>
              <a:rPr lang="en-US" sz="1900" dirty="0">
                <a:ea typeface="+mn-lt"/>
                <a:cs typeface="+mn-lt"/>
              </a:rPr>
              <a:t>                ],</a:t>
            </a:r>
            <a:br>
              <a:rPr lang="en-US" sz="1900" dirty="0">
                <a:ea typeface="+mn-lt"/>
                <a:cs typeface="+mn-lt"/>
              </a:rPr>
            </a:br>
            <a:r>
              <a:rPr lang="en-US" sz="1900" dirty="0">
                <a:ea typeface="+mn-lt"/>
                <a:cs typeface="+mn-lt"/>
              </a:rPr>
              <a:t>                "summary": "Returns details for a single agent, specified by ID",</a:t>
            </a:r>
            <a:br>
              <a:rPr lang="en-US" sz="1900" dirty="0">
                <a:ea typeface="+mn-lt"/>
                <a:cs typeface="+mn-lt"/>
              </a:rPr>
            </a:br>
            <a:r>
              <a:rPr lang="en-US" sz="1900" dirty="0">
                <a:ea typeface="+mn-lt"/>
                <a:cs typeface="+mn-lt"/>
              </a:rPr>
              <a:t>                "</a:t>
            </a:r>
            <a:r>
              <a:rPr lang="en-US" sz="1900" dirty="0" err="1">
                <a:ea typeface="+mn-lt"/>
                <a:cs typeface="+mn-lt"/>
              </a:rPr>
              <a:t>operationId</a:t>
            </a:r>
            <a:r>
              <a:rPr lang="en-US" sz="1900" dirty="0">
                <a:ea typeface="+mn-lt"/>
                <a:cs typeface="+mn-lt"/>
              </a:rPr>
              <a:t>": "</a:t>
            </a:r>
            <a:r>
              <a:rPr lang="en-US" sz="1900" dirty="0" err="1">
                <a:ea typeface="+mn-lt"/>
                <a:cs typeface="+mn-lt"/>
              </a:rPr>
              <a:t>Agent_GetAgentDetail</a:t>
            </a:r>
            <a:r>
              <a:rPr lang="en-US" sz="1900" dirty="0">
                <a:ea typeface="+mn-lt"/>
                <a:cs typeface="+mn-lt"/>
              </a:rPr>
              <a:t>",</a:t>
            </a:r>
            <a:br>
              <a:rPr lang="en-US" sz="1900" dirty="0">
                <a:ea typeface="+mn-lt"/>
                <a:cs typeface="+mn-lt"/>
              </a:rPr>
            </a:br>
            <a:r>
              <a:rPr lang="en-US" sz="1900" dirty="0">
                <a:ea typeface="+mn-lt"/>
                <a:cs typeface="+mn-lt"/>
              </a:rPr>
              <a:t>                "consumes": [],</a:t>
            </a:r>
            <a:br>
              <a:rPr lang="en-US" sz="1900" dirty="0">
                <a:ea typeface="+mn-lt"/>
                <a:cs typeface="+mn-lt"/>
              </a:rPr>
            </a:br>
            <a:r>
              <a:rPr lang="en-US" sz="1900" dirty="0">
                <a:ea typeface="+mn-lt"/>
                <a:cs typeface="+mn-lt"/>
              </a:rPr>
              <a:t>                "produces": [</a:t>
            </a:r>
            <a:br>
              <a:rPr lang="en-US" sz="1900" dirty="0">
                <a:ea typeface="+mn-lt"/>
                <a:cs typeface="+mn-lt"/>
              </a:rPr>
            </a:br>
            <a:r>
              <a:rPr lang="en-US" sz="1900" dirty="0">
                <a:ea typeface="+mn-lt"/>
                <a:cs typeface="+mn-lt"/>
              </a:rPr>
              <a:t>                    "application/</a:t>
            </a:r>
            <a:r>
              <a:rPr lang="en-US" sz="1900" dirty="0" err="1">
                <a:ea typeface="+mn-lt"/>
                <a:cs typeface="+mn-lt"/>
              </a:rPr>
              <a:t>json</a:t>
            </a:r>
            <a:r>
              <a:rPr lang="en-US" sz="1900" dirty="0">
                <a:ea typeface="+mn-lt"/>
                <a:cs typeface="+mn-lt"/>
              </a:rPr>
              <a:t>",</a:t>
            </a:r>
            <a:br>
              <a:rPr lang="en-US" sz="1900" dirty="0">
                <a:ea typeface="+mn-lt"/>
                <a:cs typeface="+mn-lt"/>
              </a:rPr>
            </a:br>
            <a:r>
              <a:rPr lang="en-US" sz="1900" dirty="0">
                <a:ea typeface="+mn-lt"/>
                <a:cs typeface="+mn-lt"/>
              </a:rPr>
              <a:t>                    "application/xml"</a:t>
            </a:r>
            <a:br>
              <a:rPr lang="en-US" sz="1900" dirty="0">
                <a:ea typeface="+mn-lt"/>
                <a:cs typeface="+mn-lt"/>
              </a:rPr>
            </a:br>
            <a:r>
              <a:rPr lang="en-US" sz="1900" dirty="0">
                <a:ea typeface="+mn-lt"/>
                <a:cs typeface="+mn-lt"/>
              </a:rPr>
              <a:t>                ],</a:t>
            </a:r>
            <a:br>
              <a:rPr lang="en-US" sz="1900" dirty="0">
                <a:ea typeface="+mn-lt"/>
                <a:cs typeface="+mn-lt"/>
              </a:rPr>
            </a:br>
            <a:r>
              <a:rPr lang="en-US" sz="1900" dirty="0">
                <a:ea typeface="+mn-lt"/>
                <a:cs typeface="+mn-lt"/>
              </a:rPr>
              <a:t>                "parameters": [</a:t>
            </a:r>
            <a:br>
              <a:rPr lang="en-US" sz="1900" dirty="0">
                <a:ea typeface="+mn-lt"/>
                <a:cs typeface="+mn-lt"/>
              </a:rPr>
            </a:br>
            <a:r>
              <a:rPr lang="en-US" sz="1900" dirty="0">
                <a:ea typeface="+mn-lt"/>
                <a:cs typeface="+mn-lt"/>
              </a:rPr>
              <a:t>                    {</a:t>
            </a:r>
            <a:br>
              <a:rPr lang="en-US" sz="1900" dirty="0">
                <a:ea typeface="+mn-lt"/>
                <a:cs typeface="+mn-lt"/>
              </a:rPr>
            </a:br>
            <a:r>
              <a:rPr lang="en-US" sz="1900" dirty="0">
                <a:ea typeface="+mn-lt"/>
                <a:cs typeface="+mn-lt"/>
              </a:rPr>
              <a:t>                        "name": "id",</a:t>
            </a:r>
            <a:br>
              <a:rPr lang="en-US" sz="1900" dirty="0">
                <a:ea typeface="+mn-lt"/>
                <a:cs typeface="+mn-lt"/>
              </a:rPr>
            </a:br>
            <a:r>
              <a:rPr lang="en-US" sz="1900" dirty="0">
                <a:ea typeface="+mn-lt"/>
                <a:cs typeface="+mn-lt"/>
              </a:rPr>
              <a:t>                        "in": "path",</a:t>
            </a:r>
            <a:br>
              <a:rPr lang="en-US" sz="1900" dirty="0">
                <a:ea typeface="+mn-lt"/>
                <a:cs typeface="+mn-lt"/>
              </a:rPr>
            </a:br>
            <a:r>
              <a:rPr lang="en-US" sz="1900" dirty="0">
                <a:ea typeface="+mn-lt"/>
                <a:cs typeface="+mn-lt"/>
              </a:rPr>
              <a:t>                        "description": "Agent Id to Search",</a:t>
            </a:r>
            <a:endParaRPr lang="en-US" sz="1900">
              <a:cs typeface="Calibri"/>
            </a:endParaRPr>
          </a:p>
        </p:txBody>
      </p:sp>
      <p:sp>
        <p:nvSpPr>
          <p:cNvPr id="7" name="Content Placeholder 2">
            <a:extLst>
              <a:ext uri="{FF2B5EF4-FFF2-40B4-BE49-F238E27FC236}">
                <a16:creationId xmlns:a16="http://schemas.microsoft.com/office/drawing/2014/main" id="{8EACFFBC-1CA8-0C23-08C4-A76CBC3B1E6D}"/>
              </a:ext>
            </a:extLst>
          </p:cNvPr>
          <p:cNvSpPr txBox="1">
            <a:spLocks/>
          </p:cNvSpPr>
          <p:nvPr/>
        </p:nvSpPr>
        <p:spPr>
          <a:xfrm>
            <a:off x="3680613" y="1824602"/>
            <a:ext cx="10515600" cy="50371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solidFill>
                  <a:srgbClr val="FF0000"/>
                </a:solidFill>
                <a:cs typeface="Calibri"/>
              </a:rPr>
              <a:t>Defines the set of URLs. Each URL is a key, and the value is info about the endpoint.</a:t>
            </a:r>
            <a:br>
              <a:rPr lang="en-US" sz="1900" dirty="0">
                <a:solidFill>
                  <a:srgbClr val="FF0000"/>
                </a:solidFill>
                <a:cs typeface="Calibri"/>
              </a:rPr>
            </a:br>
            <a:br>
              <a:rPr lang="en-US" sz="1900" dirty="0">
                <a:solidFill>
                  <a:srgbClr val="FF0000"/>
                </a:solidFill>
                <a:cs typeface="Calibri"/>
              </a:rPr>
            </a:br>
            <a:r>
              <a:rPr lang="en-US" sz="1900" dirty="0">
                <a:solidFill>
                  <a:srgbClr val="FF0000"/>
                </a:solidFill>
                <a:cs typeface="Calibri"/>
              </a:rPr>
              <a:t>Definition for e.g. GET /Agents/1</a:t>
            </a:r>
            <a:br>
              <a:rPr lang="en-US" sz="1900" dirty="0">
                <a:solidFill>
                  <a:srgbClr val="FF0000"/>
                </a:solidFill>
                <a:cs typeface="Calibri"/>
              </a:rPr>
            </a:br>
            <a:br>
              <a:rPr lang="en-US" sz="1900" dirty="0">
                <a:cs typeface="Calibri"/>
              </a:rPr>
            </a:br>
            <a:br>
              <a:rPr lang="en-US" sz="1900" dirty="0">
                <a:cs typeface="Calibri"/>
              </a:rPr>
            </a:br>
            <a:br>
              <a:rPr lang="en-US" sz="1900" dirty="0">
                <a:cs typeface="Calibri"/>
              </a:rPr>
            </a:br>
            <a:br>
              <a:rPr lang="en-US" sz="1900" dirty="0">
                <a:cs typeface="Calibri"/>
              </a:rPr>
            </a:br>
            <a:r>
              <a:rPr lang="en-US" sz="1900" dirty="0">
                <a:solidFill>
                  <a:srgbClr val="FF0000"/>
                </a:solidFill>
                <a:cs typeface="Calibri"/>
              </a:rPr>
              <a:t>                                                  Identifier for this endpoint. Must be unique.</a:t>
            </a:r>
            <a:br>
              <a:rPr lang="en-US" sz="1900" dirty="0">
                <a:solidFill>
                  <a:srgbClr val="FF0000"/>
                </a:solidFill>
                <a:cs typeface="Calibri"/>
              </a:rPr>
            </a:br>
            <a:r>
              <a:rPr lang="en-US" sz="1900" dirty="0">
                <a:solidFill>
                  <a:srgbClr val="FF0000"/>
                </a:solidFill>
                <a:cs typeface="Calibri"/>
              </a:rPr>
              <a:t>Request body content types</a:t>
            </a:r>
            <a:br>
              <a:rPr lang="en-US" sz="1900" dirty="0">
                <a:solidFill>
                  <a:srgbClr val="FF0000"/>
                </a:solidFill>
                <a:cs typeface="Calibri"/>
              </a:rPr>
            </a:br>
            <a:r>
              <a:rPr lang="en-US" sz="1900" dirty="0">
                <a:solidFill>
                  <a:srgbClr val="FF0000"/>
                </a:solidFill>
                <a:cs typeface="Calibri"/>
              </a:rPr>
              <a:t>Response body content types</a:t>
            </a:r>
            <a:br>
              <a:rPr lang="en-US" sz="1900" dirty="0">
                <a:solidFill>
                  <a:srgbClr val="FF0000"/>
                </a:solidFill>
                <a:cs typeface="Calibri"/>
              </a:rPr>
            </a:br>
            <a:br>
              <a:rPr lang="en-US" sz="1900" dirty="0">
                <a:solidFill>
                  <a:srgbClr val="FF0000"/>
                </a:solidFill>
                <a:cs typeface="Calibri"/>
              </a:rPr>
            </a:br>
            <a:br>
              <a:rPr lang="en-US" sz="1900" dirty="0">
                <a:solidFill>
                  <a:srgbClr val="FF0000"/>
                </a:solidFill>
                <a:cs typeface="Calibri"/>
              </a:rPr>
            </a:br>
            <a:br>
              <a:rPr lang="en-US" sz="1900" dirty="0">
                <a:solidFill>
                  <a:srgbClr val="FF0000"/>
                </a:solidFill>
                <a:cs typeface="Calibri"/>
              </a:rPr>
            </a:br>
            <a:r>
              <a:rPr lang="en-US" sz="1900" dirty="0">
                <a:solidFill>
                  <a:srgbClr val="FF0000"/>
                </a:solidFill>
                <a:cs typeface="Calibri"/>
              </a:rPr>
              <a:t>Parameters sent in requests to this endpoint</a:t>
            </a:r>
            <a:br>
              <a:rPr lang="en-US" sz="1900" dirty="0">
                <a:solidFill>
                  <a:srgbClr val="FF0000"/>
                </a:solidFill>
                <a:cs typeface="Calibri"/>
              </a:rPr>
            </a:br>
            <a:br>
              <a:rPr lang="en-US" sz="1900" dirty="0">
                <a:cs typeface="Calibri"/>
              </a:rPr>
            </a:br>
            <a:br>
              <a:rPr lang="en-US" sz="1900" dirty="0">
                <a:cs typeface="Calibri"/>
              </a:rPr>
            </a:br>
            <a:r>
              <a:rPr lang="en-US" sz="1900" dirty="0">
                <a:solidFill>
                  <a:srgbClr val="FF0000"/>
                </a:solidFill>
                <a:cs typeface="Calibri"/>
              </a:rPr>
              <a:t>"id" parameter is in the URL, not a query parameter or passed in request body.</a:t>
            </a:r>
          </a:p>
        </p:txBody>
      </p:sp>
    </p:spTree>
    <p:extLst>
      <p:ext uri="{BB962C8B-B14F-4D97-AF65-F5344CB8AC3E}">
        <p14:creationId xmlns:p14="http://schemas.microsoft.com/office/powerpoint/2010/main" val="142136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45A4-5280-C8FA-0C1C-D106068B8072}"/>
              </a:ext>
            </a:extLst>
          </p:cNvPr>
          <p:cNvSpPr>
            <a:spLocks noGrp="1"/>
          </p:cNvSpPr>
          <p:nvPr>
            <p:ph type="title"/>
          </p:nvPr>
        </p:nvSpPr>
        <p:spPr/>
        <p:txBody>
          <a:bodyPr/>
          <a:lstStyle/>
          <a:p>
            <a:r>
              <a:rPr lang="en-US" dirty="0">
                <a:cs typeface="Calibri Light"/>
              </a:rPr>
              <a:t>Example Python – Make </a:t>
            </a:r>
            <a:r>
              <a:rPr lang="en-US" dirty="0" err="1">
                <a:cs typeface="Calibri Light"/>
              </a:rPr>
              <a:t>operationIDs</a:t>
            </a:r>
            <a:r>
              <a:rPr lang="en-US" dirty="0">
                <a:cs typeface="Calibri Light"/>
              </a:rPr>
              <a:t> Unique</a:t>
            </a:r>
          </a:p>
        </p:txBody>
      </p:sp>
      <p:sp>
        <p:nvSpPr>
          <p:cNvPr id="3" name="Content Placeholder 2">
            <a:extLst>
              <a:ext uri="{FF2B5EF4-FFF2-40B4-BE49-F238E27FC236}">
                <a16:creationId xmlns:a16="http://schemas.microsoft.com/office/drawing/2014/main" id="{82235184-19F4-1FEB-7B4D-DB12E3013986}"/>
              </a:ext>
            </a:extLst>
          </p:cNvPr>
          <p:cNvSpPr>
            <a:spLocks noGrp="1"/>
          </p:cNvSpPr>
          <p:nvPr>
            <p:ph idx="1"/>
          </p:nvPr>
        </p:nvSpPr>
        <p:spPr>
          <a:xfrm>
            <a:off x="838200" y="1825625"/>
            <a:ext cx="10515600" cy="5025414"/>
          </a:xfrm>
        </p:spPr>
        <p:txBody>
          <a:bodyPr vert="horz" lIns="91440" tIns="45720" rIns="91440" bIns="45720" rtlCol="0" anchor="t">
            <a:noAutofit/>
          </a:bodyPr>
          <a:lstStyle/>
          <a:p>
            <a:pPr>
              <a:buNone/>
            </a:pPr>
            <a:r>
              <a:rPr lang="en-US" sz="2300" dirty="0">
                <a:ea typeface="+mn-lt"/>
                <a:cs typeface="+mn-lt"/>
              </a:rPr>
              <a:t>    </a:t>
            </a:r>
            <a:r>
              <a:rPr lang="en-US" sz="2300" i="1" dirty="0">
                <a:ea typeface="+mn-lt"/>
                <a:cs typeface="+mn-lt"/>
              </a:rPr>
              <a:t># HTTP method types for calls to </a:t>
            </a:r>
            <a:r>
              <a:rPr lang="en-US" sz="2300" i="1" dirty="0" err="1">
                <a:ea typeface="+mn-lt"/>
                <a:cs typeface="+mn-lt"/>
              </a:rPr>
              <a:t>Keyfactor</a:t>
            </a:r>
            <a:r>
              <a:rPr lang="en-US" sz="2300" i="1" dirty="0">
                <a:ea typeface="+mn-lt"/>
                <a:cs typeface="+mn-lt"/>
              </a:rPr>
              <a:t> REST API </a:t>
            </a:r>
            <a:br>
              <a:rPr lang="en-US" sz="2300" i="1" dirty="0">
                <a:ea typeface="+mn-lt"/>
                <a:cs typeface="+mn-lt"/>
              </a:rPr>
            </a:br>
            <a:r>
              <a:rPr lang="en-US" sz="2300" dirty="0">
                <a:ea typeface="+mn-lt"/>
                <a:cs typeface="+mn-lt"/>
              </a:rPr>
              <a:t>methods = ["</a:t>
            </a:r>
            <a:r>
              <a:rPr lang="en-US" sz="2300" dirty="0" err="1">
                <a:ea typeface="+mn-lt"/>
                <a:cs typeface="+mn-lt"/>
              </a:rPr>
              <a:t>get","post","put","delete</a:t>
            </a:r>
            <a:r>
              <a:rPr lang="en-US" sz="2300" dirty="0">
                <a:ea typeface="+mn-lt"/>
                <a:cs typeface="+mn-lt"/>
              </a:rPr>
              <a:t>"]</a:t>
            </a:r>
            <a:br>
              <a:rPr lang="en-US" sz="2300" dirty="0">
                <a:ea typeface="+mn-lt"/>
                <a:cs typeface="+mn-lt"/>
              </a:rPr>
            </a:br>
            <a:r>
              <a:rPr lang="en-US" sz="2300" i="1" dirty="0">
                <a:ea typeface="+mn-lt"/>
                <a:cs typeface="+mn-lt"/>
              </a:rPr>
              <a:t># JSON translates directly to Python dictionary with </a:t>
            </a:r>
            <a:r>
              <a:rPr lang="en-US" sz="2300" i="1" dirty="0" err="1">
                <a:ea typeface="+mn-lt"/>
                <a:cs typeface="+mn-lt"/>
              </a:rPr>
              <a:t>json.loads</a:t>
            </a:r>
            <a:r>
              <a:rPr lang="en-US" sz="2300" i="1" dirty="0">
                <a:ea typeface="+mn-lt"/>
                <a:cs typeface="+mn-lt"/>
              </a:rPr>
              <a:t>()</a:t>
            </a:r>
            <a:br>
              <a:rPr lang="en-US" sz="2300" i="1" dirty="0">
                <a:ea typeface="+mn-lt"/>
                <a:cs typeface="+mn-lt"/>
              </a:rPr>
            </a:br>
            <a:r>
              <a:rPr lang="en-US" sz="2300" dirty="0">
                <a:ea typeface="+mn-lt"/>
                <a:cs typeface="+mn-lt"/>
              </a:rPr>
              <a:t>paths = </a:t>
            </a:r>
            <a:r>
              <a:rPr lang="en-US" sz="2300" dirty="0" err="1">
                <a:ea typeface="+mn-lt"/>
                <a:cs typeface="+mn-lt"/>
              </a:rPr>
              <a:t>json.loads</a:t>
            </a:r>
            <a:r>
              <a:rPr lang="en-US" sz="2300" dirty="0">
                <a:ea typeface="+mn-lt"/>
                <a:cs typeface="+mn-lt"/>
              </a:rPr>
              <a:t>(</a:t>
            </a:r>
            <a:r>
              <a:rPr lang="en-US" sz="2300" dirty="0" err="1">
                <a:ea typeface="+mn-lt"/>
                <a:cs typeface="+mn-lt"/>
              </a:rPr>
              <a:t>openAPISpecificationContents</a:t>
            </a:r>
            <a:r>
              <a:rPr lang="en-US" sz="2300" dirty="0">
                <a:ea typeface="+mn-lt"/>
                <a:cs typeface="+mn-lt"/>
              </a:rPr>
              <a:t>)["paths"]</a:t>
            </a:r>
            <a:br>
              <a:rPr lang="en-US" sz="2300" dirty="0">
                <a:ea typeface="+mn-lt"/>
                <a:cs typeface="+mn-lt"/>
              </a:rPr>
            </a:br>
            <a:r>
              <a:rPr lang="en-US" sz="2300" i="1" dirty="0">
                <a:ea typeface="+mn-lt"/>
                <a:cs typeface="+mn-lt"/>
              </a:rPr>
              <a:t># Loop through all the URL paths. For each path, take the set of methods the URL supports. Map the operation ID to the URL-method combo.</a:t>
            </a:r>
            <a:br>
              <a:rPr lang="en-US" sz="2300" dirty="0">
                <a:ea typeface="+mn-lt"/>
                <a:cs typeface="+mn-lt"/>
              </a:rPr>
            </a:br>
            <a:r>
              <a:rPr lang="en-US" sz="2300" dirty="0" err="1">
                <a:ea typeface="+mn-lt"/>
                <a:cs typeface="+mn-lt"/>
              </a:rPr>
              <a:t>opGroups</a:t>
            </a:r>
            <a:r>
              <a:rPr lang="en-US" sz="2300" dirty="0">
                <a:ea typeface="+mn-lt"/>
                <a:cs typeface="+mn-lt"/>
              </a:rPr>
              <a:t> = [{paths[p][m]["</a:t>
            </a:r>
            <a:r>
              <a:rPr lang="en-US" sz="2300" dirty="0" err="1">
                <a:ea typeface="+mn-lt"/>
                <a:cs typeface="+mn-lt"/>
              </a:rPr>
              <a:t>operationId</a:t>
            </a:r>
            <a:r>
              <a:rPr lang="en-US" sz="2300" dirty="0">
                <a:ea typeface="+mn-lt"/>
                <a:cs typeface="+mn-lt"/>
              </a:rPr>
              <a:t>"]:{</a:t>
            </a:r>
            <a:r>
              <a:rPr lang="en-US" sz="2300" dirty="0" err="1">
                <a:ea typeface="+mn-lt"/>
                <a:cs typeface="+mn-lt"/>
              </a:rPr>
              <a:t>p:m</a:t>
            </a:r>
            <a:r>
              <a:rPr lang="en-US" sz="2300" dirty="0">
                <a:ea typeface="+mn-lt"/>
                <a:cs typeface="+mn-lt"/>
              </a:rPr>
              <a:t>}} for p in </a:t>
            </a:r>
            <a:r>
              <a:rPr lang="en-US" sz="2300" dirty="0" err="1">
                <a:ea typeface="+mn-lt"/>
                <a:cs typeface="+mn-lt"/>
              </a:rPr>
              <a:t>paths.keys</a:t>
            </a:r>
            <a:r>
              <a:rPr lang="en-US" sz="2300" dirty="0">
                <a:ea typeface="+mn-lt"/>
                <a:cs typeface="+mn-lt"/>
              </a:rPr>
              <a:t>() </a:t>
            </a:r>
            <a:r>
              <a:rPr lang="en-US" sz="2300" dirty="0" err="1">
                <a:ea typeface="+mn-lt"/>
                <a:cs typeface="+mn-lt"/>
              </a:rPr>
              <a:t>for m</a:t>
            </a:r>
            <a:r>
              <a:rPr lang="en-US" sz="2300" dirty="0">
                <a:ea typeface="+mn-lt"/>
                <a:cs typeface="+mn-lt"/>
              </a:rPr>
              <a:t> in filter(lambda x: x in paths[p],methods)]</a:t>
            </a:r>
            <a:br>
              <a:rPr lang="en-US" sz="2300" dirty="0">
                <a:ea typeface="+mn-lt"/>
                <a:cs typeface="+mn-lt"/>
              </a:rPr>
            </a:br>
            <a:r>
              <a:rPr lang="en-US" sz="2300" i="1" dirty="0">
                <a:ea typeface="+mn-lt"/>
                <a:cs typeface="+mn-lt"/>
              </a:rPr>
              <a:t># Group URL-method combos by operation ID and map each operation id to the list of methods with that operation id</a:t>
            </a:r>
            <a:br>
              <a:rPr lang="en-US" sz="2300" i="1" dirty="0">
                <a:ea typeface="+mn-lt"/>
                <a:cs typeface="+mn-lt"/>
              </a:rPr>
            </a:br>
            <a:r>
              <a:rPr lang="en-US" sz="2300" dirty="0" err="1">
                <a:ea typeface="+mn-lt"/>
                <a:cs typeface="+mn-lt"/>
              </a:rPr>
              <a:t>opMap</a:t>
            </a:r>
            <a:r>
              <a:rPr lang="en-US" sz="2300" dirty="0">
                <a:ea typeface="+mn-lt"/>
                <a:cs typeface="+mn-lt"/>
              </a:rPr>
              <a:t> = {k:[x[k] for x in list(g)] for k, g in </a:t>
            </a:r>
            <a:r>
              <a:rPr lang="en-US" sz="2300" dirty="0" err="1">
                <a:ea typeface="+mn-lt"/>
                <a:cs typeface="+mn-lt"/>
              </a:rPr>
              <a:t>itertools.groupby</a:t>
            </a:r>
            <a:r>
              <a:rPr lang="en-US" sz="2300" dirty="0">
                <a:ea typeface="+mn-lt"/>
                <a:cs typeface="+mn-lt"/>
              </a:rPr>
              <a:t>(sorted(</a:t>
            </a:r>
            <a:r>
              <a:rPr lang="en-US" sz="2300" dirty="0" err="1">
                <a:ea typeface="+mn-lt"/>
                <a:cs typeface="+mn-lt"/>
              </a:rPr>
              <a:t>opGroups</a:t>
            </a:r>
            <a:r>
              <a:rPr lang="en-US" sz="2300" dirty="0">
                <a:ea typeface="+mn-lt"/>
                <a:cs typeface="+mn-lt"/>
              </a:rPr>
              <a:t>, key=</a:t>
            </a:r>
            <a:r>
              <a:rPr lang="en-US" sz="2300" dirty="0" err="1">
                <a:ea typeface="+mn-lt"/>
                <a:cs typeface="+mn-lt"/>
              </a:rPr>
              <a:t>firstKey</a:t>
            </a:r>
            <a:r>
              <a:rPr lang="en-US" sz="2300" dirty="0">
                <a:ea typeface="+mn-lt"/>
                <a:cs typeface="+mn-lt"/>
              </a:rPr>
              <a:t>), </a:t>
            </a:r>
            <a:r>
              <a:rPr lang="en-US" sz="2300" dirty="0" err="1">
                <a:ea typeface="+mn-lt"/>
                <a:cs typeface="+mn-lt"/>
              </a:rPr>
              <a:t>firstKey</a:t>
            </a:r>
            <a:r>
              <a:rPr lang="en-US" sz="2300" dirty="0">
                <a:ea typeface="+mn-lt"/>
                <a:cs typeface="+mn-lt"/>
              </a:rPr>
              <a:t>)}</a:t>
            </a:r>
            <a:br>
              <a:rPr lang="en-US" sz="2300" dirty="0">
                <a:ea typeface="+mn-lt"/>
                <a:cs typeface="+mn-lt"/>
              </a:rPr>
            </a:br>
            <a:r>
              <a:rPr lang="en-US" sz="2300" i="1" dirty="0">
                <a:ea typeface="+mn-lt"/>
                <a:cs typeface="+mn-lt"/>
              </a:rPr>
              <a:t># Any operation ID that maps to more than one URL-method combo</a:t>
            </a:r>
            <a:br>
              <a:rPr lang="en-US" sz="2300" i="1" dirty="0">
                <a:ea typeface="+mn-lt"/>
                <a:cs typeface="+mn-lt"/>
              </a:rPr>
            </a:br>
            <a:r>
              <a:rPr lang="en-US" sz="2300" i="1" dirty="0">
                <a:ea typeface="+mn-lt"/>
                <a:cs typeface="+mn-lt"/>
              </a:rPr>
              <a:t>indicates a duplicate operation ID that must be corrected so they're unique.</a:t>
            </a:r>
            <a:br>
              <a:rPr lang="en-US" sz="2300" dirty="0">
                <a:ea typeface="+mn-lt"/>
                <a:cs typeface="+mn-lt"/>
              </a:rPr>
            </a:br>
            <a:r>
              <a:rPr lang="en-US" sz="2300" dirty="0">
                <a:ea typeface="+mn-lt"/>
                <a:cs typeface="+mn-lt"/>
              </a:rPr>
              <a:t>duplicates = [v for (</a:t>
            </a:r>
            <a:r>
              <a:rPr lang="en-US" sz="2300" dirty="0" err="1">
                <a:ea typeface="+mn-lt"/>
                <a:cs typeface="+mn-lt"/>
              </a:rPr>
              <a:t>k,v</a:t>
            </a:r>
            <a:r>
              <a:rPr lang="en-US" sz="2300" dirty="0">
                <a:ea typeface="+mn-lt"/>
                <a:cs typeface="+mn-lt"/>
              </a:rPr>
              <a:t>) in </a:t>
            </a:r>
            <a:r>
              <a:rPr lang="en-US" sz="2300" dirty="0" err="1">
                <a:ea typeface="+mn-lt"/>
                <a:cs typeface="+mn-lt"/>
              </a:rPr>
              <a:t>opMap.items</a:t>
            </a:r>
            <a:r>
              <a:rPr lang="en-US" sz="2300" dirty="0">
                <a:ea typeface="+mn-lt"/>
                <a:cs typeface="+mn-lt"/>
              </a:rPr>
              <a:t>() if </a:t>
            </a:r>
            <a:r>
              <a:rPr lang="en-US" sz="2300" dirty="0" err="1">
                <a:ea typeface="+mn-lt"/>
                <a:cs typeface="+mn-lt"/>
              </a:rPr>
              <a:t>len</a:t>
            </a:r>
            <a:r>
              <a:rPr lang="en-US" sz="2300" dirty="0">
                <a:ea typeface="+mn-lt"/>
                <a:cs typeface="+mn-lt"/>
              </a:rPr>
              <a:t>(v) &gt; 1]</a:t>
            </a:r>
            <a:endParaRPr lang="en-US" sz="2300" dirty="0">
              <a:cs typeface="Calibri"/>
            </a:endParaRPr>
          </a:p>
          <a:p>
            <a:pPr marL="0" indent="0">
              <a:buNone/>
            </a:pPr>
            <a:endParaRPr lang="en-US" sz="2300" dirty="0">
              <a:cs typeface="Calibri"/>
            </a:endParaRPr>
          </a:p>
        </p:txBody>
      </p:sp>
    </p:spTree>
    <p:extLst>
      <p:ext uri="{BB962C8B-B14F-4D97-AF65-F5344CB8AC3E}">
        <p14:creationId xmlns:p14="http://schemas.microsoft.com/office/powerpoint/2010/main" val="196122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CCD5-C669-5F08-DDD3-5331AD1785B9}"/>
              </a:ext>
            </a:extLst>
          </p:cNvPr>
          <p:cNvSpPr>
            <a:spLocks noGrp="1"/>
          </p:cNvSpPr>
          <p:nvPr>
            <p:ph type="title"/>
          </p:nvPr>
        </p:nvSpPr>
        <p:spPr/>
        <p:txBody>
          <a:bodyPr/>
          <a:lstStyle/>
          <a:p>
            <a:r>
              <a:rPr lang="en-US" dirty="0">
                <a:cs typeface="Calibri Light"/>
              </a:rPr>
              <a:t>Strengths of Python</a:t>
            </a:r>
          </a:p>
        </p:txBody>
      </p:sp>
      <p:sp>
        <p:nvSpPr>
          <p:cNvPr id="3" name="Content Placeholder 2">
            <a:extLst>
              <a:ext uri="{FF2B5EF4-FFF2-40B4-BE49-F238E27FC236}">
                <a16:creationId xmlns:a16="http://schemas.microsoft.com/office/drawing/2014/main" id="{E95DA884-1347-BF4F-A83E-A72F169D8246}"/>
              </a:ext>
            </a:extLst>
          </p:cNvPr>
          <p:cNvSpPr>
            <a:spLocks noGrp="1"/>
          </p:cNvSpPr>
          <p:nvPr>
            <p:ph idx="1"/>
          </p:nvPr>
        </p:nvSpPr>
        <p:spPr/>
        <p:txBody>
          <a:bodyPr vert="horz" lIns="91440" tIns="45720" rIns="91440" bIns="45720" rtlCol="0" anchor="t">
            <a:normAutofit/>
          </a:bodyPr>
          <a:lstStyle/>
          <a:p>
            <a:r>
              <a:rPr lang="en-US" dirty="0">
                <a:cs typeface="Calibri"/>
              </a:rPr>
              <a:t>Expressive syntax allows for very short code.</a:t>
            </a:r>
          </a:p>
          <a:p>
            <a:r>
              <a:rPr lang="en-US" dirty="0">
                <a:cs typeface="Calibri"/>
              </a:rPr>
              <a:t>Data structure and function manipulation is unparalleled.</a:t>
            </a:r>
          </a:p>
          <a:p>
            <a:r>
              <a:rPr lang="en-US" dirty="0">
                <a:cs typeface="Calibri"/>
              </a:rPr>
              <a:t>Dynamic type system allows for easy function overloading, variable reuse, and heterogeneous data structures.</a:t>
            </a:r>
          </a:p>
          <a:p>
            <a:r>
              <a:rPr lang="en-US" dirty="0">
                <a:cs typeface="Calibri"/>
              </a:rPr>
              <a:t>Syntactically significant whitespace eliminates lines that contain a single brace.</a:t>
            </a:r>
          </a:p>
          <a:p>
            <a:r>
              <a:rPr lang="en-US" dirty="0">
                <a:cs typeface="Calibri"/>
              </a:rPr>
              <a:t>Interpreter means code is portable across platforms.</a:t>
            </a:r>
          </a:p>
          <a:p>
            <a:r>
              <a:rPr lang="en-US" dirty="0">
                <a:cs typeface="Calibri"/>
              </a:rPr>
              <a:t>Interpreter means code can easily be manually tested live. You can call your functions with desired arguments from the interactive shell.</a:t>
            </a:r>
          </a:p>
        </p:txBody>
      </p:sp>
    </p:spTree>
    <p:extLst>
      <p:ext uri="{BB962C8B-B14F-4D97-AF65-F5344CB8AC3E}">
        <p14:creationId xmlns:p14="http://schemas.microsoft.com/office/powerpoint/2010/main" val="137067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D012-D305-F74C-CBA6-031A10983767}"/>
              </a:ext>
            </a:extLst>
          </p:cNvPr>
          <p:cNvSpPr>
            <a:spLocks noGrp="1"/>
          </p:cNvSpPr>
          <p:nvPr>
            <p:ph type="title"/>
          </p:nvPr>
        </p:nvSpPr>
        <p:spPr/>
        <p:txBody>
          <a:bodyPr/>
          <a:lstStyle/>
          <a:p>
            <a:r>
              <a:rPr lang="en-US" dirty="0">
                <a:cs typeface="Calibri Light"/>
              </a:rPr>
              <a:t>Python for Interviews</a:t>
            </a:r>
            <a:endParaRPr lang="en-US" dirty="0"/>
          </a:p>
        </p:txBody>
      </p:sp>
      <p:sp>
        <p:nvSpPr>
          <p:cNvPr id="3" name="Content Placeholder 2">
            <a:extLst>
              <a:ext uri="{FF2B5EF4-FFF2-40B4-BE49-F238E27FC236}">
                <a16:creationId xmlns:a16="http://schemas.microsoft.com/office/drawing/2014/main" id="{2AF14814-1EA1-8FA7-FAED-894DD20D16F8}"/>
              </a:ext>
            </a:extLst>
          </p:cNvPr>
          <p:cNvSpPr>
            <a:spLocks noGrp="1"/>
          </p:cNvSpPr>
          <p:nvPr>
            <p:ph idx="1"/>
          </p:nvPr>
        </p:nvSpPr>
        <p:spPr>
          <a:xfrm>
            <a:off x="838200" y="1825625"/>
            <a:ext cx="10515600" cy="5051968"/>
          </a:xfrm>
        </p:spPr>
        <p:txBody>
          <a:bodyPr vert="horz" lIns="91440" tIns="45720" rIns="91440" bIns="45720" rtlCol="0" anchor="t">
            <a:normAutofit lnSpcReduction="10000"/>
          </a:bodyPr>
          <a:lstStyle/>
          <a:p>
            <a:r>
              <a:rPr lang="en-US" dirty="0">
                <a:ea typeface="+mn-lt"/>
                <a:cs typeface="+mn-lt"/>
              </a:rPr>
              <a:t>The strengths of Python make it excellent for short, </a:t>
            </a:r>
            <a:r>
              <a:rPr lang="en-US" dirty="0" err="1">
                <a:ea typeface="+mn-lt"/>
                <a:cs typeface="+mn-lt"/>
              </a:rPr>
              <a:t>leet</a:t>
            </a:r>
            <a:r>
              <a:rPr lang="en-US" dirty="0">
                <a:ea typeface="+mn-lt"/>
                <a:cs typeface="+mn-lt"/>
              </a:rPr>
              <a:t>-code style data structure problems.</a:t>
            </a:r>
          </a:p>
          <a:p>
            <a:endParaRPr lang="en-US" dirty="0">
              <a:ea typeface="+mn-lt"/>
              <a:cs typeface="+mn-lt"/>
            </a:endParaRPr>
          </a:p>
          <a:p>
            <a:pPr marL="0" indent="0">
              <a:buNone/>
            </a:pPr>
            <a:r>
              <a:rPr lang="en-US" dirty="0">
                <a:ea typeface="+mn-lt"/>
                <a:cs typeface="+mn-lt"/>
              </a:rPr>
              <a:t># </a:t>
            </a:r>
            <a:r>
              <a:rPr lang="en-US" dirty="0" err="1">
                <a:ea typeface="+mn-lt"/>
                <a:cs typeface="+mn-lt"/>
              </a:rPr>
              <a:t>twoSum</a:t>
            </a:r>
            <a:r>
              <a:rPr lang="en-US" dirty="0">
                <a:ea typeface="+mn-lt"/>
                <a:cs typeface="+mn-lt"/>
              </a:rPr>
              <a:t> in O(n) - </a:t>
            </a:r>
            <a:r>
              <a:rPr lang="en-US" dirty="0" err="1">
                <a:ea typeface="+mn-lt"/>
                <a:cs typeface="+mn-lt"/>
              </a:rPr>
              <a:t>arr.count</a:t>
            </a:r>
            <a:r>
              <a:rPr lang="en-US" dirty="0">
                <a:ea typeface="+mn-lt"/>
                <a:cs typeface="+mn-lt"/>
              </a:rPr>
              <a:t>(), comprehensions, and filter are all O(n)</a:t>
            </a:r>
          </a:p>
          <a:p>
            <a:pPr marL="0" indent="0">
              <a:buNone/>
            </a:pPr>
            <a:r>
              <a:rPr lang="en-US" dirty="0">
                <a:cs typeface="Calibri"/>
              </a:rPr>
              <a:t>def </a:t>
            </a:r>
            <a:r>
              <a:rPr lang="en-US" dirty="0" err="1">
                <a:cs typeface="Calibri"/>
              </a:rPr>
              <a:t>twoSum</a:t>
            </a:r>
            <a:r>
              <a:rPr lang="en-US" dirty="0">
                <a:cs typeface="Calibri"/>
              </a:rPr>
              <a:t>(</a:t>
            </a:r>
            <a:r>
              <a:rPr lang="en-US" dirty="0" err="1">
                <a:cs typeface="Calibri"/>
              </a:rPr>
              <a:t>target,arr</a:t>
            </a:r>
            <a:r>
              <a:rPr lang="en-US" dirty="0">
                <a:cs typeface="Calibri"/>
              </a:rPr>
              <a:t>):</a:t>
            </a:r>
            <a:br>
              <a:rPr lang="en-US" dirty="0">
                <a:cs typeface="Calibri"/>
              </a:rPr>
            </a:br>
            <a:r>
              <a:rPr lang="en-US" dirty="0">
                <a:cs typeface="Calibri"/>
              </a:rPr>
              <a:t>    if </a:t>
            </a:r>
            <a:r>
              <a:rPr lang="en-US" dirty="0" err="1">
                <a:cs typeface="Calibri"/>
              </a:rPr>
              <a:t>arr.count</a:t>
            </a:r>
            <a:r>
              <a:rPr lang="en-US" dirty="0">
                <a:cs typeface="Calibri"/>
              </a:rPr>
              <a:t>(target/2) &gt; 1: # Get the first and last index of target/2</a:t>
            </a:r>
            <a:br>
              <a:rPr lang="en-US" dirty="0">
                <a:cs typeface="Calibri"/>
              </a:rPr>
            </a:br>
            <a:r>
              <a:rPr lang="en-US" dirty="0">
                <a:cs typeface="Calibri"/>
              </a:rPr>
              <a:t>        return (</a:t>
            </a:r>
            <a:r>
              <a:rPr lang="en-US" dirty="0" err="1">
                <a:cs typeface="Calibri"/>
              </a:rPr>
              <a:t>arr.index</a:t>
            </a:r>
            <a:r>
              <a:rPr lang="en-US" dirty="0">
                <a:cs typeface="Calibri"/>
              </a:rPr>
              <a:t>(target/2),</a:t>
            </a:r>
            <a:r>
              <a:rPr lang="en-US" dirty="0" err="1">
                <a:cs typeface="Calibri"/>
              </a:rPr>
              <a:t>len</a:t>
            </a:r>
            <a:r>
              <a:rPr lang="en-US" dirty="0">
                <a:cs typeface="Calibri"/>
              </a:rPr>
              <a:t>(</a:t>
            </a:r>
            <a:r>
              <a:rPr lang="en-US" dirty="0" err="1">
                <a:cs typeface="Calibri"/>
              </a:rPr>
              <a:t>arr</a:t>
            </a:r>
            <a:r>
              <a:rPr lang="en-US" dirty="0">
                <a:cs typeface="Calibri"/>
              </a:rPr>
              <a:t>)-1-arr[::-1].index(target/2))</a:t>
            </a:r>
            <a:br>
              <a:rPr lang="en-US" dirty="0">
                <a:cs typeface="Calibri"/>
              </a:rPr>
            </a:br>
            <a:r>
              <a:rPr lang="en-US" dirty="0">
                <a:cs typeface="Calibri"/>
              </a:rPr>
              <a:t>    # Map each element in input array to its (last) index in the array</a:t>
            </a:r>
            <a:br>
              <a:rPr lang="en-US" dirty="0">
                <a:cs typeface="Calibri"/>
              </a:rPr>
            </a:br>
            <a:r>
              <a:rPr lang="en-US" dirty="0">
                <a:cs typeface="Calibri"/>
              </a:rPr>
              <a:t>    index = {</a:t>
            </a:r>
            <a:r>
              <a:rPr lang="en-US" dirty="0" err="1">
                <a:cs typeface="Calibri"/>
              </a:rPr>
              <a:t>arr</a:t>
            </a:r>
            <a:r>
              <a:rPr lang="en-US" dirty="0">
                <a:cs typeface="Calibri"/>
              </a:rPr>
              <a:t>[</a:t>
            </a:r>
            <a:r>
              <a:rPr lang="en-US" dirty="0" err="1">
                <a:cs typeface="Calibri"/>
              </a:rPr>
              <a:t>i</a:t>
            </a:r>
            <a:r>
              <a:rPr lang="en-US" dirty="0">
                <a:cs typeface="Calibri"/>
              </a:rPr>
              <a:t>]:</a:t>
            </a:r>
            <a:r>
              <a:rPr lang="en-US" dirty="0" err="1">
                <a:cs typeface="Calibri"/>
              </a:rPr>
              <a:t>i</a:t>
            </a:r>
            <a:r>
              <a:rPr lang="en-US" dirty="0">
                <a:cs typeface="Calibri"/>
              </a:rPr>
              <a:t> for </a:t>
            </a:r>
            <a:r>
              <a:rPr lang="en-US" dirty="0" err="1">
                <a:cs typeface="Calibri"/>
              </a:rPr>
              <a:t>i</a:t>
            </a:r>
            <a:r>
              <a:rPr lang="en-US" dirty="0">
                <a:cs typeface="Calibri"/>
              </a:rPr>
              <a:t> in range(</a:t>
            </a:r>
            <a:r>
              <a:rPr lang="en-US" dirty="0" err="1">
                <a:cs typeface="Calibri"/>
              </a:rPr>
              <a:t>len</a:t>
            </a:r>
            <a:r>
              <a:rPr lang="en-US" dirty="0">
                <a:cs typeface="Calibri"/>
              </a:rPr>
              <a:t>(</a:t>
            </a:r>
            <a:r>
              <a:rPr lang="en-US" dirty="0" err="1">
                <a:cs typeface="Calibri"/>
              </a:rPr>
              <a:t>arr</a:t>
            </a:r>
            <a:r>
              <a:rPr lang="en-US" dirty="0">
                <a:cs typeface="Calibri"/>
              </a:rPr>
              <a:t>))}</a:t>
            </a:r>
            <a:br>
              <a:rPr lang="en-US" dirty="0">
                <a:cs typeface="Calibri"/>
              </a:rPr>
            </a:br>
            <a:r>
              <a:rPr lang="en-US" dirty="0">
                <a:cs typeface="Calibri"/>
              </a:rPr>
              <a:t>    # Compute ALL pairs that add to target, excluding same-index pairs</a:t>
            </a:r>
            <a:br>
              <a:rPr lang="en-US" dirty="0">
                <a:cs typeface="Calibri"/>
              </a:rPr>
            </a:br>
            <a:r>
              <a:rPr lang="en-US" dirty="0">
                <a:cs typeface="Calibri"/>
              </a:rPr>
              <a:t>    pairs = [(index[</a:t>
            </a:r>
            <a:r>
              <a:rPr lang="en-US" dirty="0" err="1">
                <a:cs typeface="Calibri"/>
              </a:rPr>
              <a:t>i</a:t>
            </a:r>
            <a:r>
              <a:rPr lang="en-US" dirty="0">
                <a:cs typeface="Calibri"/>
              </a:rPr>
              <a:t>],index[target-</a:t>
            </a:r>
            <a:r>
              <a:rPr lang="en-US" dirty="0" err="1">
                <a:cs typeface="Calibri"/>
              </a:rPr>
              <a:t>i</a:t>
            </a:r>
            <a:r>
              <a:rPr lang="en-US" dirty="0">
                <a:cs typeface="Calibri"/>
              </a:rPr>
              <a:t>]) for </a:t>
            </a:r>
            <a:r>
              <a:rPr lang="en-US" dirty="0" err="1">
                <a:cs typeface="Calibri"/>
              </a:rPr>
              <a:t>i</a:t>
            </a:r>
            <a:r>
              <a:rPr lang="en-US" dirty="0">
                <a:cs typeface="Calibri"/>
              </a:rPr>
              <a:t> in index if target-</a:t>
            </a:r>
            <a:r>
              <a:rPr lang="en-US" dirty="0" err="1">
                <a:cs typeface="Calibri"/>
              </a:rPr>
              <a:t>i</a:t>
            </a:r>
            <a:r>
              <a:rPr lang="en-US" dirty="0">
                <a:cs typeface="Calibri"/>
              </a:rPr>
              <a:t> in index]</a:t>
            </a:r>
            <a:br>
              <a:rPr lang="en-US" dirty="0">
                <a:cs typeface="Calibri"/>
              </a:rPr>
            </a:br>
            <a:r>
              <a:rPr lang="en-US" dirty="0">
                <a:cs typeface="Calibri"/>
              </a:rPr>
              <a:t>    return next(filter(lambda x: x[0] != x[1],pairs),None)</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2370080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6530-900C-AA1B-C944-2CAE8259F822}"/>
              </a:ext>
            </a:extLst>
          </p:cNvPr>
          <p:cNvSpPr>
            <a:spLocks noGrp="1"/>
          </p:cNvSpPr>
          <p:nvPr>
            <p:ph type="title"/>
          </p:nvPr>
        </p:nvSpPr>
        <p:spPr/>
        <p:txBody>
          <a:bodyPr/>
          <a:lstStyle/>
          <a:p>
            <a:r>
              <a:rPr lang="en-US" dirty="0">
                <a:cs typeface="Calibri Light"/>
              </a:rPr>
              <a:t>Python for Automation</a:t>
            </a:r>
            <a:endParaRPr lang="en-US" dirty="0"/>
          </a:p>
        </p:txBody>
      </p:sp>
      <p:sp>
        <p:nvSpPr>
          <p:cNvPr id="3" name="Content Placeholder 2">
            <a:extLst>
              <a:ext uri="{FF2B5EF4-FFF2-40B4-BE49-F238E27FC236}">
                <a16:creationId xmlns:a16="http://schemas.microsoft.com/office/drawing/2014/main" id="{81502288-A7D5-B4EC-2EB8-D82DFFFFDBD6}"/>
              </a:ext>
            </a:extLst>
          </p:cNvPr>
          <p:cNvSpPr>
            <a:spLocks noGrp="1"/>
          </p:cNvSpPr>
          <p:nvPr>
            <p:ph idx="1"/>
          </p:nvPr>
        </p:nvSpPr>
        <p:spPr>
          <a:xfrm>
            <a:off x="838200" y="1825625"/>
            <a:ext cx="10515600" cy="5051968"/>
          </a:xfrm>
        </p:spPr>
        <p:txBody>
          <a:bodyPr vert="horz" lIns="91440" tIns="45720" rIns="91440" bIns="45720" rtlCol="0" anchor="t">
            <a:normAutofit fontScale="77500" lnSpcReduction="20000"/>
          </a:bodyPr>
          <a:lstStyle/>
          <a:p>
            <a:r>
              <a:rPr lang="en-US" dirty="0">
                <a:cs typeface="Calibri"/>
              </a:rPr>
              <a:t>"system()" function and "</a:t>
            </a:r>
            <a:r>
              <a:rPr lang="en-US" dirty="0" err="1">
                <a:cs typeface="Calibri"/>
              </a:rPr>
              <a:t>os</a:t>
            </a:r>
            <a:r>
              <a:rPr lang="en-US" dirty="0">
                <a:cs typeface="Calibri"/>
              </a:rPr>
              <a:t>" module allow easy execution of command-line instructions with output that can be easily parsed.</a:t>
            </a:r>
          </a:p>
          <a:p>
            <a:r>
              <a:rPr lang="en-US" dirty="0">
                <a:cs typeface="Calibri"/>
              </a:rPr>
              <a:t>Once again, Python's expressiveness and standard library makes it very well suited for short scripts with arbitrary capabilities.</a:t>
            </a:r>
          </a:p>
          <a:p>
            <a:endParaRPr lang="en-US" dirty="0">
              <a:cs typeface="Calibri"/>
            </a:endParaRPr>
          </a:p>
          <a:p>
            <a:pPr>
              <a:buNone/>
            </a:pPr>
            <a:r>
              <a:rPr lang="en-US" dirty="0">
                <a:ea typeface="+mn-lt"/>
                <a:cs typeface="+mn-lt"/>
              </a:rPr>
              <a:t># Practice final asked for a method to find matching filenames with lowest possible cyclomatic complexity. With Python data structures, this can be done with CC=1!</a:t>
            </a:r>
          </a:p>
          <a:p>
            <a:pPr>
              <a:buNone/>
            </a:pPr>
            <a:r>
              <a:rPr lang="en-US" dirty="0">
                <a:ea typeface="+mn-lt"/>
                <a:cs typeface="+mn-lt"/>
              </a:rPr>
              <a:t>import </a:t>
            </a:r>
            <a:r>
              <a:rPr lang="en-US" dirty="0" err="1">
                <a:ea typeface="+mn-lt"/>
                <a:cs typeface="+mn-lt"/>
              </a:rPr>
              <a:t>os</a:t>
            </a:r>
            <a:endParaRPr lang="en-US">
              <a:cs typeface="Calibri"/>
            </a:endParaRPr>
          </a:p>
          <a:p>
            <a:pPr>
              <a:buNone/>
            </a:pPr>
            <a:r>
              <a:rPr lang="en-US" dirty="0">
                <a:ea typeface="+mn-lt"/>
                <a:cs typeface="+mn-lt"/>
              </a:rPr>
              <a:t>def </a:t>
            </a:r>
            <a:r>
              <a:rPr lang="en-US" dirty="0" err="1">
                <a:ea typeface="+mn-lt"/>
                <a:cs typeface="+mn-lt"/>
              </a:rPr>
              <a:t>getContents</a:t>
            </a:r>
            <a:r>
              <a:rPr lang="en-US" dirty="0">
                <a:ea typeface="+mn-lt"/>
                <a:cs typeface="+mn-lt"/>
              </a:rPr>
              <a:t>(path):</a:t>
            </a:r>
            <a:endParaRPr lang="en-US" dirty="0"/>
          </a:p>
          <a:p>
            <a:pPr>
              <a:buNone/>
            </a:pPr>
            <a:r>
              <a:rPr lang="en-US" dirty="0">
                <a:ea typeface="+mn-lt"/>
                <a:cs typeface="+mn-lt"/>
              </a:rPr>
              <a:t>    if </a:t>
            </a:r>
            <a:r>
              <a:rPr lang="en-US" dirty="0" err="1">
                <a:ea typeface="+mn-lt"/>
                <a:cs typeface="+mn-lt"/>
              </a:rPr>
              <a:t>os.path.isfile</a:t>
            </a:r>
            <a:r>
              <a:rPr lang="en-US" dirty="0">
                <a:ea typeface="+mn-lt"/>
                <a:cs typeface="+mn-lt"/>
              </a:rPr>
              <a:t>(path): return []</a:t>
            </a:r>
            <a:endParaRPr lang="en-US" dirty="0"/>
          </a:p>
          <a:p>
            <a:pPr>
              <a:buNone/>
            </a:pPr>
            <a:r>
              <a:rPr lang="en-US" dirty="0">
                <a:ea typeface="+mn-lt"/>
                <a:cs typeface="+mn-lt"/>
              </a:rPr>
              <a:t>    return </a:t>
            </a:r>
            <a:r>
              <a:rPr lang="en-US" dirty="0" err="1">
                <a:ea typeface="+mn-lt"/>
                <a:cs typeface="+mn-lt"/>
              </a:rPr>
              <a:t>os.listdir</a:t>
            </a:r>
            <a:r>
              <a:rPr lang="en-US" dirty="0">
                <a:ea typeface="+mn-lt"/>
                <a:cs typeface="+mn-lt"/>
              </a:rPr>
              <a:t>(path)</a:t>
            </a:r>
            <a:endParaRPr lang="en-US" dirty="0"/>
          </a:p>
          <a:p>
            <a:pPr>
              <a:buNone/>
            </a:pPr>
            <a:r>
              <a:rPr lang="en-US" dirty="0">
                <a:ea typeface="+mn-lt"/>
                <a:cs typeface="+mn-lt"/>
              </a:rPr>
              <a:t>def find(target, path="/"):</a:t>
            </a:r>
            <a:endParaRPr lang="en-US" dirty="0"/>
          </a:p>
          <a:p>
            <a:pPr>
              <a:buNone/>
            </a:pPr>
            <a:r>
              <a:rPr lang="en-US" dirty="0">
                <a:ea typeface="+mn-lt"/>
                <a:cs typeface="+mn-lt"/>
              </a:rPr>
              <a:t>    </a:t>
            </a:r>
            <a:r>
              <a:rPr lang="en-US" dirty="0" err="1">
                <a:ea typeface="+mn-lt"/>
                <a:cs typeface="+mn-lt"/>
              </a:rPr>
              <a:t>allPaths</a:t>
            </a:r>
            <a:r>
              <a:rPr lang="en-US" dirty="0">
                <a:ea typeface="+mn-lt"/>
                <a:cs typeface="+mn-lt"/>
              </a:rPr>
              <a:t> = </a:t>
            </a:r>
            <a:r>
              <a:rPr lang="en-US" dirty="0" err="1">
                <a:ea typeface="+mn-lt"/>
                <a:cs typeface="+mn-lt"/>
              </a:rPr>
              <a:t>getContents</a:t>
            </a:r>
            <a:r>
              <a:rPr lang="en-US" dirty="0">
                <a:ea typeface="+mn-lt"/>
                <a:cs typeface="+mn-lt"/>
              </a:rPr>
              <a:t>(path) + reduce(lambda </a:t>
            </a:r>
            <a:r>
              <a:rPr lang="en-US" dirty="0" err="1">
                <a:ea typeface="+mn-lt"/>
                <a:cs typeface="+mn-lt"/>
              </a:rPr>
              <a:t>x,y:x+y,map</a:t>
            </a:r>
            <a:r>
              <a:rPr lang="en-US" dirty="0">
                <a:ea typeface="+mn-lt"/>
                <a:cs typeface="+mn-lt"/>
              </a:rPr>
              <a:t>(lambda </a:t>
            </a:r>
            <a:r>
              <a:rPr lang="en-US" dirty="0" err="1">
                <a:ea typeface="+mn-lt"/>
                <a:cs typeface="+mn-lt"/>
              </a:rPr>
              <a:t>x:find</a:t>
            </a:r>
            <a:r>
              <a:rPr lang="en-US" dirty="0">
                <a:ea typeface="+mn-lt"/>
                <a:cs typeface="+mn-lt"/>
              </a:rPr>
              <a:t>(</a:t>
            </a:r>
            <a:r>
              <a:rPr lang="en-US" dirty="0" err="1">
                <a:ea typeface="+mn-lt"/>
                <a:cs typeface="+mn-lt"/>
              </a:rPr>
              <a:t>target,path</a:t>
            </a:r>
            <a:r>
              <a:rPr lang="en-US" dirty="0">
                <a:ea typeface="+mn-lt"/>
                <a:cs typeface="+mn-lt"/>
              </a:rPr>
              <a:t>+"\\"+x), </a:t>
            </a:r>
            <a:r>
              <a:rPr lang="en-US" dirty="0" err="1">
                <a:ea typeface="+mn-lt"/>
                <a:cs typeface="+mn-lt"/>
              </a:rPr>
              <a:t>getContents</a:t>
            </a:r>
            <a:r>
              <a:rPr lang="en-US" dirty="0">
                <a:ea typeface="+mn-lt"/>
                <a:cs typeface="+mn-lt"/>
              </a:rPr>
              <a:t>(path)),[])  # Concatenate paths recursively</a:t>
            </a:r>
            <a:endParaRPr lang="en-US" dirty="0"/>
          </a:p>
          <a:p>
            <a:pPr marL="0" indent="0">
              <a:buNone/>
            </a:pPr>
            <a:r>
              <a:rPr lang="en-US" dirty="0">
                <a:ea typeface="+mn-lt"/>
                <a:cs typeface="+mn-lt"/>
              </a:rPr>
              <a:t>    return list(filter(lambda x: target in </a:t>
            </a:r>
            <a:r>
              <a:rPr lang="en-US" dirty="0" err="1">
                <a:ea typeface="+mn-lt"/>
                <a:cs typeface="+mn-lt"/>
              </a:rPr>
              <a:t>x,allPaths</a:t>
            </a:r>
            <a:r>
              <a:rPr lang="en-US" dirty="0">
                <a:ea typeface="+mn-lt"/>
                <a:cs typeface="+mn-lt"/>
              </a:rPr>
              <a:t>))  # Return paths with a match</a:t>
            </a:r>
            <a:endParaRPr lang="en-US" dirty="0"/>
          </a:p>
        </p:txBody>
      </p:sp>
    </p:spTree>
    <p:extLst>
      <p:ext uri="{BB962C8B-B14F-4D97-AF65-F5344CB8AC3E}">
        <p14:creationId xmlns:p14="http://schemas.microsoft.com/office/powerpoint/2010/main" val="415019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5153-F3EA-D5A8-67CA-3784FB2F9DC9}"/>
              </a:ext>
            </a:extLst>
          </p:cNvPr>
          <p:cNvSpPr>
            <a:spLocks noGrp="1"/>
          </p:cNvSpPr>
          <p:nvPr>
            <p:ph type="title"/>
          </p:nvPr>
        </p:nvSpPr>
        <p:spPr/>
        <p:txBody>
          <a:bodyPr/>
          <a:lstStyle/>
          <a:p>
            <a:r>
              <a:rPr lang="en-US" dirty="0">
                <a:cs typeface="Calibri Light" panose="020F0302020204030204"/>
              </a:rPr>
              <a:t>Data Science</a:t>
            </a:r>
          </a:p>
        </p:txBody>
      </p:sp>
      <p:sp>
        <p:nvSpPr>
          <p:cNvPr id="3" name="Content Placeholder 2">
            <a:extLst>
              <a:ext uri="{FF2B5EF4-FFF2-40B4-BE49-F238E27FC236}">
                <a16:creationId xmlns:a16="http://schemas.microsoft.com/office/drawing/2014/main" id="{ACFF2830-F681-95E9-559A-ED96F5925E01}"/>
              </a:ext>
            </a:extLst>
          </p:cNvPr>
          <p:cNvSpPr>
            <a:spLocks noGrp="1"/>
          </p:cNvSpPr>
          <p:nvPr>
            <p:ph idx="1"/>
          </p:nvPr>
        </p:nvSpPr>
        <p:spPr>
          <a:xfrm>
            <a:off x="838200" y="1825625"/>
            <a:ext cx="10515600" cy="4990599"/>
          </a:xfrm>
        </p:spPr>
        <p:txBody>
          <a:bodyPr vert="horz" lIns="91440" tIns="45720" rIns="91440" bIns="45720" rtlCol="0" anchor="t">
            <a:normAutofit lnSpcReduction="10000"/>
          </a:bodyPr>
          <a:lstStyle/>
          <a:p>
            <a:r>
              <a:rPr lang="en-US" dirty="0">
                <a:cs typeface="Calibri"/>
              </a:rPr>
              <a:t>Data science is, broadly, the transformation of raw data into useful, actionable information.</a:t>
            </a:r>
          </a:p>
          <a:p>
            <a:r>
              <a:rPr lang="en-US" dirty="0">
                <a:cs typeface="Calibri"/>
              </a:rPr>
              <a:t>Data science requires the simultaneous application of computer </a:t>
            </a:r>
            <a:br>
              <a:rPr lang="en-US" dirty="0">
                <a:cs typeface="Calibri"/>
              </a:rPr>
            </a:br>
            <a:r>
              <a:rPr lang="en-US" dirty="0">
                <a:cs typeface="Calibri"/>
              </a:rPr>
              <a:t>science, math/statistics, and domain knowledge to identify patterns.</a:t>
            </a:r>
          </a:p>
          <a:p>
            <a:r>
              <a:rPr lang="en-US" dirty="0">
                <a:cs typeface="Calibri"/>
              </a:rPr>
              <a:t>Data science is valuable for businesses to gain actionable insights from data they've collected. For example, Netflix can use data science to recommend shows based on what else you've liked, and what other shows are correlated with the ones you've liked based on other users' preferences. This helps Netflix retain customers.</a:t>
            </a:r>
            <a:endParaRPr lang="en-US" dirty="0"/>
          </a:p>
          <a:p>
            <a:r>
              <a:rPr lang="en-US" dirty="0">
                <a:ea typeface="+mn-lt"/>
                <a:cs typeface="+mn-lt"/>
              </a:rPr>
              <a:t>The problems and techniques in data science can be very broad, </a:t>
            </a:r>
            <a:br>
              <a:rPr lang="en-US" dirty="0">
                <a:ea typeface="+mn-lt"/>
                <a:cs typeface="+mn-lt"/>
              </a:rPr>
            </a:br>
            <a:r>
              <a:rPr lang="en-US" dirty="0">
                <a:ea typeface="+mn-lt"/>
                <a:cs typeface="+mn-lt"/>
              </a:rPr>
              <a:t>but they help to provide insights to problems that don't have an exact algorithmic solution (like predicting Netflix preferences).</a:t>
            </a:r>
            <a:endParaRPr lang="en-US" dirty="0">
              <a:cs typeface="Calibri"/>
            </a:endParaRPr>
          </a:p>
          <a:p>
            <a:endParaRPr lang="en-US" dirty="0">
              <a:cs typeface="Calibri"/>
            </a:endParaRPr>
          </a:p>
        </p:txBody>
      </p:sp>
      <p:sp>
        <p:nvSpPr>
          <p:cNvPr id="4" name="Title 1">
            <a:extLst>
              <a:ext uri="{FF2B5EF4-FFF2-40B4-BE49-F238E27FC236}">
                <a16:creationId xmlns:a16="http://schemas.microsoft.com/office/drawing/2014/main" id="{4C8CFBEA-2BB7-1655-603A-1A620CA35049}"/>
              </a:ext>
            </a:extLst>
          </p:cNvPr>
          <p:cNvSpPr txBox="1">
            <a:spLocks/>
          </p:cNvSpPr>
          <p:nvPr/>
        </p:nvSpPr>
        <p:spPr>
          <a:xfrm>
            <a:off x="837177" y="318076"/>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400" dirty="0">
                <a:solidFill>
                  <a:srgbClr val="FF0000"/>
                </a:solidFill>
                <a:cs typeface="Calibri Light"/>
              </a:rPr>
              <a:t>Examinable</a:t>
            </a:r>
          </a:p>
        </p:txBody>
      </p:sp>
    </p:spTree>
    <p:extLst>
      <p:ext uri="{BB962C8B-B14F-4D97-AF65-F5344CB8AC3E}">
        <p14:creationId xmlns:p14="http://schemas.microsoft.com/office/powerpoint/2010/main" val="31455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 venn diagram&#10;&#10;Description automatically generated">
            <a:extLst>
              <a:ext uri="{FF2B5EF4-FFF2-40B4-BE49-F238E27FC236}">
                <a16:creationId xmlns:a16="http://schemas.microsoft.com/office/drawing/2014/main" id="{24F3EF9E-51C6-D010-E031-532AAB5C38B8}"/>
              </a:ext>
            </a:extLst>
          </p:cNvPr>
          <p:cNvPicPr>
            <a:picLocks noGrp="1" noChangeAspect="1"/>
          </p:cNvPicPr>
          <p:nvPr>
            <p:ph idx="1"/>
          </p:nvPr>
        </p:nvPicPr>
        <p:blipFill>
          <a:blip r:embed="rId2"/>
          <a:stretch>
            <a:fillRect/>
          </a:stretch>
        </p:blipFill>
        <p:spPr>
          <a:xfrm>
            <a:off x="2340842" y="-6023"/>
            <a:ext cx="7510315" cy="6870045"/>
          </a:xfrm>
          <a:prstGeom prst="rect">
            <a:avLst/>
          </a:prstGeom>
        </p:spPr>
      </p:pic>
    </p:spTree>
    <p:extLst>
      <p:ext uri="{BB962C8B-B14F-4D97-AF65-F5344CB8AC3E}">
        <p14:creationId xmlns:p14="http://schemas.microsoft.com/office/powerpoint/2010/main" val="124514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5CFD-59C2-762F-F04F-E2579064C8FF}"/>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52FACFC4-881E-0F41-E4C0-BABCD4F039C5}"/>
              </a:ext>
            </a:extLst>
          </p:cNvPr>
          <p:cNvSpPr>
            <a:spLocks noGrp="1"/>
          </p:cNvSpPr>
          <p:nvPr>
            <p:ph idx="1"/>
          </p:nvPr>
        </p:nvSpPr>
        <p:spPr/>
        <p:txBody>
          <a:bodyPr vert="horz" lIns="91440" tIns="45720" rIns="91440" bIns="45720" rtlCol="0" anchor="t">
            <a:normAutofit/>
          </a:bodyPr>
          <a:lstStyle/>
          <a:p>
            <a:r>
              <a:rPr lang="en-US" dirty="0">
                <a:cs typeface="Calibri"/>
              </a:rPr>
              <a:t>Fundamental concepts of Python development</a:t>
            </a:r>
          </a:p>
          <a:p>
            <a:r>
              <a:rPr lang="en-US" dirty="0">
                <a:cs typeface="Calibri"/>
              </a:rPr>
              <a:t>Applications of Python for software engineers</a:t>
            </a:r>
          </a:p>
          <a:p>
            <a:pPr marL="0" indent="0">
              <a:buNone/>
            </a:pPr>
            <a:endParaRPr lang="en-US" dirty="0">
              <a:cs typeface="Calibri"/>
            </a:endParaRPr>
          </a:p>
          <a:p>
            <a:r>
              <a:rPr lang="en-US" i="1" dirty="0">
                <a:cs typeface="Calibri"/>
              </a:rPr>
              <a:t>Slides 12, 18, and 22 (marked "</a:t>
            </a:r>
            <a:r>
              <a:rPr lang="en-US" i="1" dirty="0">
                <a:solidFill>
                  <a:srgbClr val="FF0000"/>
                </a:solidFill>
                <a:cs typeface="Calibri"/>
              </a:rPr>
              <a:t>Examinable</a:t>
            </a:r>
            <a:r>
              <a:rPr lang="en-US" i="1" dirty="0">
                <a:cs typeface="Calibri"/>
              </a:rPr>
              <a:t>" in red) are examinable</a:t>
            </a:r>
            <a:endParaRPr lang="en-US" dirty="0">
              <a:cs typeface="Calibri"/>
            </a:endParaRPr>
          </a:p>
        </p:txBody>
      </p:sp>
    </p:spTree>
    <p:extLst>
      <p:ext uri="{BB962C8B-B14F-4D97-AF65-F5344CB8AC3E}">
        <p14:creationId xmlns:p14="http://schemas.microsoft.com/office/powerpoint/2010/main" val="1705016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3EAE-E87F-698F-A5F6-C4B565955C3C}"/>
              </a:ext>
            </a:extLst>
          </p:cNvPr>
          <p:cNvSpPr>
            <a:spLocks noGrp="1"/>
          </p:cNvSpPr>
          <p:nvPr>
            <p:ph type="title"/>
          </p:nvPr>
        </p:nvSpPr>
        <p:spPr/>
        <p:txBody>
          <a:bodyPr/>
          <a:lstStyle/>
          <a:p>
            <a:r>
              <a:rPr lang="en-US" dirty="0">
                <a:cs typeface="Calibri Light"/>
              </a:rPr>
              <a:t>Python for Data Science</a:t>
            </a:r>
            <a:endParaRPr lang="en-US" dirty="0"/>
          </a:p>
        </p:txBody>
      </p:sp>
      <p:sp>
        <p:nvSpPr>
          <p:cNvPr id="3" name="Content Placeholder 2">
            <a:extLst>
              <a:ext uri="{FF2B5EF4-FFF2-40B4-BE49-F238E27FC236}">
                <a16:creationId xmlns:a16="http://schemas.microsoft.com/office/drawing/2014/main" id="{18113793-A2CD-882B-FA86-4D93F7AF1148}"/>
              </a:ext>
            </a:extLst>
          </p:cNvPr>
          <p:cNvSpPr>
            <a:spLocks noGrp="1"/>
          </p:cNvSpPr>
          <p:nvPr>
            <p:ph idx="1"/>
          </p:nvPr>
        </p:nvSpPr>
        <p:spPr/>
        <p:txBody>
          <a:bodyPr vert="horz" lIns="91440" tIns="45720" rIns="91440" bIns="45720" rtlCol="0" anchor="t">
            <a:normAutofit/>
          </a:bodyPr>
          <a:lstStyle/>
          <a:p>
            <a:r>
              <a:rPr lang="en-US" dirty="0">
                <a:ea typeface="+mn-lt"/>
                <a:cs typeface="+mn-lt"/>
              </a:rPr>
              <a:t>Python is exceptionally good at transforming data sets in disparate</a:t>
            </a:r>
            <a:br>
              <a:rPr lang="en-US" dirty="0">
                <a:ea typeface="+mn-lt"/>
                <a:cs typeface="+mn-lt"/>
              </a:rPr>
            </a:br>
            <a:r>
              <a:rPr lang="en-US" dirty="0">
                <a:ea typeface="+mn-lt"/>
                <a:cs typeface="+mn-lt"/>
              </a:rPr>
              <a:t>formats and combining them into a cohesive aggregated data set.</a:t>
            </a:r>
          </a:p>
          <a:p>
            <a:r>
              <a:rPr lang="en-US" dirty="0">
                <a:ea typeface="+mn-lt"/>
                <a:cs typeface="+mn-lt"/>
              </a:rPr>
              <a:t>The fact that the Python shell can be run interactively makes it easy to explore aggregated data sets in a very flexible manner.</a:t>
            </a:r>
          </a:p>
          <a:p>
            <a:r>
              <a:rPr lang="en-US" dirty="0">
                <a:ea typeface="+mn-lt"/>
                <a:cs typeface="+mn-lt"/>
              </a:rPr>
              <a:t>Data analysis tasks tend to be short programs that involve a lot of data structure manipulation, which is where Python shines.</a:t>
            </a:r>
          </a:p>
          <a:p>
            <a:r>
              <a:rPr lang="en-US" dirty="0">
                <a:ea typeface="+mn-lt"/>
                <a:cs typeface="+mn-lt"/>
              </a:rPr>
              <a:t>The Python PANDAS library, in particular, is one of the most popular </a:t>
            </a:r>
            <a:br>
              <a:rPr lang="en-US" dirty="0">
                <a:ea typeface="+mn-lt"/>
                <a:cs typeface="+mn-lt"/>
              </a:rPr>
            </a:br>
            <a:r>
              <a:rPr lang="en-US" dirty="0">
                <a:ea typeface="+mn-lt"/>
                <a:cs typeface="+mn-lt"/>
              </a:rPr>
              <a:t>data science libraries in the world. Many other libraries such as NumPy and Matplotlib assist with data science tasks too.</a:t>
            </a:r>
            <a:endParaRPr lang="en-US"/>
          </a:p>
          <a:p>
            <a:endParaRPr lang="en-US" dirty="0">
              <a:cs typeface="Calibri" panose="020F0502020204030204"/>
            </a:endParaRPr>
          </a:p>
        </p:txBody>
      </p:sp>
    </p:spTree>
    <p:extLst>
      <p:ext uri="{BB962C8B-B14F-4D97-AF65-F5344CB8AC3E}">
        <p14:creationId xmlns:p14="http://schemas.microsoft.com/office/powerpoint/2010/main" val="1052751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0323-D502-5C5A-77C9-E28A42A57195}"/>
              </a:ext>
            </a:extLst>
          </p:cNvPr>
          <p:cNvSpPr>
            <a:spLocks noGrp="1"/>
          </p:cNvSpPr>
          <p:nvPr>
            <p:ph type="title"/>
          </p:nvPr>
        </p:nvSpPr>
        <p:spPr/>
        <p:txBody>
          <a:bodyPr/>
          <a:lstStyle/>
          <a:p>
            <a:r>
              <a:rPr lang="en-US" dirty="0">
                <a:cs typeface="Calibri Light"/>
              </a:rPr>
              <a:t>Weaknesses of Python</a:t>
            </a:r>
            <a:endParaRPr lang="en-US" dirty="0"/>
          </a:p>
        </p:txBody>
      </p:sp>
      <p:sp>
        <p:nvSpPr>
          <p:cNvPr id="3" name="Content Placeholder 2">
            <a:extLst>
              <a:ext uri="{FF2B5EF4-FFF2-40B4-BE49-F238E27FC236}">
                <a16:creationId xmlns:a16="http://schemas.microsoft.com/office/drawing/2014/main" id="{7CADEEC8-54A5-3E24-EFBC-E6A73EC8F42E}"/>
              </a:ext>
            </a:extLst>
          </p:cNvPr>
          <p:cNvSpPr>
            <a:spLocks noGrp="1"/>
          </p:cNvSpPr>
          <p:nvPr>
            <p:ph idx="1"/>
          </p:nvPr>
        </p:nvSpPr>
        <p:spPr>
          <a:xfrm>
            <a:off x="838200" y="1825625"/>
            <a:ext cx="10515600" cy="4913888"/>
          </a:xfrm>
        </p:spPr>
        <p:txBody>
          <a:bodyPr vert="horz" lIns="91440" tIns="45720" rIns="91440" bIns="45720" rtlCol="0" anchor="t">
            <a:normAutofit lnSpcReduction="10000"/>
          </a:bodyPr>
          <a:lstStyle/>
          <a:p>
            <a:r>
              <a:rPr lang="en-US" dirty="0">
                <a:cs typeface="Calibri"/>
              </a:rPr>
              <a:t>The Python interpreter is slow, and Python programs don't run as fast as native code written in languages like C/C++.</a:t>
            </a:r>
          </a:p>
          <a:p>
            <a:r>
              <a:rPr lang="en-US" dirty="0">
                <a:ea typeface="+mn-lt"/>
                <a:cs typeface="+mn-lt"/>
              </a:rPr>
              <a:t>Dense code can be hard to read in some cases, even if it is expressive.</a:t>
            </a:r>
          </a:p>
          <a:p>
            <a:r>
              <a:rPr lang="en-US" dirty="0">
                <a:cs typeface="Calibri"/>
              </a:rPr>
              <a:t>Using indentation for scope can easily trip up programmers that aren't accustomed to it, leading to errors that can be hard to find.</a:t>
            </a:r>
          </a:p>
          <a:p>
            <a:r>
              <a:rPr lang="en-US" dirty="0">
                <a:cs typeface="Calibri"/>
              </a:rPr>
              <a:t>Dynamic typing means that many logic errors can't be caught at compile time, and may not always even be caught at run-time, leading to unexpected results that can be hard to verify.</a:t>
            </a:r>
          </a:p>
          <a:p>
            <a:r>
              <a:rPr lang="en-US" dirty="0">
                <a:cs typeface="Calibri"/>
              </a:rPr>
              <a:t>Interpreted nature and dynamic typing means that impact of a change on other code can be hard to assess in a large project. </a:t>
            </a:r>
          </a:p>
          <a:p>
            <a:r>
              <a:rPr lang="en-US" dirty="0">
                <a:cs typeface="Calibri"/>
              </a:rPr>
              <a:t>Maintenance of large programs is very difficult, and thus Python is not well-suited for large software engineering projects.</a:t>
            </a:r>
          </a:p>
        </p:txBody>
      </p:sp>
    </p:spTree>
    <p:extLst>
      <p:ext uri="{BB962C8B-B14F-4D97-AF65-F5344CB8AC3E}">
        <p14:creationId xmlns:p14="http://schemas.microsoft.com/office/powerpoint/2010/main" val="88829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D3DE-9C8A-7A15-ACC8-388B9AB190B4}"/>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A541ACE0-B360-6289-221B-46AA6F4061AC}"/>
              </a:ext>
            </a:extLst>
          </p:cNvPr>
          <p:cNvSpPr>
            <a:spLocks noGrp="1"/>
          </p:cNvSpPr>
          <p:nvPr>
            <p:ph idx="1"/>
          </p:nvPr>
        </p:nvSpPr>
        <p:spPr>
          <a:xfrm>
            <a:off x="838200" y="1825625"/>
            <a:ext cx="10515600" cy="4878089"/>
          </a:xfrm>
        </p:spPr>
        <p:txBody>
          <a:bodyPr vert="horz" lIns="91440" tIns="45720" rIns="91440" bIns="45720" rtlCol="0" anchor="t">
            <a:normAutofit/>
          </a:bodyPr>
          <a:lstStyle/>
          <a:p>
            <a:r>
              <a:rPr lang="en-US" dirty="0">
                <a:cs typeface="Calibri"/>
              </a:rPr>
              <a:t>Python is an expressive, interpreted language that is well-suited for short programs, especially ones involving data structure manipulation</a:t>
            </a:r>
          </a:p>
          <a:p>
            <a:r>
              <a:rPr lang="en-US" dirty="0">
                <a:cs typeface="Calibri"/>
              </a:rPr>
              <a:t>The functional programming constructs such as lambda functions, comprehensions, and map/filter/reduce/</a:t>
            </a:r>
            <a:r>
              <a:rPr lang="en-US" dirty="0" err="1">
                <a:cs typeface="Calibri"/>
              </a:rPr>
              <a:t>groupby</a:t>
            </a:r>
            <a:r>
              <a:rPr lang="en-US" dirty="0">
                <a:cs typeface="Calibri"/>
              </a:rPr>
              <a:t> functions reinforce a very clean coding style that engineers should follow in many other cases with other languages.</a:t>
            </a:r>
          </a:p>
          <a:p>
            <a:r>
              <a:rPr lang="en-US" dirty="0">
                <a:cs typeface="Calibri"/>
              </a:rPr>
              <a:t>Python is much less suitable for complex software engineering projects as the slow interpreter and dynamic typing make it difficult to assess impacts of code changes.</a:t>
            </a:r>
          </a:p>
          <a:p>
            <a:r>
              <a:rPr lang="en-US" dirty="0">
                <a:cs typeface="Calibri"/>
              </a:rPr>
              <a:t>Major applications of Python include software engineering interview questions, automation scripts, and data science analytics.</a:t>
            </a:r>
          </a:p>
        </p:txBody>
      </p:sp>
      <p:sp>
        <p:nvSpPr>
          <p:cNvPr id="4" name="Title 1">
            <a:extLst>
              <a:ext uri="{FF2B5EF4-FFF2-40B4-BE49-F238E27FC236}">
                <a16:creationId xmlns:a16="http://schemas.microsoft.com/office/drawing/2014/main" id="{4C8CFBEA-2BB7-1655-603A-1A620CA35049}"/>
              </a:ext>
            </a:extLst>
          </p:cNvPr>
          <p:cNvSpPr txBox="1">
            <a:spLocks/>
          </p:cNvSpPr>
          <p:nvPr/>
        </p:nvSpPr>
        <p:spPr>
          <a:xfrm>
            <a:off x="837177" y="389673"/>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400" dirty="0">
                <a:solidFill>
                  <a:srgbClr val="FF0000"/>
                </a:solidFill>
                <a:cs typeface="Calibri Light"/>
              </a:rPr>
              <a:t>Examinable</a:t>
            </a:r>
          </a:p>
        </p:txBody>
      </p:sp>
    </p:spTree>
    <p:extLst>
      <p:ext uri="{BB962C8B-B14F-4D97-AF65-F5344CB8AC3E}">
        <p14:creationId xmlns:p14="http://schemas.microsoft.com/office/powerpoint/2010/main" val="1323510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72C4-91E6-B36B-BA75-65600BD31615}"/>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D76D318B-CDD4-4D0A-18C4-FC6BB50D86E5}"/>
              </a:ext>
            </a:extLst>
          </p:cNvPr>
          <p:cNvSpPr>
            <a:spLocks noGrp="1"/>
          </p:cNvSpPr>
          <p:nvPr>
            <p:ph idx="1"/>
          </p:nvPr>
        </p:nvSpPr>
        <p:spPr/>
        <p:txBody>
          <a:bodyPr vert="horz" lIns="91440" tIns="45720" rIns="91440" bIns="45720" rtlCol="0" anchor="t">
            <a:normAutofit/>
          </a:bodyPr>
          <a:lstStyle/>
          <a:p>
            <a:r>
              <a:rPr lang="en-US" dirty="0">
                <a:cs typeface="Calibri"/>
                <a:hlinkClick r:id="rId2"/>
              </a:rPr>
              <a:t>Python. Python Software Foundation. 2001-2022.</a:t>
            </a:r>
            <a:endParaRPr lang="en-US" dirty="0">
              <a:cs typeface="Calibri"/>
            </a:endParaRPr>
          </a:p>
          <a:p>
            <a:r>
              <a:rPr lang="en-US" dirty="0">
                <a:ea typeface="+mn-lt"/>
                <a:cs typeface="+mn-lt"/>
                <a:hlinkClick r:id="rId3"/>
              </a:rPr>
              <a:t>Python (programming language). Wikipedia.</a:t>
            </a:r>
          </a:p>
          <a:p>
            <a:r>
              <a:rPr lang="en-US" dirty="0">
                <a:cs typeface="Calibri"/>
              </a:rPr>
              <a:t>Python for Programmers. JD </a:t>
            </a:r>
            <a:r>
              <a:rPr lang="en-US" dirty="0" err="1">
                <a:cs typeface="Calibri"/>
              </a:rPr>
              <a:t>Kilgallin</a:t>
            </a:r>
            <a:r>
              <a:rPr lang="en-US" dirty="0">
                <a:cs typeface="Calibri"/>
              </a:rPr>
              <a:t>. 2016. </a:t>
            </a:r>
            <a:r>
              <a:rPr lang="en-US" dirty="0" err="1">
                <a:cs typeface="Calibri"/>
              </a:rPr>
              <a:t>Keyfactor</a:t>
            </a:r>
            <a:r>
              <a:rPr lang="en-US" dirty="0">
                <a:cs typeface="Calibri"/>
              </a:rPr>
              <a:t>.</a:t>
            </a:r>
          </a:p>
        </p:txBody>
      </p:sp>
    </p:spTree>
    <p:extLst>
      <p:ext uri="{BB962C8B-B14F-4D97-AF65-F5344CB8AC3E}">
        <p14:creationId xmlns:p14="http://schemas.microsoft.com/office/powerpoint/2010/main" val="275932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C929-4D1B-EF68-D0EE-AFF088F80DD8}"/>
              </a:ext>
            </a:extLst>
          </p:cNvPr>
          <p:cNvSpPr>
            <a:spLocks noGrp="1"/>
          </p:cNvSpPr>
          <p:nvPr>
            <p:ph type="title"/>
          </p:nvPr>
        </p:nvSpPr>
        <p:spPr/>
        <p:txBody>
          <a:bodyPr/>
          <a:lstStyle/>
          <a:p>
            <a:r>
              <a:rPr lang="en-US" dirty="0">
                <a:cs typeface="Calibri Light"/>
              </a:rPr>
              <a:t>Python</a:t>
            </a:r>
            <a:endParaRPr lang="en-US" dirty="0"/>
          </a:p>
        </p:txBody>
      </p:sp>
      <p:sp>
        <p:nvSpPr>
          <p:cNvPr id="3" name="Content Placeholder 2">
            <a:extLst>
              <a:ext uri="{FF2B5EF4-FFF2-40B4-BE49-F238E27FC236}">
                <a16:creationId xmlns:a16="http://schemas.microsoft.com/office/drawing/2014/main" id="{2FD92699-AFBB-5A61-341A-A5FB825E4CA7}"/>
              </a:ext>
            </a:extLst>
          </p:cNvPr>
          <p:cNvSpPr>
            <a:spLocks noGrp="1"/>
          </p:cNvSpPr>
          <p:nvPr>
            <p:ph idx="1"/>
          </p:nvPr>
        </p:nvSpPr>
        <p:spPr>
          <a:xfrm>
            <a:off x="838200" y="1825625"/>
            <a:ext cx="10515600" cy="4995409"/>
          </a:xfrm>
        </p:spPr>
        <p:txBody>
          <a:bodyPr vert="horz" lIns="91440" tIns="45720" rIns="91440" bIns="45720" rtlCol="0" anchor="t">
            <a:normAutofit/>
          </a:bodyPr>
          <a:lstStyle/>
          <a:p>
            <a:r>
              <a:rPr lang="en-US" dirty="0">
                <a:ea typeface="+mn-lt"/>
                <a:cs typeface="+mn-lt"/>
              </a:rPr>
              <a:t>Python is a general-purpose, high-level, interpreted language, meaning it's not compiled; each statement is evaluated in order by the Python interpreter.</a:t>
            </a:r>
            <a:endParaRPr lang="en-US" dirty="0"/>
          </a:p>
          <a:p>
            <a:r>
              <a:rPr lang="en-US" dirty="0">
                <a:ea typeface="+mn-lt"/>
                <a:cs typeface="+mn-lt"/>
              </a:rPr>
              <a:t>It is named for Monty Python, not the type of snake. I did have a pet python named Java, though.</a:t>
            </a:r>
            <a:endParaRPr lang="en-US" dirty="0">
              <a:cs typeface="Calibri" panose="020F0502020204030204"/>
            </a:endParaRPr>
          </a:p>
          <a:p>
            <a:r>
              <a:rPr lang="en-US" dirty="0">
                <a:ea typeface="+mn-lt"/>
                <a:cs typeface="+mn-lt"/>
              </a:rPr>
              <a:t>It supports object-oriented programming, functional programming, and other paradigms, with a large standard library &amp; set of packages.</a:t>
            </a:r>
          </a:p>
          <a:p>
            <a:r>
              <a:rPr lang="en-US" dirty="0">
                <a:ea typeface="+mn-lt"/>
                <a:cs typeface="+mn-lt"/>
              </a:rPr>
              <a:t>It is </a:t>
            </a:r>
            <a:r>
              <a:rPr lang="en-US" i="1" dirty="0">
                <a:ea typeface="+mn-lt"/>
                <a:cs typeface="+mn-lt"/>
              </a:rPr>
              <a:t>dynamically typed – </a:t>
            </a:r>
            <a:r>
              <a:rPr lang="en-US" dirty="0">
                <a:ea typeface="+mn-lt"/>
                <a:cs typeface="+mn-lt"/>
              </a:rPr>
              <a:t>variables don't have a type until runtime.</a:t>
            </a:r>
          </a:p>
          <a:p>
            <a:r>
              <a:rPr lang="en-US" dirty="0">
                <a:ea typeface="+mn-lt"/>
                <a:cs typeface="+mn-lt"/>
              </a:rPr>
              <a:t>It is a powerful language that emphasizes expressiveness, readability, and community development.</a:t>
            </a:r>
          </a:p>
          <a:p>
            <a:r>
              <a:rPr lang="en-US" dirty="0">
                <a:ea typeface="+mn-lt"/>
                <a:cs typeface="+mn-lt"/>
              </a:rPr>
              <a:t>There are major differences between Python 2.x &amp; Python 3.x syntax</a:t>
            </a:r>
          </a:p>
        </p:txBody>
      </p:sp>
    </p:spTree>
    <p:extLst>
      <p:ext uri="{BB962C8B-B14F-4D97-AF65-F5344CB8AC3E}">
        <p14:creationId xmlns:p14="http://schemas.microsoft.com/office/powerpoint/2010/main" val="225598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0331-9121-9BCB-1EE6-3768CFFCCB68}"/>
              </a:ext>
            </a:extLst>
          </p:cNvPr>
          <p:cNvSpPr>
            <a:spLocks noGrp="1"/>
          </p:cNvSpPr>
          <p:nvPr>
            <p:ph type="title"/>
          </p:nvPr>
        </p:nvSpPr>
        <p:spPr/>
        <p:txBody>
          <a:bodyPr/>
          <a:lstStyle/>
          <a:p>
            <a:r>
              <a:rPr lang="en-US" dirty="0">
                <a:cs typeface="Calibri Light"/>
              </a:rPr>
              <a:t>Running Python</a:t>
            </a:r>
            <a:endParaRPr lang="en-US" dirty="0"/>
          </a:p>
        </p:txBody>
      </p:sp>
      <p:sp>
        <p:nvSpPr>
          <p:cNvPr id="3" name="Content Placeholder 2">
            <a:extLst>
              <a:ext uri="{FF2B5EF4-FFF2-40B4-BE49-F238E27FC236}">
                <a16:creationId xmlns:a16="http://schemas.microsoft.com/office/drawing/2014/main" id="{1A7FE777-D9D8-9593-452D-15DFDD6A6EFE}"/>
              </a:ext>
            </a:extLst>
          </p:cNvPr>
          <p:cNvSpPr>
            <a:spLocks noGrp="1"/>
          </p:cNvSpPr>
          <p:nvPr>
            <p:ph idx="1"/>
          </p:nvPr>
        </p:nvSpPr>
        <p:spPr/>
        <p:txBody>
          <a:bodyPr vert="horz" lIns="91440" tIns="45720" rIns="91440" bIns="45720" rtlCol="0" anchor="t">
            <a:normAutofit/>
          </a:bodyPr>
          <a:lstStyle/>
          <a:p>
            <a:r>
              <a:rPr lang="en-US" dirty="0">
                <a:cs typeface="Calibri"/>
              </a:rPr>
              <a:t>You can install command-line tools from python.org (or from e.g. any Linux package manager), or configure support in your IDE of choice.</a:t>
            </a:r>
          </a:p>
          <a:p>
            <a:r>
              <a:rPr lang="en-US" dirty="0">
                <a:cs typeface="Calibri"/>
              </a:rPr>
              <a:t>Running "python" will start an interactive shell, where you can start typing python code and see the results right away. This makes a great general-purpose calculator.</a:t>
            </a:r>
          </a:p>
          <a:p>
            <a:r>
              <a:rPr lang="en-US" dirty="0">
                <a:cs typeface="Calibri"/>
              </a:rPr>
              <a:t>Most Python code will be entered in a Python script file (typically a ".</a:t>
            </a:r>
            <a:r>
              <a:rPr lang="en-US" dirty="0" err="1">
                <a:cs typeface="Calibri"/>
              </a:rPr>
              <a:t>py</a:t>
            </a:r>
            <a:r>
              <a:rPr lang="en-US" dirty="0">
                <a:cs typeface="Calibri"/>
              </a:rPr>
              <a:t>" extension) and "python myScript.py" will execute the script.</a:t>
            </a:r>
          </a:p>
          <a:p>
            <a:r>
              <a:rPr lang="en-US" dirty="0">
                <a:cs typeface="Calibri"/>
              </a:rPr>
              <a:t>Python files can be referenced from other files and optionally packaged into modules. "import &lt;file&gt;" works similarly to #include.</a:t>
            </a:r>
          </a:p>
        </p:txBody>
      </p:sp>
    </p:spTree>
    <p:extLst>
      <p:ext uri="{BB962C8B-B14F-4D97-AF65-F5344CB8AC3E}">
        <p14:creationId xmlns:p14="http://schemas.microsoft.com/office/powerpoint/2010/main" val="313727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0351-CF5C-27B9-0098-21A6A99469D5}"/>
              </a:ext>
            </a:extLst>
          </p:cNvPr>
          <p:cNvSpPr>
            <a:spLocks noGrp="1"/>
          </p:cNvSpPr>
          <p:nvPr>
            <p:ph type="title"/>
          </p:nvPr>
        </p:nvSpPr>
        <p:spPr/>
        <p:txBody>
          <a:bodyPr/>
          <a:lstStyle/>
          <a:p>
            <a:r>
              <a:rPr lang="en-US" dirty="0">
                <a:cs typeface="Calibri Light"/>
              </a:rPr>
              <a:t>Python syntax</a:t>
            </a:r>
            <a:endParaRPr lang="en-US" dirty="0"/>
          </a:p>
        </p:txBody>
      </p:sp>
      <p:sp>
        <p:nvSpPr>
          <p:cNvPr id="3" name="Content Placeholder 2">
            <a:extLst>
              <a:ext uri="{FF2B5EF4-FFF2-40B4-BE49-F238E27FC236}">
                <a16:creationId xmlns:a16="http://schemas.microsoft.com/office/drawing/2014/main" id="{DDEC85EE-5053-1A17-497E-7BC1B46B52E9}"/>
              </a:ext>
            </a:extLst>
          </p:cNvPr>
          <p:cNvSpPr>
            <a:spLocks noGrp="1"/>
          </p:cNvSpPr>
          <p:nvPr>
            <p:ph idx="1"/>
          </p:nvPr>
        </p:nvSpPr>
        <p:spPr>
          <a:xfrm>
            <a:off x="838200" y="1825625"/>
            <a:ext cx="10515600" cy="5031695"/>
          </a:xfrm>
        </p:spPr>
        <p:txBody>
          <a:bodyPr vert="horz" lIns="91440" tIns="45720" rIns="91440" bIns="45720" rtlCol="0" anchor="t">
            <a:normAutofit fontScale="92500" lnSpcReduction="20000"/>
          </a:bodyPr>
          <a:lstStyle/>
          <a:p>
            <a:r>
              <a:rPr lang="en-US" dirty="0">
                <a:cs typeface="Calibri"/>
              </a:rPr>
              <a:t>Indentation levels are used instead of {} to denote control-flow blocks</a:t>
            </a:r>
          </a:p>
          <a:p>
            <a:r>
              <a:rPr lang="en-US" dirty="0">
                <a:cs typeface="Calibri"/>
              </a:rPr>
              <a:t>"if" and "for" statements end with a colon. "and"/"or"/"not" get written out, and constants "True", "False", and "None" for Booleans and nulls.</a:t>
            </a:r>
          </a:p>
          <a:p>
            <a:r>
              <a:rPr lang="en-US" dirty="0">
                <a:cs typeface="Calibri"/>
              </a:rPr>
              <a:t>Tons of built-in operators. For example, exponent "**": 2 ** 5 == 32. String multiplication: "</a:t>
            </a:r>
            <a:r>
              <a:rPr lang="en-US" dirty="0" err="1">
                <a:cs typeface="Calibri"/>
              </a:rPr>
              <a:t>abc</a:t>
            </a:r>
            <a:r>
              <a:rPr lang="en-US" dirty="0">
                <a:cs typeface="Calibri"/>
              </a:rPr>
              <a:t>" * 3 == "</a:t>
            </a:r>
            <a:r>
              <a:rPr lang="en-US" dirty="0" err="1">
                <a:cs typeface="Calibri"/>
              </a:rPr>
              <a:t>abcabcabc</a:t>
            </a:r>
            <a:r>
              <a:rPr lang="en-US" dirty="0">
                <a:cs typeface="Calibri"/>
              </a:rPr>
              <a:t>". Base conversion: int("a",16)==10.</a:t>
            </a:r>
          </a:p>
          <a:p>
            <a:r>
              <a:rPr lang="en-US" dirty="0">
                <a:cs typeface="Calibri"/>
              </a:rPr>
              <a:t>You can assign/reassign variables to different types without declaring type.</a:t>
            </a:r>
          </a:p>
          <a:p>
            <a:r>
              <a:rPr lang="en-US" dirty="0">
                <a:cs typeface="Calibri"/>
              </a:rPr>
              <a:t>"import foo" imports a local .</a:t>
            </a:r>
            <a:r>
              <a:rPr lang="en-US" dirty="0" err="1">
                <a:cs typeface="Calibri"/>
              </a:rPr>
              <a:t>py</a:t>
            </a:r>
            <a:r>
              <a:rPr lang="en-US" dirty="0">
                <a:cs typeface="Calibri"/>
              </a:rPr>
              <a:t> file or standard library module "foo"</a:t>
            </a:r>
          </a:p>
          <a:p>
            <a:pPr marL="0" indent="0">
              <a:buNone/>
            </a:pPr>
            <a:r>
              <a:rPr lang="en-US" dirty="0">
                <a:cs typeface="Calibri"/>
              </a:rPr>
              <a:t>x = "Hello, world"</a:t>
            </a:r>
            <a:br>
              <a:rPr lang="en-US" dirty="0">
                <a:cs typeface="Calibri"/>
              </a:rPr>
            </a:br>
            <a:r>
              <a:rPr lang="en-US" dirty="0">
                <a:cs typeface="Calibri"/>
              </a:rPr>
              <a:t>print(x)</a:t>
            </a:r>
            <a:br>
              <a:rPr lang="en-US" dirty="0">
                <a:cs typeface="Calibri"/>
              </a:rPr>
            </a:br>
            <a:r>
              <a:rPr lang="en-US" dirty="0">
                <a:cs typeface="Calibri"/>
              </a:rPr>
              <a:t>x = 2+2</a:t>
            </a:r>
            <a:br>
              <a:rPr lang="en-US" dirty="0">
                <a:cs typeface="Calibri"/>
              </a:rPr>
            </a:br>
            <a:r>
              <a:rPr lang="en-US" dirty="0">
                <a:cs typeface="Calibri"/>
              </a:rPr>
              <a:t>if x &gt; 3 and x &lt; 5:</a:t>
            </a:r>
            <a:br>
              <a:rPr lang="en-US" dirty="0">
                <a:cs typeface="Calibri"/>
              </a:rPr>
            </a:br>
            <a:r>
              <a:rPr lang="en-US" dirty="0">
                <a:cs typeface="Calibri"/>
              </a:rPr>
              <a:t>    print("x is now 4")</a:t>
            </a:r>
            <a:br>
              <a:rPr lang="en-US" dirty="0">
                <a:cs typeface="Calibri"/>
              </a:rPr>
            </a:br>
            <a:r>
              <a:rPr lang="en-US" dirty="0">
                <a:ea typeface="+mn-lt"/>
                <a:cs typeface="+mn-lt"/>
              </a:rPr>
              <a:t> print("Done with that 'if' block")</a:t>
            </a:r>
          </a:p>
          <a:p>
            <a:pPr marL="0" indent="0">
              <a:buNone/>
            </a:pPr>
            <a:r>
              <a:rPr lang="en-US" dirty="0">
                <a:ea typeface="+mn-lt"/>
                <a:cs typeface="+mn-lt"/>
              </a:rPr>
              <a:t># prints all three strings on separate lines. Oh yeah, '#' starts a comment.</a:t>
            </a:r>
          </a:p>
        </p:txBody>
      </p:sp>
    </p:spTree>
    <p:extLst>
      <p:ext uri="{BB962C8B-B14F-4D97-AF65-F5344CB8AC3E}">
        <p14:creationId xmlns:p14="http://schemas.microsoft.com/office/powerpoint/2010/main" val="63496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3339-5772-9467-9687-5A5BAC53952C}"/>
              </a:ext>
            </a:extLst>
          </p:cNvPr>
          <p:cNvSpPr>
            <a:spLocks noGrp="1"/>
          </p:cNvSpPr>
          <p:nvPr>
            <p:ph type="title"/>
          </p:nvPr>
        </p:nvSpPr>
        <p:spPr/>
        <p:txBody>
          <a:bodyPr/>
          <a:lstStyle/>
          <a:p>
            <a:r>
              <a:rPr lang="en-US" dirty="0">
                <a:cs typeface="Calibri Light"/>
              </a:rPr>
              <a:t>Data structures</a:t>
            </a:r>
            <a:endParaRPr lang="en-US" dirty="0"/>
          </a:p>
        </p:txBody>
      </p:sp>
      <p:sp>
        <p:nvSpPr>
          <p:cNvPr id="3" name="Content Placeholder 2">
            <a:extLst>
              <a:ext uri="{FF2B5EF4-FFF2-40B4-BE49-F238E27FC236}">
                <a16:creationId xmlns:a16="http://schemas.microsoft.com/office/drawing/2014/main" id="{70EDE758-EFC6-C325-4343-E3E9CE13AEA5}"/>
              </a:ext>
            </a:extLst>
          </p:cNvPr>
          <p:cNvSpPr>
            <a:spLocks noGrp="1"/>
          </p:cNvSpPr>
          <p:nvPr>
            <p:ph idx="1"/>
          </p:nvPr>
        </p:nvSpPr>
        <p:spPr>
          <a:xfrm>
            <a:off x="838200" y="1825625"/>
            <a:ext cx="10515600" cy="5025414"/>
          </a:xfrm>
        </p:spPr>
        <p:txBody>
          <a:bodyPr vert="horz" lIns="91440" tIns="45720" rIns="91440" bIns="45720" rtlCol="0" anchor="t">
            <a:normAutofit/>
          </a:bodyPr>
          <a:lstStyle/>
          <a:p>
            <a:r>
              <a:rPr lang="en-US" dirty="0">
                <a:cs typeface="Calibri"/>
              </a:rPr>
              <a:t>Type system is very similar to JSON – primitives like int, bool, and string can be structured in arrays, tuples (fixed-length arrays), and dictionaries. These use square brackets [], parentheses (), and curly braces {}, respectively.</a:t>
            </a:r>
          </a:p>
          <a:p>
            <a:pPr marL="0" indent="0">
              <a:buNone/>
            </a:pPr>
            <a:endParaRPr lang="en-US" dirty="0">
              <a:cs typeface="Calibri"/>
            </a:endParaRPr>
          </a:p>
          <a:p>
            <a:pPr marL="0" indent="0">
              <a:buNone/>
            </a:pPr>
            <a:r>
              <a:rPr lang="en-US" dirty="0">
                <a:cs typeface="Calibri"/>
              </a:rPr>
              <a:t>x = [0, 2.5, False, "Charizard"]</a:t>
            </a:r>
            <a:br>
              <a:rPr lang="en-US" dirty="0">
                <a:cs typeface="Calibri"/>
              </a:rPr>
            </a:br>
            <a:r>
              <a:rPr lang="en-US" dirty="0">
                <a:cs typeface="Calibri"/>
              </a:rPr>
              <a:t>print(x[3])  # Prints "Charizard"</a:t>
            </a:r>
            <a:br>
              <a:rPr lang="en-US" dirty="0">
                <a:cs typeface="Calibri"/>
              </a:rPr>
            </a:br>
            <a:r>
              <a:rPr lang="en-US" dirty="0">
                <a:cs typeface="Calibri"/>
              </a:rPr>
              <a:t>x = {"jdk72":"JD </a:t>
            </a:r>
            <a:r>
              <a:rPr lang="en-US" dirty="0" err="1">
                <a:cs typeface="Calibri"/>
              </a:rPr>
              <a:t>Kilgallin</a:t>
            </a:r>
            <a:r>
              <a:rPr lang="en-US" dirty="0">
                <a:cs typeface="Calibri"/>
              </a:rPr>
              <a:t>", "aa1":"Aaron Aardvark"}</a:t>
            </a:r>
            <a:br>
              <a:rPr lang="en-US" dirty="0">
                <a:cs typeface="Calibri"/>
              </a:rPr>
            </a:br>
            <a:r>
              <a:rPr lang="en-US" dirty="0">
                <a:cs typeface="Calibri"/>
              </a:rPr>
              <a:t>print(x["jdk72"])  # Prints "JD </a:t>
            </a:r>
            <a:r>
              <a:rPr lang="en-US" dirty="0" err="1">
                <a:cs typeface="Calibri"/>
              </a:rPr>
              <a:t>Kilgallin</a:t>
            </a:r>
            <a:r>
              <a:rPr lang="en-US" dirty="0">
                <a:cs typeface="Calibri"/>
              </a:rPr>
              <a:t>"</a:t>
            </a:r>
          </a:p>
        </p:txBody>
      </p:sp>
    </p:spTree>
    <p:extLst>
      <p:ext uri="{BB962C8B-B14F-4D97-AF65-F5344CB8AC3E}">
        <p14:creationId xmlns:p14="http://schemas.microsoft.com/office/powerpoint/2010/main" val="223826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BD2F-5578-8D5F-7F14-768E07F8E367}"/>
              </a:ext>
            </a:extLst>
          </p:cNvPr>
          <p:cNvSpPr>
            <a:spLocks noGrp="1"/>
          </p:cNvSpPr>
          <p:nvPr>
            <p:ph type="title"/>
          </p:nvPr>
        </p:nvSpPr>
        <p:spPr/>
        <p:txBody>
          <a:bodyPr/>
          <a:lstStyle/>
          <a:p>
            <a:r>
              <a:rPr lang="en-US" dirty="0">
                <a:cs typeface="Calibri Light"/>
              </a:rPr>
              <a:t>Slices and iteration</a:t>
            </a:r>
            <a:endParaRPr lang="en-US" dirty="0" err="1"/>
          </a:p>
        </p:txBody>
      </p:sp>
      <p:sp>
        <p:nvSpPr>
          <p:cNvPr id="3" name="Content Placeholder 2">
            <a:extLst>
              <a:ext uri="{FF2B5EF4-FFF2-40B4-BE49-F238E27FC236}">
                <a16:creationId xmlns:a16="http://schemas.microsoft.com/office/drawing/2014/main" id="{F1FDB8B7-5303-A85F-0BB4-3F9B240B475F}"/>
              </a:ext>
            </a:extLst>
          </p:cNvPr>
          <p:cNvSpPr>
            <a:spLocks noGrp="1"/>
          </p:cNvSpPr>
          <p:nvPr>
            <p:ph idx="1"/>
          </p:nvPr>
        </p:nvSpPr>
        <p:spPr>
          <a:xfrm>
            <a:off x="838200" y="1825625"/>
            <a:ext cx="10515600" cy="5037138"/>
          </a:xfrm>
        </p:spPr>
        <p:txBody>
          <a:bodyPr vert="horz" lIns="91440" tIns="45720" rIns="91440" bIns="45720" rtlCol="0" anchor="t">
            <a:normAutofit fontScale="92500" lnSpcReduction="10000"/>
          </a:bodyPr>
          <a:lstStyle/>
          <a:p>
            <a:r>
              <a:rPr lang="en-US" dirty="0">
                <a:cs typeface="Calibri"/>
              </a:rPr>
              <a:t>Can take a range of an array or string and return the sub-array/string within those indexes. Can use negative indexes to access the end of the array/string. Can optionally use a third "step" parameter.</a:t>
            </a:r>
          </a:p>
          <a:p>
            <a:pPr lvl="1"/>
            <a:r>
              <a:rPr lang="en-US" dirty="0">
                <a:cs typeface="Calibri"/>
              </a:rPr>
              <a:t>print</a:t>
            </a:r>
            <a:r>
              <a:rPr lang="en-US" dirty="0">
                <a:ea typeface="+mn-lt"/>
                <a:cs typeface="+mn-lt"/>
              </a:rPr>
              <a:t>("myScript.py"[:-3]) gives "</a:t>
            </a:r>
            <a:r>
              <a:rPr lang="en-US" dirty="0" err="1">
                <a:ea typeface="+mn-lt"/>
                <a:cs typeface="+mn-lt"/>
              </a:rPr>
              <a:t>myScript</a:t>
            </a:r>
            <a:r>
              <a:rPr lang="en-US" dirty="0">
                <a:ea typeface="+mn-lt"/>
                <a:cs typeface="+mn-lt"/>
              </a:rPr>
              <a:t>"</a:t>
            </a:r>
            <a:endParaRPr lang="en-US">
              <a:cs typeface="Calibri"/>
            </a:endParaRPr>
          </a:p>
          <a:p>
            <a:pPr lvl="1"/>
            <a:r>
              <a:rPr lang="en-US" dirty="0">
                <a:cs typeface="Calibri"/>
              </a:rPr>
              <a:t>If </a:t>
            </a:r>
            <a:r>
              <a:rPr lang="en-US" dirty="0" err="1">
                <a:cs typeface="Calibri"/>
              </a:rPr>
              <a:t>myString</a:t>
            </a:r>
            <a:r>
              <a:rPr lang="en-US" dirty="0">
                <a:cs typeface="Calibri"/>
              </a:rPr>
              <a:t>[-3:] == ".</a:t>
            </a:r>
            <a:r>
              <a:rPr lang="en-US" dirty="0" err="1">
                <a:cs typeface="Calibri"/>
              </a:rPr>
              <a:t>py</a:t>
            </a:r>
            <a:r>
              <a:rPr lang="en-US" dirty="0">
                <a:cs typeface="Calibri"/>
              </a:rPr>
              <a:t>"  # Same as </a:t>
            </a:r>
            <a:r>
              <a:rPr lang="en-US" dirty="0" err="1">
                <a:cs typeface="Calibri"/>
              </a:rPr>
              <a:t>myString.endsWith</a:t>
            </a:r>
            <a:r>
              <a:rPr lang="en-US" dirty="0">
                <a:cs typeface="Calibri"/>
              </a:rPr>
              <a:t>(".</a:t>
            </a:r>
            <a:r>
              <a:rPr lang="en-US" dirty="0" err="1">
                <a:cs typeface="Calibri"/>
              </a:rPr>
              <a:t>py</a:t>
            </a:r>
            <a:r>
              <a:rPr lang="en-US" dirty="0">
                <a:cs typeface="Calibri"/>
              </a:rPr>
              <a:t>")</a:t>
            </a:r>
          </a:p>
          <a:p>
            <a:pPr lvl="1"/>
            <a:r>
              <a:rPr lang="en-US" dirty="0">
                <a:cs typeface="Calibri"/>
              </a:rPr>
              <a:t>print("Hello"[::-1])  # prints "</a:t>
            </a:r>
            <a:r>
              <a:rPr lang="en-US" dirty="0" err="1">
                <a:cs typeface="Calibri"/>
              </a:rPr>
              <a:t>olleH</a:t>
            </a:r>
            <a:r>
              <a:rPr lang="en-US" dirty="0">
                <a:cs typeface="Calibri"/>
              </a:rPr>
              <a:t>"</a:t>
            </a:r>
          </a:p>
          <a:p>
            <a:r>
              <a:rPr lang="en-US" dirty="0">
                <a:cs typeface="Calibri"/>
              </a:rPr>
              <a:t>"</a:t>
            </a:r>
            <a:r>
              <a:rPr lang="en-US" dirty="0" err="1">
                <a:cs typeface="Calibri"/>
              </a:rPr>
              <a:t>len</a:t>
            </a:r>
            <a:r>
              <a:rPr lang="en-US" dirty="0">
                <a:cs typeface="Calibri"/>
              </a:rPr>
              <a:t>(x)" function gives length of an array or string.</a:t>
            </a:r>
          </a:p>
          <a:p>
            <a:r>
              <a:rPr lang="en-US" dirty="0">
                <a:cs typeface="Calibri"/>
              </a:rPr>
              <a:t>Can use "for x in </a:t>
            </a:r>
            <a:r>
              <a:rPr lang="en-US" dirty="0" err="1">
                <a:cs typeface="Calibri"/>
              </a:rPr>
              <a:t>myArray</a:t>
            </a:r>
            <a:r>
              <a:rPr lang="en-US" dirty="0">
                <a:cs typeface="Calibri"/>
              </a:rPr>
              <a:t>:" syntax to iterate through an array or string.</a:t>
            </a:r>
          </a:p>
          <a:p>
            <a:pPr lvl="1"/>
            <a:r>
              <a:rPr lang="en-US" dirty="0">
                <a:cs typeface="Calibri"/>
              </a:rPr>
              <a:t>Use "range(n)" to get a list of the first n integers (starting at 0)</a:t>
            </a:r>
          </a:p>
          <a:p>
            <a:pPr marL="0" indent="0">
              <a:buNone/>
            </a:pPr>
            <a:r>
              <a:rPr lang="en-US" dirty="0">
                <a:cs typeface="Calibri"/>
              </a:rPr>
              <a:t>x = [2,4,8,16]</a:t>
            </a:r>
            <a:br>
              <a:rPr lang="en-US" dirty="0">
                <a:cs typeface="Calibri"/>
              </a:rPr>
            </a:br>
            <a:r>
              <a:rPr lang="en-US" dirty="0">
                <a:cs typeface="Calibri"/>
              </a:rPr>
              <a:t>for </a:t>
            </a:r>
            <a:r>
              <a:rPr lang="en-US" dirty="0" err="1">
                <a:cs typeface="Calibri"/>
              </a:rPr>
              <a:t>i</a:t>
            </a:r>
            <a:r>
              <a:rPr lang="en-US" dirty="0">
                <a:cs typeface="Calibri"/>
              </a:rPr>
              <a:t> in range(10):</a:t>
            </a:r>
            <a:br>
              <a:rPr lang="en-US" dirty="0">
                <a:cs typeface="Calibri"/>
              </a:rPr>
            </a:br>
            <a:r>
              <a:rPr lang="en-US" dirty="0">
                <a:cs typeface="Calibri"/>
              </a:rPr>
              <a:t>    if </a:t>
            </a:r>
            <a:r>
              <a:rPr lang="en-US" dirty="0" err="1">
                <a:cs typeface="Calibri"/>
              </a:rPr>
              <a:t>i</a:t>
            </a:r>
            <a:r>
              <a:rPr lang="en-US" dirty="0">
                <a:cs typeface="Calibri"/>
              </a:rPr>
              <a:t> not in x:</a:t>
            </a:r>
            <a:br>
              <a:rPr lang="en-US" dirty="0">
                <a:cs typeface="Calibri"/>
              </a:rPr>
            </a:br>
            <a:r>
              <a:rPr lang="en-US" dirty="0">
                <a:cs typeface="Calibri"/>
              </a:rPr>
              <a:t>        print(</a:t>
            </a:r>
            <a:r>
              <a:rPr lang="en-US" dirty="0" err="1">
                <a:cs typeface="Calibri"/>
              </a:rPr>
              <a:t>i</a:t>
            </a:r>
            <a:r>
              <a:rPr lang="en-US" dirty="0">
                <a:cs typeface="Calibri"/>
              </a:rPr>
              <a:t>)  # prints 0, 1, 3, 5, 6, 7, 9</a:t>
            </a:r>
          </a:p>
        </p:txBody>
      </p:sp>
    </p:spTree>
    <p:extLst>
      <p:ext uri="{BB962C8B-B14F-4D97-AF65-F5344CB8AC3E}">
        <p14:creationId xmlns:p14="http://schemas.microsoft.com/office/powerpoint/2010/main" val="10415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AFA5-6ABA-F878-E60E-3A493DD9BE79}"/>
              </a:ext>
            </a:extLst>
          </p:cNvPr>
          <p:cNvSpPr>
            <a:spLocks noGrp="1"/>
          </p:cNvSpPr>
          <p:nvPr>
            <p:ph type="title"/>
          </p:nvPr>
        </p:nvSpPr>
        <p:spPr/>
        <p:txBody>
          <a:bodyPr/>
          <a:lstStyle/>
          <a:p>
            <a:r>
              <a:rPr lang="en-US" dirty="0">
                <a:cs typeface="Calibri Light"/>
              </a:rPr>
              <a:t>Comprehensions</a:t>
            </a:r>
            <a:endParaRPr lang="en-US" dirty="0"/>
          </a:p>
        </p:txBody>
      </p:sp>
      <p:sp>
        <p:nvSpPr>
          <p:cNvPr id="3" name="Content Placeholder 2">
            <a:extLst>
              <a:ext uri="{FF2B5EF4-FFF2-40B4-BE49-F238E27FC236}">
                <a16:creationId xmlns:a16="http://schemas.microsoft.com/office/drawing/2014/main" id="{B4BC5398-F418-F5A7-25EA-2ADBC736A757}"/>
              </a:ext>
            </a:extLst>
          </p:cNvPr>
          <p:cNvSpPr>
            <a:spLocks noGrp="1"/>
          </p:cNvSpPr>
          <p:nvPr>
            <p:ph idx="1"/>
          </p:nvPr>
        </p:nvSpPr>
        <p:spPr>
          <a:xfrm>
            <a:off x="838200" y="1825625"/>
            <a:ext cx="10515600" cy="5025414"/>
          </a:xfrm>
        </p:spPr>
        <p:txBody>
          <a:bodyPr vert="horz" lIns="91440" tIns="45720" rIns="91440" bIns="45720" rtlCol="0" anchor="t">
            <a:normAutofit lnSpcReduction="10000"/>
          </a:bodyPr>
          <a:lstStyle/>
          <a:p>
            <a:r>
              <a:rPr lang="en-US" dirty="0">
                <a:cs typeface="Calibri"/>
              </a:rPr>
              <a:t>Data structures should be thought of as first-class data types, and code should operate on the structure as a whole rather than iterating through and operating element-by-element.</a:t>
            </a:r>
            <a:endParaRPr lang="en-US" dirty="0">
              <a:ea typeface="+mn-lt"/>
              <a:cs typeface="+mn-lt"/>
            </a:endParaRPr>
          </a:p>
          <a:p>
            <a:r>
              <a:rPr lang="en-US" dirty="0">
                <a:ea typeface="+mn-lt"/>
                <a:cs typeface="+mn-lt"/>
              </a:rPr>
              <a:t>The above is true in every language, but Python allows the easy construction of an array or dictionary out of the results of a loop, called a "comprehension", that forces this way of thinking effectively.</a:t>
            </a:r>
            <a:r>
              <a:rPr lang="en-US" dirty="0">
                <a:cs typeface="Calibri"/>
              </a:rPr>
              <a:t> </a:t>
            </a:r>
            <a:br>
              <a:rPr lang="en-US" dirty="0">
                <a:cs typeface="Calibri"/>
              </a:rPr>
            </a:br>
            <a:r>
              <a:rPr lang="en-US" dirty="0">
                <a:cs typeface="Calibri"/>
              </a:rPr>
              <a:t>This provides a way to write really good code that's very short.</a:t>
            </a:r>
          </a:p>
          <a:p>
            <a:pPr marL="0" indent="0">
              <a:buNone/>
            </a:pPr>
            <a:r>
              <a:rPr lang="en-US" dirty="0">
                <a:cs typeface="Calibri"/>
              </a:rPr>
              <a:t>x = [</a:t>
            </a:r>
            <a:r>
              <a:rPr lang="en-US" dirty="0" err="1">
                <a:cs typeface="Calibri"/>
              </a:rPr>
              <a:t>i</a:t>
            </a:r>
            <a:r>
              <a:rPr lang="en-US" dirty="0">
                <a:cs typeface="Calibri"/>
              </a:rPr>
              <a:t> ** 2 for </a:t>
            </a:r>
            <a:r>
              <a:rPr lang="en-US" dirty="0" err="1">
                <a:cs typeface="Calibri"/>
              </a:rPr>
              <a:t>i</a:t>
            </a:r>
            <a:r>
              <a:rPr lang="en-US" dirty="0">
                <a:cs typeface="Calibri"/>
              </a:rPr>
              <a:t> in range(6)]  # [0,1,4,9,16,25]</a:t>
            </a:r>
            <a:br>
              <a:rPr lang="en-US" dirty="0">
                <a:cs typeface="Calibri"/>
              </a:rPr>
            </a:br>
            <a:r>
              <a:rPr lang="en-US" dirty="0" err="1">
                <a:cs typeface="Calibri"/>
              </a:rPr>
              <a:t>jd</a:t>
            </a:r>
            <a:r>
              <a:rPr lang="en-US" dirty="0">
                <a:cs typeface="Calibri"/>
              </a:rPr>
              <a:t> = {"</a:t>
            </a:r>
            <a:r>
              <a:rPr lang="en-US" dirty="0" err="1">
                <a:cs typeface="Calibri"/>
              </a:rPr>
              <a:t>name":"JD</a:t>
            </a:r>
            <a:r>
              <a:rPr lang="en-US" dirty="0">
                <a:cs typeface="Calibri"/>
              </a:rPr>
              <a:t> </a:t>
            </a:r>
            <a:r>
              <a:rPr lang="en-US" dirty="0" err="1">
                <a:cs typeface="Calibri"/>
              </a:rPr>
              <a:t>Kilgallin</a:t>
            </a:r>
            <a:r>
              <a:rPr lang="en-US" dirty="0">
                <a:cs typeface="Calibri"/>
              </a:rPr>
              <a:t>", id":"jdk72","email":"jdk72@uakron.edu"}</a:t>
            </a:r>
            <a:br>
              <a:rPr lang="en-US" dirty="0">
                <a:cs typeface="Calibri"/>
              </a:rPr>
            </a:br>
            <a:r>
              <a:rPr lang="en-US" dirty="0">
                <a:cs typeface="Calibri"/>
              </a:rPr>
              <a:t>joe = {"</a:t>
            </a:r>
            <a:r>
              <a:rPr lang="en-US" dirty="0" err="1">
                <a:cs typeface="Calibri"/>
              </a:rPr>
              <a:t>name":"Joe</a:t>
            </a:r>
            <a:r>
              <a:rPr lang="en-US" dirty="0">
                <a:cs typeface="Calibri"/>
              </a:rPr>
              <a:t> Smith","id":"jis26","email":"jis26@uakron.edu"}</a:t>
            </a:r>
            <a:br>
              <a:rPr lang="en-US" dirty="0">
                <a:cs typeface="Calibri"/>
              </a:rPr>
            </a:br>
            <a:r>
              <a:rPr lang="en-US" dirty="0" err="1">
                <a:cs typeface="Calibri"/>
              </a:rPr>
              <a:t>jim</a:t>
            </a:r>
            <a:r>
              <a:rPr lang="en-US" dirty="0">
                <a:cs typeface="Calibri"/>
              </a:rPr>
              <a:t> = {"</a:t>
            </a:r>
            <a:r>
              <a:rPr lang="en-US" dirty="0" err="1">
                <a:cs typeface="Calibri"/>
              </a:rPr>
              <a:t>name":"Jim</a:t>
            </a:r>
            <a:r>
              <a:rPr lang="en-US" dirty="0">
                <a:cs typeface="Calibri"/>
              </a:rPr>
              <a:t> Wheeler","id":"jw4","email":"jw4@uakron.edu"}</a:t>
            </a:r>
            <a:br>
              <a:rPr lang="en-US" dirty="0">
                <a:cs typeface="Calibri"/>
              </a:rPr>
            </a:br>
            <a:r>
              <a:rPr lang="en-US" dirty="0">
                <a:cs typeface="Calibri"/>
              </a:rPr>
              <a:t>students = {</a:t>
            </a:r>
            <a:r>
              <a:rPr lang="en-US" dirty="0" err="1">
                <a:cs typeface="Calibri"/>
              </a:rPr>
              <a:t>s.id:s</a:t>
            </a:r>
            <a:r>
              <a:rPr lang="en-US" dirty="0">
                <a:cs typeface="Calibri"/>
              </a:rPr>
              <a:t> for s in [</a:t>
            </a:r>
            <a:r>
              <a:rPr lang="en-US" dirty="0" err="1">
                <a:cs typeface="Calibri"/>
              </a:rPr>
              <a:t>jd,joe,jim</a:t>
            </a:r>
            <a:r>
              <a:rPr lang="en-US" dirty="0">
                <a:cs typeface="Calibri"/>
              </a:rPr>
              <a:t>]}  # Key students by ID</a:t>
            </a:r>
            <a:br>
              <a:rPr lang="en-US" dirty="0">
                <a:cs typeface="Calibri"/>
              </a:rPr>
            </a:br>
            <a:r>
              <a:rPr lang="en-US" dirty="0">
                <a:cs typeface="Calibri"/>
              </a:rPr>
              <a:t>students["jdk72"].name  # Prints "JD </a:t>
            </a:r>
            <a:r>
              <a:rPr lang="en-US" dirty="0" err="1">
                <a:cs typeface="Calibri"/>
              </a:rPr>
              <a:t>Kilgallin</a:t>
            </a:r>
            <a:r>
              <a:rPr lang="en-US" dirty="0">
                <a:cs typeface="Calibri"/>
              </a:rPr>
              <a:t>"</a:t>
            </a:r>
            <a:endParaRPr lang="en-US" dirty="0"/>
          </a:p>
        </p:txBody>
      </p:sp>
    </p:spTree>
    <p:extLst>
      <p:ext uri="{BB962C8B-B14F-4D97-AF65-F5344CB8AC3E}">
        <p14:creationId xmlns:p14="http://schemas.microsoft.com/office/powerpoint/2010/main" val="271727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5817-0241-F3BE-3BA6-FC2A8CD25FDC}"/>
              </a:ext>
            </a:extLst>
          </p:cNvPr>
          <p:cNvSpPr>
            <a:spLocks noGrp="1"/>
          </p:cNvSpPr>
          <p:nvPr>
            <p:ph type="title"/>
          </p:nvPr>
        </p:nvSpPr>
        <p:spPr/>
        <p:txBody>
          <a:bodyPr/>
          <a:lstStyle/>
          <a:p>
            <a:r>
              <a:rPr lang="en-US" dirty="0">
                <a:cs typeface="Calibri Light"/>
              </a:rPr>
              <a:t>Functions</a:t>
            </a:r>
            <a:endParaRPr lang="en-US" dirty="0"/>
          </a:p>
        </p:txBody>
      </p:sp>
      <p:sp>
        <p:nvSpPr>
          <p:cNvPr id="3" name="Content Placeholder 2">
            <a:extLst>
              <a:ext uri="{FF2B5EF4-FFF2-40B4-BE49-F238E27FC236}">
                <a16:creationId xmlns:a16="http://schemas.microsoft.com/office/drawing/2014/main" id="{2AFAE388-FFD3-4A6F-B370-C102CBB08DFF}"/>
              </a:ext>
            </a:extLst>
          </p:cNvPr>
          <p:cNvSpPr>
            <a:spLocks noGrp="1"/>
          </p:cNvSpPr>
          <p:nvPr>
            <p:ph idx="1"/>
          </p:nvPr>
        </p:nvSpPr>
        <p:spPr>
          <a:xfrm>
            <a:off x="838200" y="1825625"/>
            <a:ext cx="10515600" cy="5041740"/>
          </a:xfrm>
        </p:spPr>
        <p:txBody>
          <a:bodyPr vert="horz" lIns="91440" tIns="45720" rIns="91440" bIns="45720" rtlCol="0" anchor="t">
            <a:normAutofit/>
          </a:bodyPr>
          <a:lstStyle/>
          <a:p>
            <a:r>
              <a:rPr lang="en-US" dirty="0">
                <a:cs typeface="Calibri"/>
              </a:rPr>
              <a:t>Functions are defined with "def </a:t>
            </a:r>
            <a:r>
              <a:rPr lang="en-US" dirty="0" err="1">
                <a:cs typeface="Calibri"/>
              </a:rPr>
              <a:t>functionName</a:t>
            </a:r>
            <a:r>
              <a:rPr lang="en-US" dirty="0">
                <a:cs typeface="Calibri"/>
              </a:rPr>
              <a:t>(param1, param2):"</a:t>
            </a:r>
          </a:p>
          <a:p>
            <a:r>
              <a:rPr lang="en-US" dirty="0">
                <a:cs typeface="Calibri"/>
              </a:rPr>
              <a:t>Arguments can be passed positionally (pass them in the same order they're defined) or by name – </a:t>
            </a:r>
            <a:r>
              <a:rPr lang="en-US" dirty="0" err="1">
                <a:cs typeface="Calibri"/>
              </a:rPr>
              <a:t>myFunction</a:t>
            </a:r>
            <a:r>
              <a:rPr lang="en-US" dirty="0">
                <a:cs typeface="Calibri"/>
              </a:rPr>
              <a:t>(param2="foo",param1= "bar"). Default values can be assigned in function definition to make parameters optional.</a:t>
            </a:r>
          </a:p>
          <a:p>
            <a:r>
              <a:rPr lang="en-US" dirty="0">
                <a:cs typeface="Calibri"/>
              </a:rPr>
              <a:t>Functions can be passed as parameters by name.</a:t>
            </a:r>
          </a:p>
          <a:p>
            <a:r>
              <a:rPr lang="en-US" dirty="0">
                <a:cs typeface="Calibri"/>
              </a:rPr>
              <a:t>Lambda expressions can be used to define anonymous functions.</a:t>
            </a:r>
          </a:p>
          <a:p>
            <a:pPr marL="0" indent="0">
              <a:buNone/>
            </a:pPr>
            <a:r>
              <a:rPr lang="en-US" dirty="0">
                <a:cs typeface="Calibri"/>
              </a:rPr>
              <a:t>def apply(</a:t>
            </a:r>
            <a:r>
              <a:rPr lang="en-US" dirty="0" err="1">
                <a:cs typeface="Calibri"/>
              </a:rPr>
              <a:t>function,param</a:t>
            </a:r>
            <a:r>
              <a:rPr lang="en-US" dirty="0">
                <a:cs typeface="Calibri"/>
              </a:rPr>
              <a:t>):</a:t>
            </a:r>
            <a:br>
              <a:rPr lang="en-US" dirty="0">
                <a:cs typeface="Calibri"/>
              </a:rPr>
            </a:br>
            <a:r>
              <a:rPr lang="en-US" dirty="0">
                <a:cs typeface="Calibri"/>
              </a:rPr>
              <a:t>    return function(param)</a:t>
            </a:r>
            <a:br>
              <a:rPr lang="en-US" dirty="0">
                <a:cs typeface="Calibri"/>
              </a:rPr>
            </a:br>
            <a:br>
              <a:rPr lang="en-US" dirty="0">
                <a:cs typeface="Calibri"/>
              </a:rPr>
            </a:br>
            <a:r>
              <a:rPr lang="en-US" dirty="0">
                <a:cs typeface="Calibri"/>
              </a:rPr>
              <a:t>apply(lambda x: 2 ** x, 4)  # Returns 2</a:t>
            </a:r>
            <a:r>
              <a:rPr lang="en-US" baseline="30000" dirty="0">
                <a:cs typeface="Calibri"/>
              </a:rPr>
              <a:t>4</a:t>
            </a:r>
            <a:r>
              <a:rPr lang="en-US" dirty="0">
                <a:cs typeface="Calibri"/>
              </a:rPr>
              <a:t>=16</a:t>
            </a:r>
          </a:p>
        </p:txBody>
      </p:sp>
    </p:spTree>
    <p:extLst>
      <p:ext uri="{BB962C8B-B14F-4D97-AF65-F5344CB8AC3E}">
        <p14:creationId xmlns:p14="http://schemas.microsoft.com/office/powerpoint/2010/main" val="13794437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Python for Interviews, Automation, &amp; Data Science</vt:lpstr>
      <vt:lpstr>Learning Objectives</vt:lpstr>
      <vt:lpstr>Python</vt:lpstr>
      <vt:lpstr>Running Python</vt:lpstr>
      <vt:lpstr>Python syntax</vt:lpstr>
      <vt:lpstr>Data structures</vt:lpstr>
      <vt:lpstr>Slices and iteration</vt:lpstr>
      <vt:lpstr>Comprehensions</vt:lpstr>
      <vt:lpstr>Functions</vt:lpstr>
      <vt:lpstr>Functional programming</vt:lpstr>
      <vt:lpstr>Reduce</vt:lpstr>
      <vt:lpstr>Example – REST APIs</vt:lpstr>
      <vt:lpstr>Example – Partial Keyfactor OpenAPI</vt:lpstr>
      <vt:lpstr>Example Python – Make operationIDs Unique</vt:lpstr>
      <vt:lpstr>Strengths of Python</vt:lpstr>
      <vt:lpstr>Python for Interviews</vt:lpstr>
      <vt:lpstr>Python for Automation</vt:lpstr>
      <vt:lpstr>Data Science</vt:lpstr>
      <vt:lpstr>PowerPoint Presentation</vt:lpstr>
      <vt:lpstr>Python for Data Science</vt:lpstr>
      <vt:lpstr>Weaknesses of Python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1399</cp:revision>
  <dcterms:created xsi:type="dcterms:W3CDTF">2022-06-29T17:49:55Z</dcterms:created>
  <dcterms:modified xsi:type="dcterms:W3CDTF">2022-11-27T22:25:25Z</dcterms:modified>
</cp:coreProperties>
</file>