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775D3A-64B8-48DA-A0E4-E62B1FB63A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8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CCA012-3E9D-42D0-A490-8D76629A33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3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2F2F6-C930-4D32-A388-7562E0CB89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1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7A6FA-2F46-43F8-96D3-74CB520D0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0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EC61AB-4D4B-4FD4-B4AB-D0C41570B0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6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3C7456-4558-453F-A00B-1F83C818B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6E63A-02F4-486B-AA3C-9963AFA6E1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7BFE40-6811-40E9-8BA9-51DC1470AE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6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441972-866C-42F8-A766-844FDD8AC7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5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42C6F-06EF-4DE0-B30A-7F14671F29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7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7874F-6D7D-4C64-959D-4D84D81BD6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5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09D1654-BB15-48D6-9319-3A1B160EB31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/>
              <a:t>MiNT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 flipH="1">
            <a:off x="1676400" y="2365375"/>
            <a:ext cx="5638800" cy="83502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Multilingual Naming Test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i="1" dirty="0"/>
              <a:t>(68 items)</a:t>
            </a:r>
          </a:p>
          <a:p>
            <a:pPr eaLnBrk="1" hangingPunct="1">
              <a:lnSpc>
                <a:spcPct val="90000"/>
              </a:lnSpc>
            </a:pPr>
            <a:endParaRPr lang="en-US" sz="1800" b="1" i="1" dirty="0"/>
          </a:p>
          <a:p>
            <a:pPr eaLnBrk="1" hangingPunct="1">
              <a:lnSpc>
                <a:spcPct val="90000"/>
              </a:lnSpc>
            </a:pPr>
            <a:r>
              <a:rPr lang="en-US" sz="1800" i="1" dirty="0"/>
              <a:t>For speakers of English, Spanish, Mandarin, Hebrew, or any combination of these languages</a:t>
            </a:r>
          </a:p>
          <a:p>
            <a:pPr eaLnBrk="1" hangingPunct="1">
              <a:lnSpc>
                <a:spcPct val="90000"/>
              </a:lnSpc>
            </a:pPr>
            <a:endParaRPr lang="en-US" sz="1800" i="1" dirty="0"/>
          </a:p>
          <a:p>
            <a:pPr eaLnBrk="1" hangingPunct="1">
              <a:lnSpc>
                <a:spcPct val="90000"/>
              </a:lnSpc>
            </a:pPr>
            <a:r>
              <a:rPr lang="en-US" sz="1800" i="1" dirty="0"/>
              <a:t>Address for correspondence: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i="1" dirty="0"/>
              <a:t>tgollan@ucsd.edu</a:t>
            </a:r>
          </a:p>
          <a:p>
            <a:pPr eaLnBrk="1" hangingPunct="1">
              <a:lnSpc>
                <a:spcPct val="90000"/>
              </a:lnSpc>
            </a:pPr>
            <a:endParaRPr lang="en-US" sz="1800" i="1" dirty="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57200" y="5257800"/>
            <a:ext cx="8458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 err="1"/>
              <a:t>Gollan</a:t>
            </a:r>
            <a:r>
              <a:rPr lang="en-US" sz="1200" dirty="0"/>
              <a:t>, T.H.,  </a:t>
            </a:r>
            <a:r>
              <a:rPr lang="en-US" sz="1200" dirty="0" err="1"/>
              <a:t>Weissberger</a:t>
            </a:r>
            <a:r>
              <a:rPr lang="en-US" sz="1200" dirty="0"/>
              <a:t>, G., </a:t>
            </a:r>
            <a:r>
              <a:rPr lang="en-US" sz="1200" dirty="0" err="1"/>
              <a:t>Runnqvist</a:t>
            </a:r>
            <a:r>
              <a:rPr lang="en-US" sz="1200" dirty="0"/>
              <a:t>, E., Montoya, R.I., &amp; </a:t>
            </a:r>
            <a:r>
              <a:rPr lang="en-US" sz="1200" dirty="0" err="1"/>
              <a:t>Cera</a:t>
            </a:r>
            <a:r>
              <a:rPr lang="en-US" sz="1200" dirty="0"/>
              <a:t>, C.M. (2012) Self-ratings of spoken language dominance: A multi-lingual naming test (MINT) and preliminary norms for young and aging Spanish-English bilinguals. </a:t>
            </a:r>
            <a:r>
              <a:rPr lang="en-US" sz="1200" i="1" dirty="0"/>
              <a:t>Bilingualism: Language and Cognition</a:t>
            </a:r>
            <a:r>
              <a:rPr lang="en-US" sz="1200" dirty="0"/>
              <a:t>, 15, 594-615.</a:t>
            </a:r>
          </a:p>
          <a:p>
            <a:endParaRPr lang="en-US" sz="1200" dirty="0"/>
          </a:p>
          <a:p>
            <a:r>
              <a:rPr lang="en-US" sz="1200" dirty="0" err="1"/>
              <a:t>Ivanova</a:t>
            </a:r>
            <a:r>
              <a:rPr lang="en-US" sz="1200" dirty="0"/>
              <a:t>, I., Salmon, D.P., &amp; </a:t>
            </a:r>
            <a:r>
              <a:rPr lang="en-US" sz="1200" dirty="0" err="1"/>
              <a:t>Gollan</a:t>
            </a:r>
            <a:r>
              <a:rPr lang="en-US" sz="1200" dirty="0"/>
              <a:t>, T.H., (2013). The Multilingual Naming Test in Alzheimer’s disease: Clues to the origin of naming impairments. </a:t>
            </a:r>
            <a:r>
              <a:rPr lang="en-US" sz="1200" i="1" dirty="0"/>
              <a:t>The Journal of the International Neuropsychological Society</a:t>
            </a:r>
            <a:r>
              <a:rPr lang="en-US" sz="1200" dirty="0"/>
              <a:t>, 19, 272-283.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2532" name="Picture 4" descr="sciss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762000"/>
            <a:ext cx="4470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3556" name="Picture 4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1447800"/>
            <a:ext cx="41021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4580" name="Picture 4" descr="cha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781050"/>
            <a:ext cx="43942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5604" name="Picture 4" descr="m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946150"/>
            <a:ext cx="4648200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6628" name="Picture 4" descr="airpla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920750"/>
            <a:ext cx="71374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7652" name="Picture 4" descr="ap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844550"/>
            <a:ext cx="47752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8676" name="Picture 4" descr="f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6267450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9700" name="Picture 4" descr="gra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1098550"/>
            <a:ext cx="47752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0724" name="Picture 4" descr="ho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39800"/>
            <a:ext cx="71628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1748" name="Picture 4" descr="d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1257300"/>
            <a:ext cx="3911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4340" name="Picture 4" descr="h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85800"/>
            <a:ext cx="4572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858838"/>
            <a:ext cx="4157662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219200"/>
            <a:ext cx="3027363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4820" name="Picture 4" descr="c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238250"/>
            <a:ext cx="51054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203325"/>
            <a:ext cx="2584450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6868" name="Picture 4" descr="be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1155700"/>
            <a:ext cx="580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7892" name="Picture 4" descr="f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1066800"/>
            <a:ext cx="51181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8916" name="Picture 4" descr="h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1231900"/>
            <a:ext cx="52070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9940" name="Picture 4" descr="le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869950"/>
            <a:ext cx="466090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40964" name="Picture 4" descr="t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04800"/>
            <a:ext cx="46355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995363"/>
            <a:ext cx="1851025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5364" name="Picture 4" descr="d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1816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43012" name="Picture 4" descr="bas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527050"/>
            <a:ext cx="5118100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8" y="588963"/>
            <a:ext cx="4106862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735013"/>
            <a:ext cx="3657600" cy="549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400175"/>
            <a:ext cx="6796087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1109663"/>
            <a:ext cx="58928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1163638"/>
            <a:ext cx="6451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201738"/>
            <a:ext cx="575945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50180" name="Picture 4" descr="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1270000"/>
            <a:ext cx="52451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51204" name="Picture 4" descr="i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641350"/>
            <a:ext cx="5575300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52228" name="Picture 4" descr="feat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844550"/>
            <a:ext cx="42799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6388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"/>
            <a:ext cx="520700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306513"/>
            <a:ext cx="5557837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54276" name="Picture 4" descr="bri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0" y="800100"/>
            <a:ext cx="53467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55300" name="Picture 4" descr="b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889000"/>
            <a:ext cx="51308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597025"/>
            <a:ext cx="5849938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57348" name="Picture 4" descr="zip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016000"/>
            <a:ext cx="46736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58372" name="Picture 4" descr="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844550"/>
            <a:ext cx="43688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1206500"/>
            <a:ext cx="694055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0420" name="Picture 4" descr="n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42900"/>
            <a:ext cx="49149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1038225"/>
            <a:ext cx="2728912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2468" name="Picture 4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704850"/>
            <a:ext cx="38862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7412" name="Picture 4" descr="b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1035050"/>
            <a:ext cx="70739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3492" name="Picture 4" descr="r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8300"/>
            <a:ext cx="50292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4516" name="Picture 4" descr="s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174750"/>
            <a:ext cx="51054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1055688"/>
            <a:ext cx="51562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2306638"/>
            <a:ext cx="5176837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1268413"/>
            <a:ext cx="3316288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1401763"/>
            <a:ext cx="4146550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9636" name="Picture 4" descr="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54000"/>
            <a:ext cx="5016500" cy="63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1536700"/>
            <a:ext cx="5354637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1071563"/>
            <a:ext cx="2519362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1116013"/>
            <a:ext cx="4751387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8436" name="Picture 4" descr="do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590550"/>
            <a:ext cx="44323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8" y="939800"/>
            <a:ext cx="3614737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38" y="1195388"/>
            <a:ext cx="31178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8" y="1106488"/>
            <a:ext cx="5589587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1173163"/>
            <a:ext cx="5192713" cy="503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13" y="938213"/>
            <a:ext cx="3341687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077913"/>
            <a:ext cx="4926012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844675"/>
            <a:ext cx="5526088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1311275"/>
            <a:ext cx="5010150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2058988"/>
            <a:ext cx="5992813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9460" name="Picture 4" descr="s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685800"/>
            <a:ext cx="5105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0484" name="Picture 4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673100"/>
            <a:ext cx="5194300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486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145</Words>
  <Application>Microsoft Office PowerPoint</Application>
  <PresentationFormat>On-screen Show (4:3)</PresentationFormat>
  <Paragraphs>11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Arial</vt:lpstr>
      <vt:lpstr>Default Design</vt:lpstr>
      <vt:lpstr>MiNT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MiNT</dc:title>
  <dc:creator>Administrator</dc:creator>
  <cp:lastModifiedBy>Jennifer Markovits Rojas</cp:lastModifiedBy>
  <cp:revision>16</cp:revision>
  <dcterms:created xsi:type="dcterms:W3CDTF">2018-11-25T06:18:21Z</dcterms:created>
  <dcterms:modified xsi:type="dcterms:W3CDTF">2022-01-19T13:16:11Z</dcterms:modified>
</cp:coreProperties>
</file>