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775D3A-64B8-48DA-A0E4-E62B1FB63A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8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CCA012-3E9D-42D0-A490-8D76629A33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3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2F2F6-C930-4D32-A388-7562E0CB89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1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E7A6FA-2F46-43F8-96D3-74CB520D0C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0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EC61AB-4D4B-4FD4-B4AB-D0C41570B0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6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3C7456-4558-453F-A00B-1F83C818BF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06E63A-02F4-486B-AA3C-9963AFA6E1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7BFE40-6811-40E9-8BA9-51DC1470AE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6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441972-866C-42F8-A766-844FDD8AC7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5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C42C6F-06EF-4DE0-B30A-7F14671F29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7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57874F-6D7D-4C64-959D-4D84D81BD6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5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09D1654-BB15-48D6-9319-3A1B160EB31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19200"/>
            <a:ext cx="7772400" cy="1470025"/>
          </a:xfrm>
        </p:spPr>
        <p:txBody>
          <a:bodyPr/>
          <a:lstStyle/>
          <a:p>
            <a:pPr eaLnBrk="1" hangingPunct="1"/>
            <a:r>
              <a:rPr lang="en-US" sz="6000"/>
              <a:t>MiNT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 flipH="1">
            <a:off x="1676400" y="2365375"/>
            <a:ext cx="5638800" cy="83502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Multilingual Naming Test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i="1" dirty="0"/>
              <a:t>(67 items)</a:t>
            </a:r>
          </a:p>
          <a:p>
            <a:pPr eaLnBrk="1" hangingPunct="1">
              <a:lnSpc>
                <a:spcPct val="90000"/>
              </a:lnSpc>
            </a:pPr>
            <a:endParaRPr lang="en-US" sz="1800" b="1" i="1" dirty="0"/>
          </a:p>
          <a:p>
            <a:pPr eaLnBrk="1" hangingPunct="1">
              <a:lnSpc>
                <a:spcPct val="90000"/>
              </a:lnSpc>
            </a:pPr>
            <a:r>
              <a:rPr lang="en-US" sz="1800" i="1" dirty="0"/>
              <a:t>For speakers of English, Spanish, Mandarin, Hebrew, or any combination of these languages</a:t>
            </a:r>
          </a:p>
          <a:p>
            <a:pPr eaLnBrk="1" hangingPunct="1">
              <a:lnSpc>
                <a:spcPct val="90000"/>
              </a:lnSpc>
            </a:pPr>
            <a:endParaRPr lang="en-US" sz="1800" i="1" dirty="0"/>
          </a:p>
          <a:p>
            <a:pPr eaLnBrk="1" hangingPunct="1">
              <a:lnSpc>
                <a:spcPct val="90000"/>
              </a:lnSpc>
            </a:pPr>
            <a:r>
              <a:rPr lang="en-US" sz="1800" i="1" dirty="0"/>
              <a:t>Address for correspondence: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i="1" dirty="0"/>
              <a:t>tgollan@ucsd.edu</a:t>
            </a:r>
          </a:p>
          <a:p>
            <a:pPr eaLnBrk="1" hangingPunct="1">
              <a:lnSpc>
                <a:spcPct val="90000"/>
              </a:lnSpc>
            </a:pPr>
            <a:endParaRPr lang="en-US" sz="1800" i="1" dirty="0"/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457200" y="5257800"/>
            <a:ext cx="8458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 err="1"/>
              <a:t>Gollan</a:t>
            </a:r>
            <a:r>
              <a:rPr lang="en-US" sz="1200" dirty="0"/>
              <a:t>, T.H.,  </a:t>
            </a:r>
            <a:r>
              <a:rPr lang="en-US" sz="1200" dirty="0" err="1"/>
              <a:t>Weissberger</a:t>
            </a:r>
            <a:r>
              <a:rPr lang="en-US" sz="1200" dirty="0"/>
              <a:t>, G., </a:t>
            </a:r>
            <a:r>
              <a:rPr lang="en-US" sz="1200" dirty="0" err="1"/>
              <a:t>Runnqvist</a:t>
            </a:r>
            <a:r>
              <a:rPr lang="en-US" sz="1200" dirty="0"/>
              <a:t>, E., Montoya, R.I., &amp; </a:t>
            </a:r>
            <a:r>
              <a:rPr lang="en-US" sz="1200" dirty="0" err="1"/>
              <a:t>Cera</a:t>
            </a:r>
            <a:r>
              <a:rPr lang="en-US" sz="1200" dirty="0"/>
              <a:t>, C.M. (2012) Self-ratings of spoken language dominance: A multi-lingual naming test (MINT) and preliminary norms for young and aging Spanish-English bilinguals. </a:t>
            </a:r>
            <a:r>
              <a:rPr lang="en-US" sz="1200" i="1" dirty="0"/>
              <a:t>Bilingualism: Language and Cognition</a:t>
            </a:r>
            <a:r>
              <a:rPr lang="en-US" sz="1200" dirty="0"/>
              <a:t>, 15, 594-615.</a:t>
            </a:r>
          </a:p>
          <a:p>
            <a:endParaRPr lang="en-US" sz="1200" dirty="0"/>
          </a:p>
          <a:p>
            <a:r>
              <a:rPr lang="en-US" sz="1200" dirty="0" err="1"/>
              <a:t>Ivanova</a:t>
            </a:r>
            <a:r>
              <a:rPr lang="en-US" sz="1200" dirty="0"/>
              <a:t>, I., Salmon, D.P., &amp; </a:t>
            </a:r>
            <a:r>
              <a:rPr lang="en-US" sz="1200" dirty="0" err="1"/>
              <a:t>Gollan</a:t>
            </a:r>
            <a:r>
              <a:rPr lang="en-US" sz="1200" dirty="0"/>
              <a:t>, T.H., (2013). The Multilingual Naming Test in Alzheimer’s disease: Clues to the origin of naming impairments. </a:t>
            </a:r>
            <a:r>
              <a:rPr lang="en-US" sz="1200" i="1" dirty="0"/>
              <a:t>The Journal of the International Neuropsychological Society</a:t>
            </a:r>
            <a:r>
              <a:rPr lang="en-US" sz="1200" dirty="0"/>
              <a:t>, 19, 272-283.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2532" name="Picture 4" descr="scisso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762000"/>
            <a:ext cx="4470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3556" name="Picture 4" descr="k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0" y="1447800"/>
            <a:ext cx="41021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4580" name="Picture 4" descr="chai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781050"/>
            <a:ext cx="4394200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5604" name="Picture 4" descr="m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946150"/>
            <a:ext cx="4648200" cy="496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6628" name="Picture 4" descr="airpla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920750"/>
            <a:ext cx="71374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7652" name="Picture 4" descr="ap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0" y="844550"/>
            <a:ext cx="4775200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8676" name="Picture 4" descr="fi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19200"/>
            <a:ext cx="6267450" cy="433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9700" name="Picture 4" descr="grap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0" y="1098550"/>
            <a:ext cx="4775200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30724" name="Picture 4" descr="ho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39800"/>
            <a:ext cx="7162800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31748" name="Picture 4" descr="dr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00" y="1257300"/>
            <a:ext cx="3911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14340" name="Picture 4" descr="h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685800"/>
            <a:ext cx="4572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858838"/>
            <a:ext cx="4157662" cy="506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1219200"/>
            <a:ext cx="3027363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34820" name="Picture 4" descr="ca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238250"/>
            <a:ext cx="51054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8" y="1203325"/>
            <a:ext cx="2584450" cy="451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36868" name="Picture 4" descr="be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0" y="1155700"/>
            <a:ext cx="5803900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37892" name="Picture 4" descr="f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0" y="1066800"/>
            <a:ext cx="51181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38916" name="Picture 4" descr="h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1231900"/>
            <a:ext cx="5207000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39940" name="Picture 4" descr="lea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550" y="869950"/>
            <a:ext cx="4660900" cy="51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40964" name="Picture 4" descr="t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304800"/>
            <a:ext cx="46355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995363"/>
            <a:ext cx="1851025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15364" name="Picture 4" descr="d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7800"/>
            <a:ext cx="518160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43012" name="Picture 4" descr="bask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0" y="527050"/>
            <a:ext cx="5118100" cy="580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188" y="588963"/>
            <a:ext cx="4106862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735013"/>
            <a:ext cx="3657600" cy="549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1400175"/>
            <a:ext cx="6796087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8" y="1109663"/>
            <a:ext cx="589280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1163638"/>
            <a:ext cx="6451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1201738"/>
            <a:ext cx="5759450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50180" name="Picture 4" descr="clo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50" y="1270000"/>
            <a:ext cx="5245100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51204" name="Picture 4" descr="ir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50" y="641350"/>
            <a:ext cx="5575300" cy="557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52228" name="Picture 4" descr="feath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0" y="844550"/>
            <a:ext cx="4279900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16388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33400"/>
            <a:ext cx="5207000" cy="572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1306513"/>
            <a:ext cx="5557837" cy="433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54276" name="Picture 4" descr="brid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650" y="800100"/>
            <a:ext cx="53467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55300" name="Picture 4" descr="b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0" y="889000"/>
            <a:ext cx="51308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1597025"/>
            <a:ext cx="5849938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57348" name="Picture 4" descr="zip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1016000"/>
            <a:ext cx="4673600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58372" name="Picture 4" descr="l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0" y="844550"/>
            <a:ext cx="4368800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1206500"/>
            <a:ext cx="6940550" cy="43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60420" name="Picture 4" descr="nu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342900"/>
            <a:ext cx="49149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1038225"/>
            <a:ext cx="2728912" cy="47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62468" name="Picture 4" descr="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704850"/>
            <a:ext cx="38862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17412" name="Picture 4" descr="b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0" y="1035050"/>
            <a:ext cx="707390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63492" name="Picture 4" descr="ra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68300"/>
            <a:ext cx="50292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64516" name="Picture 4" descr="sa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174750"/>
            <a:ext cx="5105400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00" y="1055688"/>
            <a:ext cx="51562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2306638"/>
            <a:ext cx="5176837" cy="258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325" y="1268413"/>
            <a:ext cx="3316288" cy="474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213" y="1401763"/>
            <a:ext cx="4146550" cy="418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69636" name="Picture 4" descr="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254000"/>
            <a:ext cx="5016500" cy="635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38" y="1536700"/>
            <a:ext cx="5354637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38" y="1071563"/>
            <a:ext cx="2519362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388" y="1116013"/>
            <a:ext cx="4751387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18436" name="Picture 4" descr="do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850" y="590550"/>
            <a:ext cx="4432300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138" y="939800"/>
            <a:ext cx="3614737" cy="52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838" y="1195388"/>
            <a:ext cx="311785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138" y="1106488"/>
            <a:ext cx="5589587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5" y="1173163"/>
            <a:ext cx="5192713" cy="503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513" y="938213"/>
            <a:ext cx="3341687" cy="493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1077913"/>
            <a:ext cx="4926012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1844675"/>
            <a:ext cx="5526088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63" y="1311275"/>
            <a:ext cx="5010150" cy="416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25" y="2058988"/>
            <a:ext cx="5992813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19460" name="Picture 4" descr="su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685800"/>
            <a:ext cx="5105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0484" name="Picture 4" descr="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50" y="673100"/>
            <a:ext cx="5194300" cy="551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0"/>
            <a:ext cx="5486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145</Words>
  <Application>Microsoft Office PowerPoint</Application>
  <PresentationFormat>On-screen Show (4:3)</PresentationFormat>
  <Paragraphs>11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0" baseType="lpstr">
      <vt:lpstr>Arial</vt:lpstr>
      <vt:lpstr>Default Design</vt:lpstr>
      <vt:lpstr>MiNT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MiNT</dc:title>
  <dc:creator>Administrator</dc:creator>
  <cp:lastModifiedBy>Jennifer Rosanna Markovits Rojas</cp:lastModifiedBy>
  <cp:revision>17</cp:revision>
  <dcterms:created xsi:type="dcterms:W3CDTF">2018-11-25T06:18:21Z</dcterms:created>
  <dcterms:modified xsi:type="dcterms:W3CDTF">2021-07-17T19:51:36Z</dcterms:modified>
</cp:coreProperties>
</file>