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0" r:id="rId5"/>
    <p:sldId id="261" r:id="rId6"/>
    <p:sldId id="281" r:id="rId7"/>
    <p:sldId id="291" r:id="rId8"/>
    <p:sldId id="264" r:id="rId9"/>
    <p:sldId id="266" r:id="rId10"/>
    <p:sldId id="267" r:id="rId11"/>
    <p:sldId id="269" r:id="rId12"/>
    <p:sldId id="293" r:id="rId13"/>
    <p:sldId id="272" r:id="rId14"/>
    <p:sldId id="273" r:id="rId15"/>
    <p:sldId id="274" r:id="rId16"/>
    <p:sldId id="275" r:id="rId17"/>
    <p:sldId id="27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5EDB7C-A634-462B-825E-F97D8CA3AAD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F166D32-3C27-4743-85C3-D2871C28D50D}">
      <dgm:prSet/>
      <dgm:spPr/>
      <dgm:t>
        <a:bodyPr/>
        <a:lstStyle/>
        <a:p>
          <a:r>
            <a:rPr lang="en-US" dirty="0"/>
            <a:t>To demonstrate that Hebrew fall in the stress-time rhythm pattern continuum</a:t>
          </a:r>
        </a:p>
      </dgm:t>
    </dgm:pt>
    <dgm:pt modelId="{91CA33AD-E496-470E-864B-A0D8AC83841D}" type="parTrans" cxnId="{2EC55D47-3664-45BA-B5B6-2049CD69FD25}">
      <dgm:prSet/>
      <dgm:spPr/>
      <dgm:t>
        <a:bodyPr/>
        <a:lstStyle/>
        <a:p>
          <a:endParaRPr lang="en-US"/>
        </a:p>
      </dgm:t>
    </dgm:pt>
    <dgm:pt modelId="{794D0FC2-969A-437E-ADE3-A0922CD4B837}" type="sibTrans" cxnId="{2EC55D47-3664-45BA-B5B6-2049CD69FD25}">
      <dgm:prSet/>
      <dgm:spPr/>
      <dgm:t>
        <a:bodyPr/>
        <a:lstStyle/>
        <a:p>
          <a:endParaRPr lang="en-US"/>
        </a:p>
      </dgm:t>
    </dgm:pt>
    <dgm:pt modelId="{7037DFB8-F8D8-4736-A0F1-0A36AC189347}">
      <dgm:prSet/>
      <dgm:spPr/>
      <dgm:t>
        <a:bodyPr/>
        <a:lstStyle/>
        <a:p>
          <a:r>
            <a:rPr lang="en-US"/>
            <a:t>To show a quantified method to measure rhythm pattern continuum </a:t>
          </a:r>
        </a:p>
      </dgm:t>
    </dgm:pt>
    <dgm:pt modelId="{473E979E-CAF8-48B0-8CCA-2D9DC3893F78}" type="parTrans" cxnId="{17E2BCF5-18BF-4CDD-9CCA-1AC8235F0D14}">
      <dgm:prSet/>
      <dgm:spPr/>
      <dgm:t>
        <a:bodyPr/>
        <a:lstStyle/>
        <a:p>
          <a:endParaRPr lang="en-US"/>
        </a:p>
      </dgm:t>
    </dgm:pt>
    <dgm:pt modelId="{775F5B18-6E43-4100-B450-7F5DB9CD03D0}" type="sibTrans" cxnId="{17E2BCF5-18BF-4CDD-9CCA-1AC8235F0D14}">
      <dgm:prSet/>
      <dgm:spPr/>
      <dgm:t>
        <a:bodyPr/>
        <a:lstStyle/>
        <a:p>
          <a:endParaRPr lang="en-US"/>
        </a:p>
      </dgm:t>
    </dgm:pt>
    <dgm:pt modelId="{6A118E11-ECD0-4676-85F7-17F4BCF1BD2E}">
      <dgm:prSet/>
      <dgm:spPr/>
      <dgm:t>
        <a:bodyPr/>
        <a:lstStyle/>
        <a:p>
          <a:r>
            <a:rPr lang="en-US"/>
            <a:t>To show that proficiency …</a:t>
          </a:r>
        </a:p>
      </dgm:t>
    </dgm:pt>
    <dgm:pt modelId="{17F32DEB-FFAF-407D-9CE3-40C9E027F3CE}" type="parTrans" cxnId="{F14F14D5-26E9-46C1-86D8-2B815F18FA65}">
      <dgm:prSet/>
      <dgm:spPr/>
      <dgm:t>
        <a:bodyPr/>
        <a:lstStyle/>
        <a:p>
          <a:endParaRPr lang="en-US"/>
        </a:p>
      </dgm:t>
    </dgm:pt>
    <dgm:pt modelId="{4B334D39-D5A1-4CBF-A4D0-DAED73CF858C}" type="sibTrans" cxnId="{F14F14D5-26E9-46C1-86D8-2B815F18FA65}">
      <dgm:prSet/>
      <dgm:spPr/>
      <dgm:t>
        <a:bodyPr/>
        <a:lstStyle/>
        <a:p>
          <a:endParaRPr lang="en-US"/>
        </a:p>
      </dgm:t>
    </dgm:pt>
    <dgm:pt modelId="{3D481641-AB47-4A1C-BE65-1323A4C46DA7}" type="pres">
      <dgm:prSet presAssocID="{8A5EDB7C-A634-462B-825E-F97D8CA3AADB}" presName="root" presStyleCnt="0">
        <dgm:presLayoutVars>
          <dgm:dir/>
          <dgm:resizeHandles val="exact"/>
        </dgm:presLayoutVars>
      </dgm:prSet>
      <dgm:spPr/>
    </dgm:pt>
    <dgm:pt modelId="{A424A2E7-F914-432A-B0C0-D368924D54F6}" type="pres">
      <dgm:prSet presAssocID="{6F166D32-3C27-4743-85C3-D2871C28D50D}" presName="compNode" presStyleCnt="0"/>
      <dgm:spPr/>
    </dgm:pt>
    <dgm:pt modelId="{3CDC9023-C79C-474C-8059-11A1178E08FD}" type="pres">
      <dgm:prSet presAssocID="{6F166D32-3C27-4743-85C3-D2871C28D50D}" presName="bgRect" presStyleLbl="bgShp" presStyleIdx="0" presStyleCnt="3"/>
      <dgm:spPr/>
    </dgm:pt>
    <dgm:pt modelId="{467F2BFF-636C-4BA0-9713-76BEB651F407}" type="pres">
      <dgm:prSet presAssocID="{6F166D32-3C27-4743-85C3-D2871C28D50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eble clef"/>
        </a:ext>
      </dgm:extLst>
    </dgm:pt>
    <dgm:pt modelId="{47C04044-ACA1-497D-B983-89DA7F1B6EB7}" type="pres">
      <dgm:prSet presAssocID="{6F166D32-3C27-4743-85C3-D2871C28D50D}" presName="spaceRect" presStyleCnt="0"/>
      <dgm:spPr/>
    </dgm:pt>
    <dgm:pt modelId="{9B451BF3-ADE5-4520-B639-EBB0462714BF}" type="pres">
      <dgm:prSet presAssocID="{6F166D32-3C27-4743-85C3-D2871C28D50D}" presName="parTx" presStyleLbl="revTx" presStyleIdx="0" presStyleCnt="3">
        <dgm:presLayoutVars>
          <dgm:chMax val="0"/>
          <dgm:chPref val="0"/>
        </dgm:presLayoutVars>
      </dgm:prSet>
      <dgm:spPr/>
    </dgm:pt>
    <dgm:pt modelId="{AC15C43E-2916-401D-B647-C8DFF4F1202F}" type="pres">
      <dgm:prSet presAssocID="{794D0FC2-969A-437E-ADE3-A0922CD4B837}" presName="sibTrans" presStyleCnt="0"/>
      <dgm:spPr/>
    </dgm:pt>
    <dgm:pt modelId="{E9DABE6E-1137-4B2C-BE45-3CDA96F936A4}" type="pres">
      <dgm:prSet presAssocID="{7037DFB8-F8D8-4736-A0F1-0A36AC189347}" presName="compNode" presStyleCnt="0"/>
      <dgm:spPr/>
    </dgm:pt>
    <dgm:pt modelId="{7CE9746F-3FCD-4CBD-88C3-53A4BB2EACB2}" type="pres">
      <dgm:prSet presAssocID="{7037DFB8-F8D8-4736-A0F1-0A36AC189347}" presName="bgRect" presStyleLbl="bgShp" presStyleIdx="1" presStyleCnt="3"/>
      <dgm:spPr/>
    </dgm:pt>
    <dgm:pt modelId="{A51146EA-392E-461F-AE68-8FFB9CC037A3}" type="pres">
      <dgm:prSet presAssocID="{7037DFB8-F8D8-4736-A0F1-0A36AC18934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099F8F4B-6DDB-4575-B3EB-5EE6B025DEC1}" type="pres">
      <dgm:prSet presAssocID="{7037DFB8-F8D8-4736-A0F1-0A36AC189347}" presName="spaceRect" presStyleCnt="0"/>
      <dgm:spPr/>
    </dgm:pt>
    <dgm:pt modelId="{BA24ADE0-014C-4071-B97A-CAB750E775D5}" type="pres">
      <dgm:prSet presAssocID="{7037DFB8-F8D8-4736-A0F1-0A36AC189347}" presName="parTx" presStyleLbl="revTx" presStyleIdx="1" presStyleCnt="3">
        <dgm:presLayoutVars>
          <dgm:chMax val="0"/>
          <dgm:chPref val="0"/>
        </dgm:presLayoutVars>
      </dgm:prSet>
      <dgm:spPr/>
    </dgm:pt>
    <dgm:pt modelId="{69F4CB3C-E0E2-4925-BC22-EFB1AD478BB6}" type="pres">
      <dgm:prSet presAssocID="{775F5B18-6E43-4100-B450-7F5DB9CD03D0}" presName="sibTrans" presStyleCnt="0"/>
      <dgm:spPr/>
    </dgm:pt>
    <dgm:pt modelId="{A789F598-5297-4C19-9084-37B6A48AF23C}" type="pres">
      <dgm:prSet presAssocID="{6A118E11-ECD0-4676-85F7-17F4BCF1BD2E}" presName="compNode" presStyleCnt="0"/>
      <dgm:spPr/>
    </dgm:pt>
    <dgm:pt modelId="{19E2BB96-8874-420A-8D40-A10C296E010D}" type="pres">
      <dgm:prSet presAssocID="{6A118E11-ECD0-4676-85F7-17F4BCF1BD2E}" presName="bgRect" presStyleLbl="bgShp" presStyleIdx="2" presStyleCnt="3"/>
      <dgm:spPr/>
    </dgm:pt>
    <dgm:pt modelId="{3BA92B44-CD47-4C72-8CAC-76CB37B04D05}" type="pres">
      <dgm:prSet presAssocID="{6A118E11-ECD0-4676-85F7-17F4BCF1BD2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88C6C037-1EB5-45C6-9853-FCDED89E614B}" type="pres">
      <dgm:prSet presAssocID="{6A118E11-ECD0-4676-85F7-17F4BCF1BD2E}" presName="spaceRect" presStyleCnt="0"/>
      <dgm:spPr/>
    </dgm:pt>
    <dgm:pt modelId="{A4B72C15-92E6-4F87-ACCF-A6A6AF91AB7F}" type="pres">
      <dgm:prSet presAssocID="{6A118E11-ECD0-4676-85F7-17F4BCF1BD2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1F74D0E-F73D-4EBD-8E81-F7EAB193825F}" type="presOf" srcId="{6A118E11-ECD0-4676-85F7-17F4BCF1BD2E}" destId="{A4B72C15-92E6-4F87-ACCF-A6A6AF91AB7F}" srcOrd="0" destOrd="0" presId="urn:microsoft.com/office/officeart/2018/2/layout/IconVerticalSolidList"/>
    <dgm:cxn modelId="{C827C312-F0C7-4239-B409-3F2522952D9F}" type="presOf" srcId="{7037DFB8-F8D8-4736-A0F1-0A36AC189347}" destId="{BA24ADE0-014C-4071-B97A-CAB750E775D5}" srcOrd="0" destOrd="0" presId="urn:microsoft.com/office/officeart/2018/2/layout/IconVerticalSolidList"/>
    <dgm:cxn modelId="{9713B214-9CEC-4994-AC12-3C53B0EFB799}" type="presOf" srcId="{6F166D32-3C27-4743-85C3-D2871C28D50D}" destId="{9B451BF3-ADE5-4520-B639-EBB0462714BF}" srcOrd="0" destOrd="0" presId="urn:microsoft.com/office/officeart/2018/2/layout/IconVerticalSolidList"/>
    <dgm:cxn modelId="{2EC55D47-3664-45BA-B5B6-2049CD69FD25}" srcId="{8A5EDB7C-A634-462B-825E-F97D8CA3AADB}" destId="{6F166D32-3C27-4743-85C3-D2871C28D50D}" srcOrd="0" destOrd="0" parTransId="{91CA33AD-E496-470E-864B-A0D8AC83841D}" sibTransId="{794D0FC2-969A-437E-ADE3-A0922CD4B837}"/>
    <dgm:cxn modelId="{28562E53-D9B4-4D30-917F-AD1C51773C7F}" type="presOf" srcId="{8A5EDB7C-A634-462B-825E-F97D8CA3AADB}" destId="{3D481641-AB47-4A1C-BE65-1323A4C46DA7}" srcOrd="0" destOrd="0" presId="urn:microsoft.com/office/officeart/2018/2/layout/IconVerticalSolidList"/>
    <dgm:cxn modelId="{F14F14D5-26E9-46C1-86D8-2B815F18FA65}" srcId="{8A5EDB7C-A634-462B-825E-F97D8CA3AADB}" destId="{6A118E11-ECD0-4676-85F7-17F4BCF1BD2E}" srcOrd="2" destOrd="0" parTransId="{17F32DEB-FFAF-407D-9CE3-40C9E027F3CE}" sibTransId="{4B334D39-D5A1-4CBF-A4D0-DAED73CF858C}"/>
    <dgm:cxn modelId="{17E2BCF5-18BF-4CDD-9CCA-1AC8235F0D14}" srcId="{8A5EDB7C-A634-462B-825E-F97D8CA3AADB}" destId="{7037DFB8-F8D8-4736-A0F1-0A36AC189347}" srcOrd="1" destOrd="0" parTransId="{473E979E-CAF8-48B0-8CCA-2D9DC3893F78}" sibTransId="{775F5B18-6E43-4100-B450-7F5DB9CD03D0}"/>
    <dgm:cxn modelId="{4E5A3CD4-2A34-4AF7-A400-5FD4E988432B}" type="presParOf" srcId="{3D481641-AB47-4A1C-BE65-1323A4C46DA7}" destId="{A424A2E7-F914-432A-B0C0-D368924D54F6}" srcOrd="0" destOrd="0" presId="urn:microsoft.com/office/officeart/2018/2/layout/IconVerticalSolidList"/>
    <dgm:cxn modelId="{02A93E96-9854-4F23-BE1C-60EAAEBC317A}" type="presParOf" srcId="{A424A2E7-F914-432A-B0C0-D368924D54F6}" destId="{3CDC9023-C79C-474C-8059-11A1178E08FD}" srcOrd="0" destOrd="0" presId="urn:microsoft.com/office/officeart/2018/2/layout/IconVerticalSolidList"/>
    <dgm:cxn modelId="{3E052210-C800-4E9B-9BC7-01377426513F}" type="presParOf" srcId="{A424A2E7-F914-432A-B0C0-D368924D54F6}" destId="{467F2BFF-636C-4BA0-9713-76BEB651F407}" srcOrd="1" destOrd="0" presId="urn:microsoft.com/office/officeart/2018/2/layout/IconVerticalSolidList"/>
    <dgm:cxn modelId="{C0CAF5C3-D060-49D8-B706-06378526143F}" type="presParOf" srcId="{A424A2E7-F914-432A-B0C0-D368924D54F6}" destId="{47C04044-ACA1-497D-B983-89DA7F1B6EB7}" srcOrd="2" destOrd="0" presId="urn:microsoft.com/office/officeart/2018/2/layout/IconVerticalSolidList"/>
    <dgm:cxn modelId="{61FBBD99-FD1C-4EE5-B15C-29B94F8CC642}" type="presParOf" srcId="{A424A2E7-F914-432A-B0C0-D368924D54F6}" destId="{9B451BF3-ADE5-4520-B639-EBB0462714BF}" srcOrd="3" destOrd="0" presId="urn:microsoft.com/office/officeart/2018/2/layout/IconVerticalSolidList"/>
    <dgm:cxn modelId="{4AD8F2E9-76A2-45FB-8F84-82AFDCB0D1DA}" type="presParOf" srcId="{3D481641-AB47-4A1C-BE65-1323A4C46DA7}" destId="{AC15C43E-2916-401D-B647-C8DFF4F1202F}" srcOrd="1" destOrd="0" presId="urn:microsoft.com/office/officeart/2018/2/layout/IconVerticalSolidList"/>
    <dgm:cxn modelId="{5818C88C-7221-4B91-B122-58C43BE90B35}" type="presParOf" srcId="{3D481641-AB47-4A1C-BE65-1323A4C46DA7}" destId="{E9DABE6E-1137-4B2C-BE45-3CDA96F936A4}" srcOrd="2" destOrd="0" presId="urn:microsoft.com/office/officeart/2018/2/layout/IconVerticalSolidList"/>
    <dgm:cxn modelId="{DE70BA54-FDB7-41F9-8D29-22D636A92EA6}" type="presParOf" srcId="{E9DABE6E-1137-4B2C-BE45-3CDA96F936A4}" destId="{7CE9746F-3FCD-4CBD-88C3-53A4BB2EACB2}" srcOrd="0" destOrd="0" presId="urn:microsoft.com/office/officeart/2018/2/layout/IconVerticalSolidList"/>
    <dgm:cxn modelId="{2E4DC50E-F625-4B4E-804D-4E3772E2CCD4}" type="presParOf" srcId="{E9DABE6E-1137-4B2C-BE45-3CDA96F936A4}" destId="{A51146EA-392E-461F-AE68-8FFB9CC037A3}" srcOrd="1" destOrd="0" presId="urn:microsoft.com/office/officeart/2018/2/layout/IconVerticalSolidList"/>
    <dgm:cxn modelId="{0AAF4187-4AA4-4304-AA8A-2F47DCEAE567}" type="presParOf" srcId="{E9DABE6E-1137-4B2C-BE45-3CDA96F936A4}" destId="{099F8F4B-6DDB-4575-B3EB-5EE6B025DEC1}" srcOrd="2" destOrd="0" presId="urn:microsoft.com/office/officeart/2018/2/layout/IconVerticalSolidList"/>
    <dgm:cxn modelId="{8841267C-1901-4F24-8A7C-DB1DB4078B43}" type="presParOf" srcId="{E9DABE6E-1137-4B2C-BE45-3CDA96F936A4}" destId="{BA24ADE0-014C-4071-B97A-CAB750E775D5}" srcOrd="3" destOrd="0" presId="urn:microsoft.com/office/officeart/2018/2/layout/IconVerticalSolidList"/>
    <dgm:cxn modelId="{6E43A4E8-AA83-4D0F-B6F8-8B1AC48239BB}" type="presParOf" srcId="{3D481641-AB47-4A1C-BE65-1323A4C46DA7}" destId="{69F4CB3C-E0E2-4925-BC22-EFB1AD478BB6}" srcOrd="3" destOrd="0" presId="urn:microsoft.com/office/officeart/2018/2/layout/IconVerticalSolidList"/>
    <dgm:cxn modelId="{A4D26A41-9C8F-479D-BF52-5B6A1504B767}" type="presParOf" srcId="{3D481641-AB47-4A1C-BE65-1323A4C46DA7}" destId="{A789F598-5297-4C19-9084-37B6A48AF23C}" srcOrd="4" destOrd="0" presId="urn:microsoft.com/office/officeart/2018/2/layout/IconVerticalSolidList"/>
    <dgm:cxn modelId="{A964AFA0-FB46-4633-80A3-7755A5C00D1E}" type="presParOf" srcId="{A789F598-5297-4C19-9084-37B6A48AF23C}" destId="{19E2BB96-8874-420A-8D40-A10C296E010D}" srcOrd="0" destOrd="0" presId="urn:microsoft.com/office/officeart/2018/2/layout/IconVerticalSolidList"/>
    <dgm:cxn modelId="{E5352A96-0BBC-46A1-929D-BD64732E37B3}" type="presParOf" srcId="{A789F598-5297-4C19-9084-37B6A48AF23C}" destId="{3BA92B44-CD47-4C72-8CAC-76CB37B04D05}" srcOrd="1" destOrd="0" presId="urn:microsoft.com/office/officeart/2018/2/layout/IconVerticalSolidList"/>
    <dgm:cxn modelId="{C21CAC88-58B6-4A19-A85A-1CA07A4F0106}" type="presParOf" srcId="{A789F598-5297-4C19-9084-37B6A48AF23C}" destId="{88C6C037-1EB5-45C6-9853-FCDED89E614B}" srcOrd="2" destOrd="0" presId="urn:microsoft.com/office/officeart/2018/2/layout/IconVerticalSolidList"/>
    <dgm:cxn modelId="{329DE7D6-84F8-4A75-AD6D-E1B121EB6B26}" type="presParOf" srcId="{A789F598-5297-4C19-9084-37B6A48AF23C}" destId="{A4B72C15-92E6-4F87-ACCF-A6A6AF91AB7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240A77A-CEA0-4669-8A9C-113F4573995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26FE131-ADEB-46B2-AB83-537A660B1AF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Morse code rhythm” and “machine gun rhythm” (Lloyd James, 1940, p. 25),in reference to the short (dot) and long (dash) pattern of Morse</a:t>
          </a:r>
        </a:p>
      </dgm:t>
    </dgm:pt>
    <dgm:pt modelId="{CE6F7E8B-97FF-4EBC-AFDE-41014D12B856}" type="parTrans" cxnId="{993137F0-AD15-439B-97A8-7576E163388F}">
      <dgm:prSet/>
      <dgm:spPr/>
      <dgm:t>
        <a:bodyPr/>
        <a:lstStyle/>
        <a:p>
          <a:endParaRPr lang="en-US"/>
        </a:p>
      </dgm:t>
    </dgm:pt>
    <dgm:pt modelId="{79A9FDEB-8C93-4442-B52C-CE2BEBB15FA2}" type="sibTrans" cxnId="{993137F0-AD15-439B-97A8-7576E163388F}">
      <dgm:prSet/>
      <dgm:spPr/>
      <dgm:t>
        <a:bodyPr/>
        <a:lstStyle/>
        <a:p>
          <a:endParaRPr lang="en-US"/>
        </a:p>
      </dgm:t>
    </dgm:pt>
    <dgm:pt modelId="{02A6C700-CC18-43C3-B4F5-88490CEF210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Isochrony hypothesis (Abercrombie, 1967; Pike, 1945). </a:t>
          </a:r>
        </a:p>
      </dgm:t>
    </dgm:pt>
    <dgm:pt modelId="{682FDACF-7398-442B-B928-CFE5FDEB22CC}" type="parTrans" cxnId="{F18E5743-317C-41F7-8EBC-E5078E51CE5D}">
      <dgm:prSet/>
      <dgm:spPr/>
      <dgm:t>
        <a:bodyPr/>
        <a:lstStyle/>
        <a:p>
          <a:endParaRPr lang="en-US"/>
        </a:p>
      </dgm:t>
    </dgm:pt>
    <dgm:pt modelId="{11C38B0B-2E6F-430D-9826-FADAF54F61D3}" type="sibTrans" cxnId="{F18E5743-317C-41F7-8EBC-E5078E51CE5D}">
      <dgm:prSet/>
      <dgm:spPr/>
      <dgm:t>
        <a:bodyPr/>
        <a:lstStyle/>
        <a:p>
          <a:endParaRPr lang="en-US"/>
        </a:p>
      </dgm:t>
    </dgm:pt>
    <dgm:pt modelId="{DB230F58-FC74-4E3A-BF8A-51BED5CAE19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Dauer (1983) :syllable-timed displayed little or no vowel reduction and restricted consonantal phonotactics, in contrast to stress-timed, high level of vowel reduction (i.e. a predominance of  schwas) </a:t>
          </a:r>
        </a:p>
      </dgm:t>
    </dgm:pt>
    <dgm:pt modelId="{69E1E111-25F0-437C-A247-22A729B326E0}" type="parTrans" cxnId="{1DD9D36B-9587-405E-9BBF-4815814C3666}">
      <dgm:prSet/>
      <dgm:spPr/>
      <dgm:t>
        <a:bodyPr/>
        <a:lstStyle/>
        <a:p>
          <a:endParaRPr lang="en-US"/>
        </a:p>
      </dgm:t>
    </dgm:pt>
    <dgm:pt modelId="{411639FE-19EE-40BE-8670-7950FCDDF402}" type="sibTrans" cxnId="{1DD9D36B-9587-405E-9BBF-4815814C3666}">
      <dgm:prSet/>
      <dgm:spPr/>
      <dgm:t>
        <a:bodyPr/>
        <a:lstStyle/>
        <a:p>
          <a:endParaRPr lang="en-US"/>
        </a:p>
      </dgm:t>
    </dgm:pt>
    <dgm:pt modelId="{B5164EEF-229E-4987-A364-ED4305F033C4}" type="pres">
      <dgm:prSet presAssocID="{3240A77A-CEA0-4669-8A9C-113F4573995A}" presName="root" presStyleCnt="0">
        <dgm:presLayoutVars>
          <dgm:dir/>
          <dgm:resizeHandles val="exact"/>
        </dgm:presLayoutVars>
      </dgm:prSet>
      <dgm:spPr/>
    </dgm:pt>
    <dgm:pt modelId="{C30EC2C6-5F1D-44B6-B671-13424AB90087}" type="pres">
      <dgm:prSet presAssocID="{426FE131-ADEB-46B2-AB83-537A660B1AF1}" presName="compNode" presStyleCnt="0"/>
      <dgm:spPr/>
    </dgm:pt>
    <dgm:pt modelId="{ADD25497-ED12-4DE2-BCD2-207F9E2EE49F}" type="pres">
      <dgm:prSet presAssocID="{426FE131-ADEB-46B2-AB83-537A660B1AF1}" presName="bgRect" presStyleLbl="bgShp" presStyleIdx="0" presStyleCnt="3"/>
      <dgm:spPr/>
    </dgm:pt>
    <dgm:pt modelId="{F4315FEF-E171-429A-ACCC-98E93D1B75F1}" type="pres">
      <dgm:prSet presAssocID="{426FE131-ADEB-46B2-AB83-537A660B1AF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B351B840-3501-4E7F-B0E7-173027BFFE34}" type="pres">
      <dgm:prSet presAssocID="{426FE131-ADEB-46B2-AB83-537A660B1AF1}" presName="spaceRect" presStyleCnt="0"/>
      <dgm:spPr/>
    </dgm:pt>
    <dgm:pt modelId="{645D3122-A0E3-40CF-8B58-670C410DC548}" type="pres">
      <dgm:prSet presAssocID="{426FE131-ADEB-46B2-AB83-537A660B1AF1}" presName="parTx" presStyleLbl="revTx" presStyleIdx="0" presStyleCnt="3">
        <dgm:presLayoutVars>
          <dgm:chMax val="0"/>
          <dgm:chPref val="0"/>
        </dgm:presLayoutVars>
      </dgm:prSet>
      <dgm:spPr/>
    </dgm:pt>
    <dgm:pt modelId="{358B522A-8297-469C-AF74-D4F10712AA38}" type="pres">
      <dgm:prSet presAssocID="{79A9FDEB-8C93-4442-B52C-CE2BEBB15FA2}" presName="sibTrans" presStyleCnt="0"/>
      <dgm:spPr/>
    </dgm:pt>
    <dgm:pt modelId="{B67FA00A-C16D-4FD9-A983-EC6D48D5E568}" type="pres">
      <dgm:prSet presAssocID="{02A6C700-CC18-43C3-B4F5-88490CEF210A}" presName="compNode" presStyleCnt="0"/>
      <dgm:spPr/>
    </dgm:pt>
    <dgm:pt modelId="{3B71786E-F72E-4C9C-A9E1-2C0633F27B50}" type="pres">
      <dgm:prSet presAssocID="{02A6C700-CC18-43C3-B4F5-88490CEF210A}" presName="bgRect" presStyleLbl="bgShp" presStyleIdx="1" presStyleCnt="3"/>
      <dgm:spPr/>
    </dgm:pt>
    <dgm:pt modelId="{82CD032C-03C7-4EB4-ADD8-9CCD56BD2C76}" type="pres">
      <dgm:prSet presAssocID="{02A6C700-CC18-43C3-B4F5-88490CEF210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rse"/>
        </a:ext>
      </dgm:extLst>
    </dgm:pt>
    <dgm:pt modelId="{DD4FED0A-297A-4519-97B5-176BDEE683E5}" type="pres">
      <dgm:prSet presAssocID="{02A6C700-CC18-43C3-B4F5-88490CEF210A}" presName="spaceRect" presStyleCnt="0"/>
      <dgm:spPr/>
    </dgm:pt>
    <dgm:pt modelId="{641537C6-95D9-4FBD-BE4B-D95C0DAB339A}" type="pres">
      <dgm:prSet presAssocID="{02A6C700-CC18-43C3-B4F5-88490CEF210A}" presName="parTx" presStyleLbl="revTx" presStyleIdx="1" presStyleCnt="3">
        <dgm:presLayoutVars>
          <dgm:chMax val="0"/>
          <dgm:chPref val="0"/>
        </dgm:presLayoutVars>
      </dgm:prSet>
      <dgm:spPr/>
    </dgm:pt>
    <dgm:pt modelId="{28046EEB-DE8D-4791-882B-DDE2A2208E79}" type="pres">
      <dgm:prSet presAssocID="{11C38B0B-2E6F-430D-9826-FADAF54F61D3}" presName="sibTrans" presStyleCnt="0"/>
      <dgm:spPr/>
    </dgm:pt>
    <dgm:pt modelId="{6ABF4B7B-AC87-4E64-B792-C0295B3FB49C}" type="pres">
      <dgm:prSet presAssocID="{DB230F58-FC74-4E3A-BF8A-51BED5CAE197}" presName="compNode" presStyleCnt="0"/>
      <dgm:spPr/>
    </dgm:pt>
    <dgm:pt modelId="{E470FE65-A654-4A44-A24E-FE7745EA88BA}" type="pres">
      <dgm:prSet presAssocID="{DB230F58-FC74-4E3A-BF8A-51BED5CAE197}" presName="bgRect" presStyleLbl="bgShp" presStyleIdx="2" presStyleCnt="3"/>
      <dgm:spPr/>
    </dgm:pt>
    <dgm:pt modelId="{BE5CAB28-7483-4A88-A83C-CD0A60EDB6DD}" type="pres">
      <dgm:prSet presAssocID="{DB230F58-FC74-4E3A-BF8A-51BED5CAE19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C909E94C-64F5-4738-8291-FFE39BE2FE42}" type="pres">
      <dgm:prSet presAssocID="{DB230F58-FC74-4E3A-BF8A-51BED5CAE197}" presName="spaceRect" presStyleCnt="0"/>
      <dgm:spPr/>
    </dgm:pt>
    <dgm:pt modelId="{C4701EEC-78EE-4774-8F89-1374A6E32557}" type="pres">
      <dgm:prSet presAssocID="{DB230F58-FC74-4E3A-BF8A-51BED5CAE19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2F7D71C-BFA0-49AD-9474-8FB586E54C30}" type="presOf" srcId="{3240A77A-CEA0-4669-8A9C-113F4573995A}" destId="{B5164EEF-229E-4987-A364-ED4305F033C4}" srcOrd="0" destOrd="0" presId="urn:microsoft.com/office/officeart/2018/2/layout/IconVerticalSolidList"/>
    <dgm:cxn modelId="{FE2FEF62-2BFB-4F3D-9FFA-95144274B1B4}" type="presOf" srcId="{02A6C700-CC18-43C3-B4F5-88490CEF210A}" destId="{641537C6-95D9-4FBD-BE4B-D95C0DAB339A}" srcOrd="0" destOrd="0" presId="urn:microsoft.com/office/officeart/2018/2/layout/IconVerticalSolidList"/>
    <dgm:cxn modelId="{F18E5743-317C-41F7-8EBC-E5078E51CE5D}" srcId="{3240A77A-CEA0-4669-8A9C-113F4573995A}" destId="{02A6C700-CC18-43C3-B4F5-88490CEF210A}" srcOrd="1" destOrd="0" parTransId="{682FDACF-7398-442B-B928-CFE5FDEB22CC}" sibTransId="{11C38B0B-2E6F-430D-9826-FADAF54F61D3}"/>
    <dgm:cxn modelId="{1DD9D36B-9587-405E-9BBF-4815814C3666}" srcId="{3240A77A-CEA0-4669-8A9C-113F4573995A}" destId="{DB230F58-FC74-4E3A-BF8A-51BED5CAE197}" srcOrd="2" destOrd="0" parTransId="{69E1E111-25F0-437C-A247-22A729B326E0}" sibTransId="{411639FE-19EE-40BE-8670-7950FCDDF402}"/>
    <dgm:cxn modelId="{0FA8BC7C-1BB7-4CFE-8A59-3FCF5956FCA0}" type="presOf" srcId="{DB230F58-FC74-4E3A-BF8A-51BED5CAE197}" destId="{C4701EEC-78EE-4774-8F89-1374A6E32557}" srcOrd="0" destOrd="0" presId="urn:microsoft.com/office/officeart/2018/2/layout/IconVerticalSolidList"/>
    <dgm:cxn modelId="{8EF3CBE1-7101-4FC8-AA0E-FDAC84226939}" type="presOf" srcId="{426FE131-ADEB-46B2-AB83-537A660B1AF1}" destId="{645D3122-A0E3-40CF-8B58-670C410DC548}" srcOrd="0" destOrd="0" presId="urn:microsoft.com/office/officeart/2018/2/layout/IconVerticalSolidList"/>
    <dgm:cxn modelId="{993137F0-AD15-439B-97A8-7576E163388F}" srcId="{3240A77A-CEA0-4669-8A9C-113F4573995A}" destId="{426FE131-ADEB-46B2-AB83-537A660B1AF1}" srcOrd="0" destOrd="0" parTransId="{CE6F7E8B-97FF-4EBC-AFDE-41014D12B856}" sibTransId="{79A9FDEB-8C93-4442-B52C-CE2BEBB15FA2}"/>
    <dgm:cxn modelId="{3F459A56-FDE3-4683-AB6A-850EB3B465DF}" type="presParOf" srcId="{B5164EEF-229E-4987-A364-ED4305F033C4}" destId="{C30EC2C6-5F1D-44B6-B671-13424AB90087}" srcOrd="0" destOrd="0" presId="urn:microsoft.com/office/officeart/2018/2/layout/IconVerticalSolidList"/>
    <dgm:cxn modelId="{420DE7C6-7DF5-40D4-8DB4-5E9AAA19B95B}" type="presParOf" srcId="{C30EC2C6-5F1D-44B6-B671-13424AB90087}" destId="{ADD25497-ED12-4DE2-BCD2-207F9E2EE49F}" srcOrd="0" destOrd="0" presId="urn:microsoft.com/office/officeart/2018/2/layout/IconVerticalSolidList"/>
    <dgm:cxn modelId="{A673227E-E837-48B8-85D9-B2894B1FDBE2}" type="presParOf" srcId="{C30EC2C6-5F1D-44B6-B671-13424AB90087}" destId="{F4315FEF-E171-429A-ACCC-98E93D1B75F1}" srcOrd="1" destOrd="0" presId="urn:microsoft.com/office/officeart/2018/2/layout/IconVerticalSolidList"/>
    <dgm:cxn modelId="{7929C07C-7E99-44D2-9B11-20E5D59D17C2}" type="presParOf" srcId="{C30EC2C6-5F1D-44B6-B671-13424AB90087}" destId="{B351B840-3501-4E7F-B0E7-173027BFFE34}" srcOrd="2" destOrd="0" presId="urn:microsoft.com/office/officeart/2018/2/layout/IconVerticalSolidList"/>
    <dgm:cxn modelId="{E1DB336E-09DC-4257-9FB0-A5BC0F1524E6}" type="presParOf" srcId="{C30EC2C6-5F1D-44B6-B671-13424AB90087}" destId="{645D3122-A0E3-40CF-8B58-670C410DC548}" srcOrd="3" destOrd="0" presId="urn:microsoft.com/office/officeart/2018/2/layout/IconVerticalSolidList"/>
    <dgm:cxn modelId="{2816FE53-142C-4804-96A4-ECB15F7F26A1}" type="presParOf" srcId="{B5164EEF-229E-4987-A364-ED4305F033C4}" destId="{358B522A-8297-469C-AF74-D4F10712AA38}" srcOrd="1" destOrd="0" presId="urn:microsoft.com/office/officeart/2018/2/layout/IconVerticalSolidList"/>
    <dgm:cxn modelId="{0E1277D3-07A6-4F6E-9845-299114B9B5BD}" type="presParOf" srcId="{B5164EEF-229E-4987-A364-ED4305F033C4}" destId="{B67FA00A-C16D-4FD9-A983-EC6D48D5E568}" srcOrd="2" destOrd="0" presId="urn:microsoft.com/office/officeart/2018/2/layout/IconVerticalSolidList"/>
    <dgm:cxn modelId="{CE3EB4E9-60C3-46CD-9A01-150ADDD1D367}" type="presParOf" srcId="{B67FA00A-C16D-4FD9-A983-EC6D48D5E568}" destId="{3B71786E-F72E-4C9C-A9E1-2C0633F27B50}" srcOrd="0" destOrd="0" presId="urn:microsoft.com/office/officeart/2018/2/layout/IconVerticalSolidList"/>
    <dgm:cxn modelId="{68D08960-BEB8-459E-908E-5469D22B5A77}" type="presParOf" srcId="{B67FA00A-C16D-4FD9-A983-EC6D48D5E568}" destId="{82CD032C-03C7-4EB4-ADD8-9CCD56BD2C76}" srcOrd="1" destOrd="0" presId="urn:microsoft.com/office/officeart/2018/2/layout/IconVerticalSolidList"/>
    <dgm:cxn modelId="{A86426AE-CB85-4351-B756-4CCE6D60875E}" type="presParOf" srcId="{B67FA00A-C16D-4FD9-A983-EC6D48D5E568}" destId="{DD4FED0A-297A-4519-97B5-176BDEE683E5}" srcOrd="2" destOrd="0" presId="urn:microsoft.com/office/officeart/2018/2/layout/IconVerticalSolidList"/>
    <dgm:cxn modelId="{C7DBFC13-78BF-4BD8-B838-5D55D04D4655}" type="presParOf" srcId="{B67FA00A-C16D-4FD9-A983-EC6D48D5E568}" destId="{641537C6-95D9-4FBD-BE4B-D95C0DAB339A}" srcOrd="3" destOrd="0" presId="urn:microsoft.com/office/officeart/2018/2/layout/IconVerticalSolidList"/>
    <dgm:cxn modelId="{C1062BF1-269B-4E41-993D-E8274EADB0AD}" type="presParOf" srcId="{B5164EEF-229E-4987-A364-ED4305F033C4}" destId="{28046EEB-DE8D-4791-882B-DDE2A2208E79}" srcOrd="3" destOrd="0" presId="urn:microsoft.com/office/officeart/2018/2/layout/IconVerticalSolidList"/>
    <dgm:cxn modelId="{A6D2D1B2-73FB-44AF-9E36-B9AA3D59DF19}" type="presParOf" srcId="{B5164EEF-229E-4987-A364-ED4305F033C4}" destId="{6ABF4B7B-AC87-4E64-B792-C0295B3FB49C}" srcOrd="4" destOrd="0" presId="urn:microsoft.com/office/officeart/2018/2/layout/IconVerticalSolidList"/>
    <dgm:cxn modelId="{F1505A06-88B7-4F02-9C29-6298D073246A}" type="presParOf" srcId="{6ABF4B7B-AC87-4E64-B792-C0295B3FB49C}" destId="{E470FE65-A654-4A44-A24E-FE7745EA88BA}" srcOrd="0" destOrd="0" presId="urn:microsoft.com/office/officeart/2018/2/layout/IconVerticalSolidList"/>
    <dgm:cxn modelId="{D69CE18A-43AC-46FC-9962-B07213F810EB}" type="presParOf" srcId="{6ABF4B7B-AC87-4E64-B792-C0295B3FB49C}" destId="{BE5CAB28-7483-4A88-A83C-CD0A60EDB6DD}" srcOrd="1" destOrd="0" presId="urn:microsoft.com/office/officeart/2018/2/layout/IconVerticalSolidList"/>
    <dgm:cxn modelId="{4053FF13-EFF9-4B38-A88E-204E095B8A6A}" type="presParOf" srcId="{6ABF4B7B-AC87-4E64-B792-C0295B3FB49C}" destId="{C909E94C-64F5-4738-8291-FFE39BE2FE42}" srcOrd="2" destOrd="0" presId="urn:microsoft.com/office/officeart/2018/2/layout/IconVerticalSolidList"/>
    <dgm:cxn modelId="{200CCA77-F041-4165-A3E0-4A51450550AA}" type="presParOf" srcId="{6ABF4B7B-AC87-4E64-B792-C0295B3FB49C}" destId="{C4701EEC-78EE-4774-8F89-1374A6E3255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DC9023-C79C-474C-8059-11A1178E08FD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7F2BFF-636C-4BA0-9713-76BEB651F407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451BF3-ADE5-4520-B639-EBB0462714BF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To demonstrate that Hebrew fall in the stress-time rhythm pattern continuum</a:t>
          </a:r>
        </a:p>
      </dsp:txBody>
      <dsp:txXfrm>
        <a:off x="1941716" y="718"/>
        <a:ext cx="4571887" cy="1681139"/>
      </dsp:txXfrm>
    </dsp:sp>
    <dsp:sp modelId="{7CE9746F-3FCD-4CBD-88C3-53A4BB2EACB2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1146EA-392E-461F-AE68-8FFB9CC037A3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24ADE0-014C-4071-B97A-CAB750E775D5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To show a quantified method to measure rhythm pattern continuum </a:t>
          </a:r>
        </a:p>
      </dsp:txBody>
      <dsp:txXfrm>
        <a:off x="1941716" y="2102143"/>
        <a:ext cx="4571887" cy="1681139"/>
      </dsp:txXfrm>
    </dsp:sp>
    <dsp:sp modelId="{19E2BB96-8874-420A-8D40-A10C296E010D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A92B44-CD47-4C72-8CAC-76CB37B04D05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B72C15-92E6-4F87-ACCF-A6A6AF91AB7F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To show that proficiency …</a:t>
          </a:r>
        </a:p>
      </dsp:txBody>
      <dsp:txXfrm>
        <a:off x="1941716" y="4203567"/>
        <a:ext cx="4571887" cy="16811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D25497-ED12-4DE2-BCD2-207F9E2EE49F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315FEF-E171-429A-ACCC-98E93D1B75F1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5D3122-A0E3-40CF-8B58-670C410DC548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Morse code rhythm” and “machine gun rhythm” (Lloyd James, 1940, p. 25),in reference to the short (dot) and long (dash) pattern of Morse</a:t>
          </a:r>
        </a:p>
      </dsp:txBody>
      <dsp:txXfrm>
        <a:off x="1941716" y="718"/>
        <a:ext cx="4571887" cy="1681139"/>
      </dsp:txXfrm>
    </dsp:sp>
    <dsp:sp modelId="{3B71786E-F72E-4C9C-A9E1-2C0633F27B50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CD032C-03C7-4EB4-ADD8-9CCD56BD2C76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1537C6-95D9-4FBD-BE4B-D95C0DAB339A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Isochrony hypothesis (Abercrombie, 1967; Pike, 1945). </a:t>
          </a:r>
        </a:p>
      </dsp:txBody>
      <dsp:txXfrm>
        <a:off x="1941716" y="2102143"/>
        <a:ext cx="4571887" cy="1681139"/>
      </dsp:txXfrm>
    </dsp:sp>
    <dsp:sp modelId="{E470FE65-A654-4A44-A24E-FE7745EA88BA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5CAB28-7483-4A88-A83C-CD0A60EDB6DD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701EEC-78EE-4774-8F89-1374A6E32557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Dauer (1983) :syllable-timed displayed little or no vowel reduction and restricted consonantal phonotactics, in contrast to stress-timed, high level of vowel reduction (i.e. a predominance of  schwas) </a:t>
          </a:r>
        </a:p>
      </dsp:txBody>
      <dsp:txXfrm>
        <a:off x="1941716" y="4203567"/>
        <a:ext cx="4571887" cy="1681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8E48D-479F-4D4D-9003-3B694FC327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6B5D60-631D-496B-AB15-1BF85A247F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DD3CF-4B45-4562-B69D-B575F65A7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F9D98-4025-455D-8210-63B46A7E6F79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46082-08D1-4E21-9651-F55CCC839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6BD894-D943-49B3-B8CC-C4614B403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40927-D9D6-4A1E-9D8B-05DBD6D69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900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2CC2C-8E77-4DE4-9F34-D32B45568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AE3950-5836-4CF3-8D98-AFEDABB0F1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C9AD7D-09E5-4420-A682-366F583DD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F9D98-4025-455D-8210-63B46A7E6F79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478C31-F251-4EB5-8BED-190B4E989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BAF87-25A4-406F-AC44-7C0F2AC66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40927-D9D6-4A1E-9D8B-05DBD6D69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241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DAC825-5661-4B39-A450-CE70169868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5729EB-752E-40FB-AD0A-775B27BDC8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C0F871-72AD-4787-9B0F-33E3A2D92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F9D98-4025-455D-8210-63B46A7E6F79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44DBB-DCB4-4973-9F00-3213E8732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4DED90-1031-4C74-B87E-8A0FAF073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40927-D9D6-4A1E-9D8B-05DBD6D69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767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7EECE-C6FD-4DBC-B4D8-FAF174DFF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0383A-7BB8-4354-A124-1F871690F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40767A-38AD-41E5-9F23-AD430A4E9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F9D98-4025-455D-8210-63B46A7E6F79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D48C41-3A22-4423-92FC-0E061C8F9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F5C2D-0DB5-4943-B257-F36B378EC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40927-D9D6-4A1E-9D8B-05DBD6D69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788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CBFAF-2197-4168-855A-9DEF5FF53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C38B7C-C839-4C5D-BED4-F16FBAC250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41159-A65E-48E0-AB73-6E811BAF8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F9D98-4025-455D-8210-63B46A7E6F79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D05E11-8254-4C09-8EB1-58E0FBAA9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84CD9F-297A-4CB4-8DDC-0A4781042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40927-D9D6-4A1E-9D8B-05DBD6D69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857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BAF3E-F43A-4045-A1D2-5B053B7EF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0B43F-127A-4B6C-80B2-EDC350D28E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72DCE3-A276-4463-8E72-B642E365FF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AFE8A6-A436-410E-BEA4-54C225A71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F9D98-4025-455D-8210-63B46A7E6F79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2C52D0-66F5-4E49-8505-1B6155C2C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7EED66-BCA9-4B91-B0DC-84735FD7C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40927-D9D6-4A1E-9D8B-05DBD6D69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384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1527A-2983-40CC-B225-7C1D3D2E2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63598-CEC6-4F39-AFED-DD9EDB6CA5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23714-6DBD-4CEC-A9DE-6B04C1104E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B5FFD7-244D-4FB4-954D-056AF076F0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DC15AB-9141-48B2-9979-B0B0C7E1C5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9DBB70-752E-4D17-BA37-F78FB3903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F9D98-4025-455D-8210-63B46A7E6F79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824BEB-3BE3-495D-9E0B-D8A134C1F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E21907-C436-473E-B17C-34FAB267F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40927-D9D6-4A1E-9D8B-05DBD6D69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370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C279D-11FA-4851-B4FD-FB61E0F5B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23EB0B-5C5D-4818-B6B0-10609FA8A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F9D98-4025-455D-8210-63B46A7E6F79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B328FF-8D85-4BC2-8CA6-4446BD8EE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307604-67B7-4CDF-BB52-57A32CE31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40927-D9D6-4A1E-9D8B-05DBD6D69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783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954D30-7102-4EFF-B088-0C799AE3A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F9D98-4025-455D-8210-63B46A7E6F79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49C527-3E58-4081-BD2F-4B07D70B7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35AD32-06B5-4257-A562-B256726CB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40927-D9D6-4A1E-9D8B-05DBD6D69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250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F5726-EE9D-40F9-AF98-833922DF9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38220-E961-4517-8F61-1AC153D23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82D418-5D08-4323-8F52-53940EDC2E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45FFB8-E2D1-40EB-A39D-DE8FD45A1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F9D98-4025-455D-8210-63B46A7E6F79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FD16D3-CA29-4D2F-9F63-E6C809337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642E4B-1948-4DA1-AA7C-6A4C70AFD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40927-D9D6-4A1E-9D8B-05DBD6D69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200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AD1AA-159E-4886-88E9-73B10B1F8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1CB0FC-0A47-457E-A3AF-12A8B2B95E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1BE0D6-C9DD-4722-AA48-0360EAAD31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15045A-77F0-4837-A1D5-3788C9FDD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F9D98-4025-455D-8210-63B46A7E6F79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116227-8B21-402A-B08F-F85011F2B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DC8A26-908D-4D90-8072-B65B2F261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40927-D9D6-4A1E-9D8B-05DBD6D69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543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D12C56-6C45-4589-A137-8A30DD549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B11C95-B928-493E-AB5E-F4AC6125F0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A615F9-A25B-4EE3-A59D-E46DC04B77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F9D98-4025-455D-8210-63B46A7E6F79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379E4-41BA-429E-B6AE-A1F84F04D2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079C3D-CD46-48D0-9E30-BFC75D4878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40927-D9D6-4A1E-9D8B-05DBD6D69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707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9AFB7-98FB-4609-8F4C-71B9D8BBF1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Hebrew rhythm class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5AF485-9CE6-4401-9D02-7F782F678E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study of Hebrew rhythm class across languages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324CF2-FCD4-49D9-AB1E-2312D05525D1}"/>
              </a:ext>
            </a:extLst>
          </p:cNvPr>
          <p:cNvSpPr txBox="1"/>
          <p:nvPr/>
        </p:nvSpPr>
        <p:spPr>
          <a:xfrm>
            <a:off x="5638800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856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46C4E63-5F8D-44B8-9860-1D7841E3D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-1004"/>
            <a:ext cx="12188952" cy="6860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862BE82-D00D-42C1-BF16-93AA37870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" name="Freeform: Shape 19">
            <a:extLst>
              <a:ext uri="{FF2B5EF4-FFF2-40B4-BE49-F238E27FC236}">
                <a16:creationId xmlns:a16="http://schemas.microsoft.com/office/drawing/2014/main" id="{F6D92C2D-1D3D-4974-918C-06579FB35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F372FB-2F5B-45FE-A27A-B10053F15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242" y="632990"/>
            <a:ext cx="4062643" cy="1043409"/>
          </a:xfrm>
        </p:spPr>
        <p:txBody>
          <a:bodyPr>
            <a:normAutofit/>
          </a:bodyPr>
          <a:lstStyle/>
          <a:p>
            <a:r>
              <a:rPr lang="en-US" sz="3600"/>
              <a:t>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3AA9C-3228-4CF9-86FD-2C5080DF7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474" y="1774372"/>
            <a:ext cx="4064409" cy="2754086"/>
          </a:xfrm>
        </p:spPr>
        <p:txBody>
          <a:bodyPr anchor="t">
            <a:normAutofit/>
          </a:bodyPr>
          <a:lstStyle/>
          <a:p>
            <a:r>
              <a:rPr lang="en-US" sz="1800" dirty="0"/>
              <a:t>Segmentation in PRAAT</a:t>
            </a:r>
          </a:p>
          <a:p>
            <a:r>
              <a:rPr lang="en-US" sz="1800" dirty="0"/>
              <a:t>3 tiers:</a:t>
            </a:r>
          </a:p>
          <a:p>
            <a:pPr>
              <a:buFontTx/>
              <a:buChar char="-"/>
            </a:pPr>
            <a:r>
              <a:rPr lang="en-US" sz="1800" dirty="0"/>
              <a:t>Word</a:t>
            </a:r>
          </a:p>
          <a:p>
            <a:pPr>
              <a:buFontTx/>
              <a:buChar char="-"/>
            </a:pPr>
            <a:r>
              <a:rPr lang="en-US" sz="1800" dirty="0"/>
              <a:t>Vowel1</a:t>
            </a:r>
          </a:p>
          <a:p>
            <a:pPr>
              <a:buFontTx/>
              <a:buChar char="-"/>
            </a:pPr>
            <a:r>
              <a:rPr lang="en-US" sz="1800" dirty="0"/>
              <a:t>Vowel2</a:t>
            </a:r>
          </a:p>
          <a:p>
            <a:pPr marL="0" indent="0">
              <a:buNone/>
            </a:pPr>
            <a:r>
              <a:rPr lang="en-US" sz="1800" dirty="0"/>
              <a:t> 1 point tier:</a:t>
            </a:r>
          </a:p>
          <a:p>
            <a:pPr marL="0" indent="0">
              <a:buNone/>
            </a:pPr>
            <a:r>
              <a:rPr lang="en-US" sz="1800" dirty="0"/>
              <a:t>Language: HsEB1-HEB2/ SP1-SP2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47FA3F-233D-4978-8D5A-4C4D6D845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7504" y="1612458"/>
            <a:ext cx="4869635" cy="3311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447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4979C1-DF34-4510-B8BA-F3DAE784C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776538"/>
            <a:ext cx="9144000" cy="13811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>
                <a:solidFill>
                  <a:schemeClr val="bg2"/>
                </a:solidFill>
                <a:latin typeface="+mj-lt"/>
                <a:ea typeface="+mj-ea"/>
                <a:cs typeface="+mj-cs"/>
              </a:rPr>
              <a:t>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240C5-CFD7-4DB9-A1E0-A67D579E1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4495800"/>
            <a:ext cx="9144000" cy="762000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1755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CB2A3-E969-4E63-A72C-F2A95D2ED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Descriptive statistics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9E1D9F-CA31-4A4E-9677-34FB369A72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Vowel 1 duration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3BC7CC-ACDF-42F9-8D20-C14A3C1B99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Vowel 2 duration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929BC1-80DF-43D9-AEB5-DA65EE2AA2E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A2F97795-0561-4A11-BD59-BED520F418D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242078945"/>
              </p:ext>
            </p:extLst>
          </p:nvPr>
        </p:nvGraphicFramePr>
        <p:xfrm>
          <a:off x="836612" y="2600325"/>
          <a:ext cx="3979864" cy="218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66">
                  <a:extLst>
                    <a:ext uri="{9D8B030D-6E8A-4147-A177-3AD203B41FA5}">
                      <a16:colId xmlns:a16="http://schemas.microsoft.com/office/drawing/2014/main" val="509266215"/>
                    </a:ext>
                  </a:extLst>
                </a:gridCol>
                <a:gridCol w="994966">
                  <a:extLst>
                    <a:ext uri="{9D8B030D-6E8A-4147-A177-3AD203B41FA5}">
                      <a16:colId xmlns:a16="http://schemas.microsoft.com/office/drawing/2014/main" val="2263718851"/>
                    </a:ext>
                  </a:extLst>
                </a:gridCol>
                <a:gridCol w="994966">
                  <a:extLst>
                    <a:ext uri="{9D8B030D-6E8A-4147-A177-3AD203B41FA5}">
                      <a16:colId xmlns:a16="http://schemas.microsoft.com/office/drawing/2014/main" val="3876034552"/>
                    </a:ext>
                  </a:extLst>
                </a:gridCol>
                <a:gridCol w="994966">
                  <a:extLst>
                    <a:ext uri="{9D8B030D-6E8A-4147-A177-3AD203B41FA5}">
                      <a16:colId xmlns:a16="http://schemas.microsoft.com/office/drawing/2014/main" val="3472729118"/>
                    </a:ext>
                  </a:extLst>
                </a:gridCol>
              </a:tblGrid>
              <a:tr h="550075">
                <a:tc>
                  <a:txBody>
                    <a:bodyPr/>
                    <a:lstStyle/>
                    <a:p>
                      <a:r>
                        <a:rPr lang="en-US" sz="1600" dirty="0" err="1"/>
                        <a:t>langauge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type_lan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mean_v1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sd_v1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491418"/>
                  </a:ext>
                </a:extLst>
              </a:tr>
              <a:tr h="314328">
                <a:tc>
                  <a:txBody>
                    <a:bodyPr/>
                    <a:lstStyle/>
                    <a:p>
                      <a:r>
                        <a:rPr lang="en-US" dirty="0"/>
                        <a:t>HEB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7711049"/>
                  </a:ext>
                </a:extLst>
              </a:tr>
              <a:tr h="314328">
                <a:tc>
                  <a:txBody>
                    <a:bodyPr/>
                    <a:lstStyle/>
                    <a:p>
                      <a:r>
                        <a:rPr lang="en-US" dirty="0"/>
                        <a:t>HEB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332062"/>
                  </a:ext>
                </a:extLst>
              </a:tr>
              <a:tr h="314328">
                <a:tc>
                  <a:txBody>
                    <a:bodyPr/>
                    <a:lstStyle/>
                    <a:p>
                      <a:r>
                        <a:rPr lang="en-US" dirty="0"/>
                        <a:t>SPAN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87385"/>
                  </a:ext>
                </a:extLst>
              </a:tr>
              <a:tr h="535765">
                <a:tc>
                  <a:txBody>
                    <a:bodyPr/>
                    <a:lstStyle/>
                    <a:p>
                      <a:r>
                        <a:rPr lang="en-US" dirty="0"/>
                        <a:t>SPAN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0/020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775637"/>
                  </a:ext>
                </a:extLst>
              </a:tr>
            </a:tbl>
          </a:graphicData>
        </a:graphic>
      </p:graphicFrame>
      <p:graphicFrame>
        <p:nvGraphicFramePr>
          <p:cNvPr id="18" name="Table 16">
            <a:extLst>
              <a:ext uri="{FF2B5EF4-FFF2-40B4-BE49-F238E27FC236}">
                <a16:creationId xmlns:a16="http://schemas.microsoft.com/office/drawing/2014/main" id="{B62943DB-D5D4-4BC6-955F-4069792083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4904019"/>
              </p:ext>
            </p:extLst>
          </p:nvPr>
        </p:nvGraphicFramePr>
        <p:xfrm>
          <a:off x="5997575" y="2600325"/>
          <a:ext cx="3979864" cy="22216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66">
                  <a:extLst>
                    <a:ext uri="{9D8B030D-6E8A-4147-A177-3AD203B41FA5}">
                      <a16:colId xmlns:a16="http://schemas.microsoft.com/office/drawing/2014/main" val="509266215"/>
                    </a:ext>
                  </a:extLst>
                </a:gridCol>
                <a:gridCol w="994966">
                  <a:extLst>
                    <a:ext uri="{9D8B030D-6E8A-4147-A177-3AD203B41FA5}">
                      <a16:colId xmlns:a16="http://schemas.microsoft.com/office/drawing/2014/main" val="2263718851"/>
                    </a:ext>
                  </a:extLst>
                </a:gridCol>
                <a:gridCol w="994966">
                  <a:extLst>
                    <a:ext uri="{9D8B030D-6E8A-4147-A177-3AD203B41FA5}">
                      <a16:colId xmlns:a16="http://schemas.microsoft.com/office/drawing/2014/main" val="3876034552"/>
                    </a:ext>
                  </a:extLst>
                </a:gridCol>
                <a:gridCol w="994966">
                  <a:extLst>
                    <a:ext uri="{9D8B030D-6E8A-4147-A177-3AD203B41FA5}">
                      <a16:colId xmlns:a16="http://schemas.microsoft.com/office/drawing/2014/main" val="3472729118"/>
                    </a:ext>
                  </a:extLst>
                </a:gridCol>
              </a:tblGrid>
              <a:tr h="550075">
                <a:tc>
                  <a:txBody>
                    <a:bodyPr/>
                    <a:lstStyle/>
                    <a:p>
                      <a:r>
                        <a:rPr lang="en-US" sz="1600" dirty="0" err="1"/>
                        <a:t>langauge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type_lan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mean_v2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sd_v2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491418"/>
                  </a:ext>
                </a:extLst>
              </a:tr>
              <a:tr h="314328">
                <a:tc>
                  <a:txBody>
                    <a:bodyPr/>
                    <a:lstStyle/>
                    <a:p>
                      <a:r>
                        <a:rPr lang="en-US" dirty="0"/>
                        <a:t>HEB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7711049"/>
                  </a:ext>
                </a:extLst>
              </a:tr>
              <a:tr h="404333">
                <a:tc>
                  <a:txBody>
                    <a:bodyPr/>
                    <a:lstStyle/>
                    <a:p>
                      <a:r>
                        <a:rPr lang="en-US" dirty="0"/>
                        <a:t>HEB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332062"/>
                  </a:ext>
                </a:extLst>
              </a:tr>
              <a:tr h="314328">
                <a:tc>
                  <a:txBody>
                    <a:bodyPr/>
                    <a:lstStyle/>
                    <a:p>
                      <a:r>
                        <a:rPr lang="en-US" dirty="0"/>
                        <a:t>SPAN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87385"/>
                  </a:ext>
                </a:extLst>
              </a:tr>
              <a:tr h="535765">
                <a:tc>
                  <a:txBody>
                    <a:bodyPr/>
                    <a:lstStyle/>
                    <a:p>
                      <a:r>
                        <a:rPr lang="en-US" dirty="0"/>
                        <a:t>SPAN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7756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3401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7924B-54B3-43CF-A8F3-3D74834AB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8990012" cy="63500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rgbClr val="0070C0"/>
            </a:solidFill>
          </a:ln>
        </p:spPr>
        <p:txBody>
          <a:bodyPr>
            <a:normAutofit fontScale="90000"/>
          </a:bodyPr>
          <a:lstStyle/>
          <a:p>
            <a:r>
              <a:rPr lang="en-US" dirty="0"/>
              <a:t>Vowel 1  by type of language </a:t>
            </a:r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C740D1-8398-4558-871B-303CD948D7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243" y="3191098"/>
            <a:ext cx="5258379" cy="3161071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11" name="Table 9">
            <a:extLst>
              <a:ext uri="{FF2B5EF4-FFF2-40B4-BE49-F238E27FC236}">
                <a16:creationId xmlns:a16="http://schemas.microsoft.com/office/drawing/2014/main" id="{6C2EBF07-D4B9-4112-B764-2540D4358F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865648"/>
              </p:ext>
            </p:extLst>
          </p:nvPr>
        </p:nvGraphicFramePr>
        <p:xfrm>
          <a:off x="588962" y="1541892"/>
          <a:ext cx="812799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33687679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96218793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6533162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Vowel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Language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Significance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7182037"/>
                  </a:ext>
                </a:extLst>
              </a:tr>
              <a:tr h="223944">
                <a:tc>
                  <a:txBody>
                    <a:bodyPr/>
                    <a:lstStyle/>
                    <a:p>
                      <a:r>
                        <a:rPr lang="en-US" dirty="0"/>
                        <a:t>vowel1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Hebrew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 &gt; 0.05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446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vowel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Spanish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 &lt; 0.01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34916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DCA7492E-1751-46AC-B3F2-43806FAB13CD}"/>
              </a:ext>
            </a:extLst>
          </p:cNvPr>
          <p:cNvSpPr txBox="1"/>
          <p:nvPr/>
        </p:nvSpPr>
        <p:spPr>
          <a:xfrm>
            <a:off x="1028700" y="1086343"/>
            <a:ext cx="2351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Linear model 1 and 2</a:t>
            </a:r>
          </a:p>
        </p:txBody>
      </p:sp>
    </p:spTree>
    <p:extLst>
      <p:ext uri="{BB962C8B-B14F-4D97-AF65-F5344CB8AC3E}">
        <p14:creationId xmlns:p14="http://schemas.microsoft.com/office/powerpoint/2010/main" val="37994761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7924B-54B3-43CF-A8F3-3D74834AB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7618412" cy="755572"/>
          </a:xfrm>
        </p:spPr>
        <p:txBody>
          <a:bodyPr/>
          <a:lstStyle/>
          <a:p>
            <a:r>
              <a:rPr lang="en-US" dirty="0"/>
              <a:t>Vowel 2 by type of language </a:t>
            </a:r>
          </a:p>
        </p:txBody>
      </p:sp>
      <p:graphicFrame>
        <p:nvGraphicFramePr>
          <p:cNvPr id="11" name="Table 9">
            <a:extLst>
              <a:ext uri="{FF2B5EF4-FFF2-40B4-BE49-F238E27FC236}">
                <a16:creationId xmlns:a16="http://schemas.microsoft.com/office/drawing/2014/main" id="{6C2EBF07-D4B9-4112-B764-2540D4358F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4259952"/>
              </p:ext>
            </p:extLst>
          </p:nvPr>
        </p:nvGraphicFramePr>
        <p:xfrm>
          <a:off x="669925" y="1690688"/>
          <a:ext cx="812799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33687679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96218793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6533162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Vowel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Language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Significance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7182037"/>
                  </a:ext>
                </a:extLst>
              </a:tr>
              <a:tr h="223944">
                <a:tc>
                  <a:txBody>
                    <a:bodyPr/>
                    <a:lstStyle/>
                    <a:p>
                      <a:r>
                        <a:rPr lang="en-US" dirty="0"/>
                        <a:t>Vowel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Hebrew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 =  0.05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446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vowel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Spanish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 &lt; 0.01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34916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DCA7492E-1751-46AC-B3F2-43806FAB13CD}"/>
              </a:ext>
            </a:extLst>
          </p:cNvPr>
          <p:cNvSpPr txBox="1"/>
          <p:nvPr/>
        </p:nvSpPr>
        <p:spPr>
          <a:xfrm>
            <a:off x="1296988" y="1221027"/>
            <a:ext cx="2351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Linear model 3 and 4</a:t>
            </a:r>
          </a:p>
        </p:txBody>
      </p:sp>
      <p:pic>
        <p:nvPicPr>
          <p:cNvPr id="6" name="Picture 5" descr="A screenshot of a video game&#10;&#10;Description automatically generated">
            <a:extLst>
              <a:ext uri="{FF2B5EF4-FFF2-40B4-BE49-F238E27FC236}">
                <a16:creationId xmlns:a16="http://schemas.microsoft.com/office/drawing/2014/main" id="{ECEA5F97-5B8C-4EB8-ABD7-DB8346F2A7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1" y="3429000"/>
            <a:ext cx="4698516" cy="282451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027590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7924B-54B3-43CF-A8F3-3D74834AB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Vowel 1 by proficiency (MINT) </a:t>
            </a:r>
          </a:p>
        </p:txBody>
      </p:sp>
      <p:graphicFrame>
        <p:nvGraphicFramePr>
          <p:cNvPr id="11" name="Table 9">
            <a:extLst>
              <a:ext uri="{FF2B5EF4-FFF2-40B4-BE49-F238E27FC236}">
                <a16:creationId xmlns:a16="http://schemas.microsoft.com/office/drawing/2014/main" id="{6C2EBF07-D4B9-4112-B764-2540D4358F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5383819"/>
              </p:ext>
            </p:extLst>
          </p:nvPr>
        </p:nvGraphicFramePr>
        <p:xfrm>
          <a:off x="708025" y="1859043"/>
          <a:ext cx="812799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33687679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96218793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6533162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Vowel 1 by MINT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Language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Significance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7182037"/>
                  </a:ext>
                </a:extLst>
              </a:tr>
              <a:tr h="282363">
                <a:tc>
                  <a:txBody>
                    <a:bodyPr/>
                    <a:lstStyle/>
                    <a:p>
                      <a:r>
                        <a:rPr lang="en-US" dirty="0"/>
                        <a:t>Vowel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Hebrew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 =   0.365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446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vowel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Spanish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 &lt; 0.01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34916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DCA7492E-1751-46AC-B3F2-43806FAB13CD}"/>
              </a:ext>
            </a:extLst>
          </p:cNvPr>
          <p:cNvSpPr txBox="1"/>
          <p:nvPr/>
        </p:nvSpPr>
        <p:spPr>
          <a:xfrm>
            <a:off x="1109155" y="1420416"/>
            <a:ext cx="2351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Linear model 5 and 6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4D66C6B-0E37-48AC-BA09-33EBC0E3B6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999" y="3350244"/>
            <a:ext cx="4746050" cy="285308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600279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7924B-54B3-43CF-A8F3-3D74834AB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Vowel 2 by proficiency (MINT) </a:t>
            </a:r>
          </a:p>
        </p:txBody>
      </p:sp>
      <p:graphicFrame>
        <p:nvGraphicFramePr>
          <p:cNvPr id="11" name="Table 9">
            <a:extLst>
              <a:ext uri="{FF2B5EF4-FFF2-40B4-BE49-F238E27FC236}">
                <a16:creationId xmlns:a16="http://schemas.microsoft.com/office/drawing/2014/main" id="{6C2EBF07-D4B9-4112-B764-2540D4358F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3992610"/>
              </p:ext>
            </p:extLst>
          </p:nvPr>
        </p:nvGraphicFramePr>
        <p:xfrm>
          <a:off x="708025" y="1859043"/>
          <a:ext cx="8127999" cy="12969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33687679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96218793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653316256"/>
                    </a:ext>
                  </a:extLst>
                </a:gridCol>
              </a:tblGrid>
              <a:tr h="560307">
                <a:tc>
                  <a:txBody>
                    <a:bodyPr/>
                    <a:lstStyle/>
                    <a:p>
                      <a:r>
                        <a:rPr lang="en-US" dirty="0"/>
                        <a:t>Vowel 2 by MINT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Language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Significance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7182037"/>
                  </a:ext>
                </a:extLst>
              </a:tr>
              <a:tr h="282363">
                <a:tc>
                  <a:txBody>
                    <a:bodyPr/>
                    <a:lstStyle/>
                    <a:p>
                      <a:r>
                        <a:rPr lang="en-US" dirty="0"/>
                        <a:t>Vowel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Hebrew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 =   0.03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446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vowel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Spanish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 &lt; 0.01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34916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DCA7492E-1751-46AC-B3F2-43806FAB13CD}"/>
              </a:ext>
            </a:extLst>
          </p:cNvPr>
          <p:cNvSpPr txBox="1"/>
          <p:nvPr/>
        </p:nvSpPr>
        <p:spPr>
          <a:xfrm>
            <a:off x="1109155" y="1420416"/>
            <a:ext cx="2351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Linear model 7 and 8 </a:t>
            </a:r>
          </a:p>
        </p:txBody>
      </p:sp>
      <p:pic>
        <p:nvPicPr>
          <p:cNvPr id="4" name="Picture 3" descr="A picture containing table&#10;&#10;Description automatically generated">
            <a:extLst>
              <a:ext uri="{FF2B5EF4-FFF2-40B4-BE49-F238E27FC236}">
                <a16:creationId xmlns:a16="http://schemas.microsoft.com/office/drawing/2014/main" id="{C5A6FEDE-43E2-4271-AFA3-6571B746B2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896" y="3543666"/>
            <a:ext cx="4905953" cy="294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408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8935B-F20A-4B48-B4F3-4CC04A3EE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6FB66-D1B2-4473-8437-A7D5BE6AE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131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AEEDE3-E49F-41CD-9CCF-92458B6BE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The aim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38C3E1A-D44B-451A-A5BB-5F8037FC14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2954611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450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D693D1-3CA5-4D16-A0DD-0DB7B8977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Rhythm class typology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AE13ECC-DDB5-4083-A307-D0145A67BC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2736264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36847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5822B-5970-4ABE-865C-C73DD8901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Rhythm class in language acquisition: discrete categories or gradient variation?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9D365A-A5BC-43C9-9D25-BEF7DAF352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L1  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874FC71C-1926-4976-953A-7F022CA3E10E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55106828"/>
              </p:ext>
            </p:extLst>
          </p:nvPr>
        </p:nvGraphicFramePr>
        <p:xfrm>
          <a:off x="554038" y="2590482"/>
          <a:ext cx="5157784" cy="266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9446">
                  <a:extLst>
                    <a:ext uri="{9D8B030D-6E8A-4147-A177-3AD203B41FA5}">
                      <a16:colId xmlns:a16="http://schemas.microsoft.com/office/drawing/2014/main" val="3266485824"/>
                    </a:ext>
                  </a:extLst>
                </a:gridCol>
                <a:gridCol w="1289446">
                  <a:extLst>
                    <a:ext uri="{9D8B030D-6E8A-4147-A177-3AD203B41FA5}">
                      <a16:colId xmlns:a16="http://schemas.microsoft.com/office/drawing/2014/main" val="4020494124"/>
                    </a:ext>
                  </a:extLst>
                </a:gridCol>
                <a:gridCol w="1289446">
                  <a:extLst>
                    <a:ext uri="{9D8B030D-6E8A-4147-A177-3AD203B41FA5}">
                      <a16:colId xmlns:a16="http://schemas.microsoft.com/office/drawing/2014/main" val="2117271837"/>
                    </a:ext>
                  </a:extLst>
                </a:gridCol>
                <a:gridCol w="1289446">
                  <a:extLst>
                    <a:ext uri="{9D8B030D-6E8A-4147-A177-3AD203B41FA5}">
                      <a16:colId xmlns:a16="http://schemas.microsoft.com/office/drawing/2014/main" val="22526046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authors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goal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methodology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results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218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Rathcke</a:t>
                      </a:r>
                      <a:r>
                        <a:rPr lang="en-US" dirty="0"/>
                        <a:t> and Smith (2015)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explore the acoustic bases of the rhythmic typologies deriving from </a:t>
                      </a:r>
                    </a:p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rhythm class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two varieties of Yorkshire British 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results strongly suggest that –rather than sensitivity to discrete classes –discrimination reflects exploitation of gradient prosodic difference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114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070164"/>
                  </a:ext>
                </a:extLst>
              </a:tr>
            </a:tbl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D31573-38BE-4C8D-977E-67178D41E9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L2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62B422-6077-48D3-AF51-479BF4581F9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35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97430-C2A2-4763-966D-4F6E703D0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linguistic phenomenon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A1EEB9AA-6A9D-4421-BCFA-2A46B392CE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3159544"/>
              </p:ext>
            </p:extLst>
          </p:nvPr>
        </p:nvGraphicFramePr>
        <p:xfrm>
          <a:off x="838200" y="1825625"/>
          <a:ext cx="10515600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492958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08596704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61162791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5103584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language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syllable structure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phonological vowel reduction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acoustic correlates of stress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683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 to three consonants in the onset (straight)</a:t>
                      </a:r>
                    </a:p>
                    <a:p>
                      <a:r>
                        <a:rPr lang="en-US" dirty="0"/>
                        <a:t>up to four in the coda (e.g., twelfths)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phonological vowel reduction in unstressed syllables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stress affects vowel duration: vowels in stressed syllables are longer than in unstressed syllables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6213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Spanish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 to two consonants are  in the onset (e.g., </a:t>
                      </a:r>
                      <a:r>
                        <a:rPr lang="en-US" dirty="0" err="1"/>
                        <a:t>criar</a:t>
                      </a:r>
                      <a:r>
                        <a:rPr lang="en-US" dirty="0"/>
                        <a:t>) up to two in the coda (e.g., </a:t>
                      </a:r>
                      <a:r>
                        <a:rPr lang="en-US" dirty="0" err="1"/>
                        <a:t>vals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effect is lower in Spanish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612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Hebrew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 to one in the onset ( </a:t>
                      </a:r>
                      <a:r>
                        <a:rPr lang="en-US" dirty="0" err="1"/>
                        <a:t>e.g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sefer</a:t>
                      </a:r>
                      <a:r>
                        <a:rPr lang="en-US" dirty="0"/>
                        <a:t>) </a:t>
                      </a:r>
                    </a:p>
                    <a:p>
                      <a:r>
                        <a:rPr lang="en-US" dirty="0"/>
                        <a:t>Up to one in the coda, except 2 </a:t>
                      </a:r>
                      <a:r>
                        <a:rPr lang="en-US" dirty="0" err="1"/>
                        <a:t>p.s</a:t>
                      </a:r>
                      <a:r>
                        <a:rPr lang="en-US" dirty="0"/>
                        <a:t> suffix ( </a:t>
                      </a:r>
                      <a:r>
                        <a:rPr lang="en-US" dirty="0" err="1"/>
                        <a:t>katabt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8467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6497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953" y="349135"/>
            <a:ext cx="10524115" cy="955963"/>
          </a:xfr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r>
              <a:rPr lang="en-US" b="1" dirty="0"/>
              <a:t>The current study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855518" y="2107623"/>
            <a:ext cx="9725891" cy="3477875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wrap="square">
            <a:spAutoFit/>
          </a:bodyPr>
          <a:lstStyle/>
          <a:p>
            <a:pPr marL="342900" indent="-342900" algn="just">
              <a:buFont typeface="Arial" charset="0"/>
              <a:buChar char="•"/>
            </a:pPr>
            <a:r>
              <a:rPr lang="en-US" sz="2200" dirty="0"/>
              <a:t>The present study attempts to demonstrate phonological similarities, namely rhythm class, between Hebrew and English comparing vowel duration between:</a:t>
            </a:r>
          </a:p>
          <a:p>
            <a:pPr marL="342900" indent="-342900" algn="just">
              <a:buFontTx/>
              <a:buChar char="-"/>
            </a:pPr>
            <a:r>
              <a:rPr lang="en-US" sz="2200" dirty="0"/>
              <a:t>L1 Hebrew and L1 English L2 Hebrew learners </a:t>
            </a:r>
          </a:p>
          <a:p>
            <a:pPr marL="342900" indent="-342900" algn="just">
              <a:buFontTx/>
              <a:buChar char="-"/>
            </a:pPr>
            <a:r>
              <a:rPr lang="en-US" sz="2200" dirty="0"/>
              <a:t>L1 Spanish and L1 English L2 Spanish learners </a:t>
            </a:r>
          </a:p>
          <a:p>
            <a:pPr marL="342900" indent="-342900" algn="just">
              <a:buFont typeface="Arial" charset="0"/>
              <a:buChar char="•"/>
            </a:pPr>
            <a:r>
              <a:rPr lang="en-US" sz="2200" dirty="0"/>
              <a:t> It aims to examine data from L1 English who are learning an L2 language with no clear rhythm class classification –Hebrew- and to examine L1 English who are  learning a well-known syllable time language, Spanish, that differ from  English rhythm class- stress time.</a:t>
            </a:r>
          </a:p>
          <a:p>
            <a:pPr marL="342900" indent="-342900" algn="just">
              <a:buFont typeface="Arial" charset="0"/>
              <a:buChar char="•"/>
            </a:pPr>
            <a:r>
              <a:rPr lang="en-US" sz="2200" dirty="0"/>
              <a:t>Also the present work examines whether proficiency is a good predictor  of vowel duration  similarities or differences between L2 groups.</a:t>
            </a:r>
          </a:p>
        </p:txBody>
      </p:sp>
    </p:spTree>
    <p:extLst>
      <p:ext uri="{BB962C8B-B14F-4D97-AF65-F5344CB8AC3E}">
        <p14:creationId xmlns:p14="http://schemas.microsoft.com/office/powerpoint/2010/main" val="2804930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0B2B22-AA88-48AC-AE46-5AC4461DA3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RQs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9E0017-3F0A-488F-9F4D-54CC3B6907E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dirty="0"/>
              <a:t>Does Hebrew fall in the stress-time rhythm pattern continuum alike English?</a:t>
            </a:r>
          </a:p>
          <a:p>
            <a:endParaRPr lang="en-US" dirty="0"/>
          </a:p>
          <a:p>
            <a:r>
              <a:rPr lang="en-US" dirty="0"/>
              <a:t>Does proficiency modulate differences in vowel duration between L1 Spanish and L1 English L2 Spanish learners and between L1 Hebrew and L1 English L2 Hebrew learners ?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0DD2E2-4B60-4D02-9168-C395BF53F3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Hypotheses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C5C339-00C3-4F3F-9090-10F2A7091C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6000" y="2886075"/>
            <a:ext cx="5183188" cy="368458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 Hebrew contains suprasegmental features that are part of the classification of stress-time rhythm.</a:t>
            </a:r>
          </a:p>
          <a:p>
            <a:endParaRPr lang="en-US" dirty="0"/>
          </a:p>
          <a:p>
            <a:r>
              <a:rPr lang="en-US" dirty="0"/>
              <a:t>Proficiency has an affect in vowel duration between L1 and L1 who belong to different rhythm class</a:t>
            </a:r>
          </a:p>
          <a:p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A9FA7BA-142C-44EB-9EA9-1EF3F1470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76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/>
          <a:lstStyle/>
          <a:p>
            <a:r>
              <a:rPr lang="en-US" b="1" dirty="0"/>
              <a:t>Research questions and hypotheses </a:t>
            </a:r>
          </a:p>
        </p:txBody>
      </p:sp>
    </p:spTree>
    <p:extLst>
      <p:ext uri="{BB962C8B-B14F-4D97-AF65-F5344CB8AC3E}">
        <p14:creationId xmlns:p14="http://schemas.microsoft.com/office/powerpoint/2010/main" val="3947055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9735D-ACAD-436A-88A6-882793E3318B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n-US" b="1" dirty="0"/>
              <a:t>Participants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AAE1D3-9693-4FD9-AA73-7764E6C8F1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57400"/>
            <a:ext cx="3335171" cy="447674"/>
          </a:xfrm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dirty="0"/>
              <a:t>Experimental group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B39F36-FA87-40F0-9BDD-79490AF1B1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3335170" cy="2500062"/>
          </a:xfrm>
          <a:ln>
            <a:solidFill>
              <a:srgbClr val="0070C0"/>
            </a:solidFill>
          </a:ln>
        </p:spPr>
        <p:txBody>
          <a:bodyPr>
            <a:normAutofit fontScale="47500" lnSpcReduction="20000"/>
          </a:bodyPr>
          <a:lstStyle/>
          <a:p>
            <a:r>
              <a:rPr lang="en-US" sz="3400" dirty="0"/>
              <a:t>32 English Native L2 Spanish learners from Rutgers University</a:t>
            </a:r>
          </a:p>
          <a:p>
            <a:r>
              <a:rPr lang="en-US" sz="3400" dirty="0"/>
              <a:t>32 English native L2 Hebrew learners from Rutgers University and the Jewish Theological Seminary (JTS)</a:t>
            </a:r>
          </a:p>
          <a:p>
            <a:r>
              <a:rPr lang="en-US" sz="3400" dirty="0"/>
              <a:t>They have learned the target languages  in an instructional context.  </a:t>
            </a:r>
          </a:p>
          <a:p>
            <a:r>
              <a:rPr lang="en-US" sz="3400" dirty="0"/>
              <a:t>All of them are sequential bilinguals 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6D93EA-9642-4F09-8222-332AB6A999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23874" y="1906545"/>
            <a:ext cx="3335171" cy="504073"/>
          </a:xfrm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dirty="0"/>
              <a:t>Comparison group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CE6BE7-86F1-4C59-BA6D-BD3AC2E787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3874" y="2410617"/>
            <a:ext cx="3335171" cy="2594519"/>
          </a:xfrm>
          <a:ln>
            <a:solidFill>
              <a:srgbClr val="0070C0"/>
            </a:solidFill>
          </a:ln>
        </p:spPr>
        <p:txBody>
          <a:bodyPr>
            <a:normAutofit fontScale="47500" lnSpcReduction="20000"/>
          </a:bodyPr>
          <a:lstStyle/>
          <a:p>
            <a:r>
              <a:rPr lang="en-US" sz="3400" dirty="0"/>
              <a:t>32 adult Spanish-English  bilingual from Universidad de Playa </a:t>
            </a:r>
            <a:r>
              <a:rPr lang="en-US" sz="3400" dirty="0" err="1"/>
              <a:t>Ancha</a:t>
            </a:r>
            <a:r>
              <a:rPr lang="en-US" sz="3400" dirty="0"/>
              <a:t>, Chile</a:t>
            </a:r>
          </a:p>
          <a:p>
            <a:r>
              <a:rPr lang="en-US" sz="3400" dirty="0"/>
              <a:t>32 adult Hebrew-English bilingual speakers from Tel Aviv University, Israel</a:t>
            </a:r>
          </a:p>
          <a:p>
            <a:r>
              <a:rPr lang="en-US" sz="3400" dirty="0"/>
              <a:t>They were all born and have lived in their home countries most of their lives</a:t>
            </a:r>
          </a:p>
          <a:p>
            <a:r>
              <a:rPr lang="en-US" sz="3400" dirty="0"/>
              <a:t>All of them are sequential bilinguals </a:t>
            </a:r>
          </a:p>
          <a:p>
            <a:endParaRPr lang="en-US" sz="3400" dirty="0"/>
          </a:p>
          <a:p>
            <a:endParaRPr lang="en-US" sz="3400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03397C-0FA2-4EB3-B3F2-8D593DA8E47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960" y="4408970"/>
            <a:ext cx="3564069" cy="204592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5D42077-DF1E-4E49-9BCA-97D7B4EE3AD3}"/>
              </a:ext>
            </a:extLst>
          </p:cNvPr>
          <p:cNvSpPr/>
          <p:nvPr/>
        </p:nvSpPr>
        <p:spPr>
          <a:xfrm>
            <a:off x="1986924" y="5471554"/>
            <a:ext cx="4204535" cy="836126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1000"/>
              </a:spcAft>
            </a:pP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no significant differences between means by group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</a:p>
          <a:p>
            <a:pPr>
              <a:spcAft>
                <a:spcPts val="1000"/>
              </a:spcAft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(t = 0.32416, df = 838.82, p-value = 0.7459) 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530888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5CB52-B8D2-4175-A91F-5F3BB2BB4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9" y="1396289"/>
            <a:ext cx="4399093" cy="1325563"/>
          </a:xfrm>
        </p:spPr>
        <p:txBody>
          <a:bodyPr>
            <a:normAutofit/>
          </a:bodyPr>
          <a:lstStyle/>
          <a:p>
            <a:r>
              <a:rPr lang="en-US"/>
              <a:t>Materials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EF92E-F420-4769-9A8F-AE3432E7E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544" y="2871982"/>
            <a:ext cx="4399094" cy="3181684"/>
          </a:xfrm>
        </p:spPr>
        <p:txBody>
          <a:bodyPr anchor="t">
            <a:normAutofit/>
          </a:bodyPr>
          <a:lstStyle/>
          <a:p>
            <a:r>
              <a:rPr lang="en-US" sz="1800"/>
              <a:t>Selection of 8 items from MINT for each language produced by the participants</a:t>
            </a:r>
          </a:p>
          <a:p>
            <a:r>
              <a:rPr lang="en-US" sz="1800"/>
              <a:t>The selection include eight disyllabic items in Spanish and Hebrew</a:t>
            </a:r>
          </a:p>
          <a:p>
            <a:r>
              <a:rPr lang="en-US" sz="1800"/>
              <a:t>The first syllable no coda, </a:t>
            </a:r>
          </a:p>
          <a:p>
            <a:r>
              <a:rPr lang="en-US" sz="1800"/>
              <a:t>Segmentation in PRAAT</a:t>
            </a:r>
          </a:p>
          <a:p>
            <a:endParaRPr lang="en-US" sz="1800"/>
          </a:p>
          <a:p>
            <a:endParaRPr lang="en-US" sz="180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C62225A2-D3F0-45D1-9C47-B10375316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11927" y="-1"/>
            <a:ext cx="6480073" cy="6858002"/>
          </a:xfrm>
          <a:custGeom>
            <a:avLst/>
            <a:gdLst>
              <a:gd name="connsiteX0" fmla="*/ 6130244 w 6480073"/>
              <a:gd name="connsiteY0" fmla="*/ 0 h 6858002"/>
              <a:gd name="connsiteX1" fmla="*/ 6212951 w 6480073"/>
              <a:gd name="connsiteY1" fmla="*/ 314584 h 6858002"/>
              <a:gd name="connsiteX2" fmla="*/ 5540779 w 6480073"/>
              <a:gd name="connsiteY2" fmla="*/ 6756649 h 6858002"/>
              <a:gd name="connsiteX3" fmla="*/ 5489971 w 6480073"/>
              <a:gd name="connsiteY3" fmla="*/ 6858002 h 6858002"/>
              <a:gd name="connsiteX4" fmla="*/ 0 w 6480073"/>
              <a:gd name="connsiteY4" fmla="*/ 6858002 h 6858002"/>
              <a:gd name="connsiteX5" fmla="*/ 0 w 6480073"/>
              <a:gd name="connsiteY5" fmla="*/ 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80073" h="6858002">
                <a:moveTo>
                  <a:pt x="6130244" y="0"/>
                </a:moveTo>
                <a:lnTo>
                  <a:pt x="6212951" y="314584"/>
                </a:lnTo>
                <a:cubicBezTo>
                  <a:pt x="6745828" y="2551616"/>
                  <a:pt x="6460994" y="4808873"/>
                  <a:pt x="5540779" y="6756649"/>
                </a:cubicBezTo>
                <a:lnTo>
                  <a:pt x="5489971" y="6858002"/>
                </a:lnTo>
                <a:lnTo>
                  <a:pt x="0" y="685800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1B9FBFA8-6AF4-4091-9C8B-DEC6D8933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42784" y="0"/>
            <a:ext cx="6249216" cy="6858001"/>
          </a:xfrm>
          <a:custGeom>
            <a:avLst/>
            <a:gdLst>
              <a:gd name="connsiteX0" fmla="*/ 0 w 6249216"/>
              <a:gd name="connsiteY0" fmla="*/ 0 h 6858001"/>
              <a:gd name="connsiteX1" fmla="*/ 5893742 w 6249216"/>
              <a:gd name="connsiteY1" fmla="*/ 1 h 6858001"/>
              <a:gd name="connsiteX2" fmla="*/ 5993697 w 6249216"/>
              <a:gd name="connsiteY2" fmla="*/ 380651 h 6858001"/>
              <a:gd name="connsiteX3" fmla="*/ 5308924 w 6249216"/>
              <a:gd name="connsiteY3" fmla="*/ 6647018 h 6858001"/>
              <a:gd name="connsiteX4" fmla="*/ 5200672 w 6249216"/>
              <a:gd name="connsiteY4" fmla="*/ 6858001 h 6858001"/>
              <a:gd name="connsiteX5" fmla="*/ 1 w 6249216"/>
              <a:gd name="connsiteY5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49216" h="6858001">
                <a:moveTo>
                  <a:pt x="0" y="0"/>
                </a:moveTo>
                <a:lnTo>
                  <a:pt x="5893742" y="1"/>
                </a:lnTo>
                <a:lnTo>
                  <a:pt x="5993697" y="380651"/>
                </a:lnTo>
                <a:cubicBezTo>
                  <a:pt x="6511353" y="2559611"/>
                  <a:pt x="6222352" y="4758249"/>
                  <a:pt x="5308924" y="6647018"/>
                </a:cubicBezTo>
                <a:lnTo>
                  <a:pt x="5200672" y="6858001"/>
                </a:lnTo>
                <a:lnTo>
                  <a:pt x="1" y="685800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4" descr="hand">
            <a:extLst>
              <a:ext uri="{FF2B5EF4-FFF2-40B4-BE49-F238E27FC236}">
                <a16:creationId xmlns:a16="http://schemas.microsoft.com/office/drawing/2014/main" id="{D37AB8A6-B9AB-4C33-B24A-C3B071887B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35452" y="304685"/>
            <a:ext cx="2233021" cy="2741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bed">
            <a:extLst>
              <a:ext uri="{FF2B5EF4-FFF2-40B4-BE49-F238E27FC236}">
                <a16:creationId xmlns:a16="http://schemas.microsoft.com/office/drawing/2014/main" id="{E784B80C-4E35-4138-97C3-35C0932BF9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75629" y="3638358"/>
            <a:ext cx="4046017" cy="2741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3858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843</Words>
  <Application>Microsoft Office PowerPoint</Application>
  <PresentationFormat>Widescreen</PresentationFormat>
  <Paragraphs>171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Office Theme</vt:lpstr>
      <vt:lpstr>Hebrew rhythm class</vt:lpstr>
      <vt:lpstr>The aim</vt:lpstr>
      <vt:lpstr>Rhythm class typology</vt:lpstr>
      <vt:lpstr>Rhythm class in language acquisition: discrete categories or gradient variation?</vt:lpstr>
      <vt:lpstr>The linguistic phenomenon</vt:lpstr>
      <vt:lpstr> The current study </vt:lpstr>
      <vt:lpstr>Research questions and hypotheses </vt:lpstr>
      <vt:lpstr>Participants</vt:lpstr>
      <vt:lpstr>Materials  </vt:lpstr>
      <vt:lpstr>Procedure</vt:lpstr>
      <vt:lpstr>Results</vt:lpstr>
      <vt:lpstr>Descriptive statistics </vt:lpstr>
      <vt:lpstr>Vowel 1  by type of language </vt:lpstr>
      <vt:lpstr>Vowel 2 by type of language </vt:lpstr>
      <vt:lpstr>Vowel 1 by proficiency (MINT) </vt:lpstr>
      <vt:lpstr>Vowel 2 by proficiency (MINT) </vt:lpstr>
      <vt:lpstr>Conclusions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Hebrew rhythm class</dc:title>
  <dc:creator>Jennifer Rosanna Markovits Rojas</dc:creator>
  <cp:lastModifiedBy>Jennifer Rosanna Markovits Rojas</cp:lastModifiedBy>
  <cp:revision>4</cp:revision>
  <dcterms:created xsi:type="dcterms:W3CDTF">2020-05-10T23:27:37Z</dcterms:created>
  <dcterms:modified xsi:type="dcterms:W3CDTF">2020-05-10T23:57:51Z</dcterms:modified>
</cp:coreProperties>
</file>