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304" r:id="rId4"/>
    <p:sldId id="263" r:id="rId5"/>
    <p:sldId id="261" r:id="rId6"/>
    <p:sldId id="306" r:id="rId7"/>
    <p:sldId id="296" r:id="rId8"/>
    <p:sldId id="281" r:id="rId9"/>
    <p:sldId id="291" r:id="rId10"/>
    <p:sldId id="264" r:id="rId11"/>
    <p:sldId id="266" r:id="rId12"/>
    <p:sldId id="267" r:id="rId13"/>
    <p:sldId id="269" r:id="rId14"/>
    <p:sldId id="293" r:id="rId15"/>
    <p:sldId id="272" r:id="rId16"/>
    <p:sldId id="273" r:id="rId17"/>
    <p:sldId id="274" r:id="rId18"/>
    <p:sldId id="275" r:id="rId19"/>
    <p:sldId id="303" r:id="rId20"/>
    <p:sldId id="302" r:id="rId21"/>
    <p:sldId id="30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40A77A-CEA0-4669-8A9C-113F457399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26FE131-ADEB-46B2-AB83-537A660B1AF1}">
      <dgm:prSet/>
      <dgm:spPr/>
      <dgm:t>
        <a:bodyPr/>
        <a:lstStyle/>
        <a:p>
          <a:r>
            <a:rPr lang="en-US" dirty="0"/>
            <a:t>Lloyd James (1940) : combination of duration, lexical stress, and melodic contour: </a:t>
          </a:r>
          <a:r>
            <a:rPr lang="en-US" dirty="0" err="1"/>
            <a:t>morse</a:t>
          </a:r>
          <a:r>
            <a:rPr lang="en-US" dirty="0"/>
            <a:t>-code ( English) or machine gun (French)</a:t>
          </a:r>
        </a:p>
      </dgm:t>
    </dgm:pt>
    <dgm:pt modelId="{CE6F7E8B-97FF-4EBC-AFDE-41014D12B856}" type="parTrans" cxnId="{993137F0-AD15-439B-97A8-7576E163388F}">
      <dgm:prSet/>
      <dgm:spPr/>
      <dgm:t>
        <a:bodyPr/>
        <a:lstStyle/>
        <a:p>
          <a:endParaRPr lang="en-US"/>
        </a:p>
      </dgm:t>
    </dgm:pt>
    <dgm:pt modelId="{79A9FDEB-8C93-4442-B52C-CE2BEBB15FA2}" type="sibTrans" cxnId="{993137F0-AD15-439B-97A8-7576E163388F}">
      <dgm:prSet/>
      <dgm:spPr/>
      <dgm:t>
        <a:bodyPr/>
        <a:lstStyle/>
        <a:p>
          <a:endParaRPr lang="en-US"/>
        </a:p>
      </dgm:t>
    </dgm:pt>
    <dgm:pt modelId="{02A6C700-CC18-43C3-B4F5-88490CEF210A}">
      <dgm:prSet/>
      <dgm:spPr/>
      <dgm:t>
        <a:bodyPr/>
        <a:lstStyle/>
        <a:p>
          <a:r>
            <a:rPr lang="en-US" dirty="0"/>
            <a:t>Pike (1945) : isochrony</a:t>
          </a:r>
        </a:p>
        <a:p>
          <a:r>
            <a:rPr lang="en-US" dirty="0"/>
            <a:t> stress-timed: stress- syllable equal (English)</a:t>
          </a:r>
        </a:p>
        <a:p>
          <a:r>
            <a:rPr lang="en-US" dirty="0"/>
            <a:t>syllable-timed: syllable equal (Spanish)</a:t>
          </a:r>
        </a:p>
        <a:p>
          <a:r>
            <a:rPr lang="en-US" dirty="0"/>
            <a:t>mora- timed: mora equal (Japanese) </a:t>
          </a:r>
        </a:p>
      </dgm:t>
    </dgm:pt>
    <dgm:pt modelId="{682FDACF-7398-442B-B928-CFE5FDEB22CC}" type="parTrans" cxnId="{F18E5743-317C-41F7-8EBC-E5078E51CE5D}">
      <dgm:prSet/>
      <dgm:spPr/>
      <dgm:t>
        <a:bodyPr/>
        <a:lstStyle/>
        <a:p>
          <a:endParaRPr lang="en-US"/>
        </a:p>
      </dgm:t>
    </dgm:pt>
    <dgm:pt modelId="{11C38B0B-2E6F-430D-9826-FADAF54F61D3}" type="sibTrans" cxnId="{F18E5743-317C-41F7-8EBC-E5078E51CE5D}">
      <dgm:prSet/>
      <dgm:spPr/>
      <dgm:t>
        <a:bodyPr/>
        <a:lstStyle/>
        <a:p>
          <a:endParaRPr lang="en-US"/>
        </a:p>
      </dgm:t>
    </dgm:pt>
    <dgm:pt modelId="{DB230F58-FC74-4E3A-BF8A-51BED5CAE197}">
      <dgm:prSet/>
      <dgm:spPr/>
      <dgm:t>
        <a:bodyPr/>
        <a:lstStyle/>
        <a:p>
          <a:r>
            <a:rPr lang="en-US" dirty="0" err="1"/>
            <a:t>Grabe</a:t>
          </a:r>
          <a:r>
            <a:rPr lang="en-US" dirty="0"/>
            <a:t> and Low (2002) : gradient language rhythm:  language rhythm may be better described as a continuum rather than purely categorical</a:t>
          </a:r>
        </a:p>
      </dgm:t>
    </dgm:pt>
    <dgm:pt modelId="{69E1E111-25F0-437C-A247-22A729B326E0}" type="parTrans" cxnId="{1DD9D36B-9587-405E-9BBF-4815814C3666}">
      <dgm:prSet/>
      <dgm:spPr/>
      <dgm:t>
        <a:bodyPr/>
        <a:lstStyle/>
        <a:p>
          <a:endParaRPr lang="en-US"/>
        </a:p>
      </dgm:t>
    </dgm:pt>
    <dgm:pt modelId="{411639FE-19EE-40BE-8670-7950FCDDF402}" type="sibTrans" cxnId="{1DD9D36B-9587-405E-9BBF-4815814C3666}">
      <dgm:prSet/>
      <dgm:spPr/>
      <dgm:t>
        <a:bodyPr/>
        <a:lstStyle/>
        <a:p>
          <a:endParaRPr lang="en-US"/>
        </a:p>
      </dgm:t>
    </dgm:pt>
    <dgm:pt modelId="{B5164EEF-229E-4987-A364-ED4305F033C4}" type="pres">
      <dgm:prSet presAssocID="{3240A77A-CEA0-4669-8A9C-113F4573995A}" presName="root" presStyleCnt="0">
        <dgm:presLayoutVars>
          <dgm:dir/>
          <dgm:resizeHandles val="exact"/>
        </dgm:presLayoutVars>
      </dgm:prSet>
      <dgm:spPr/>
    </dgm:pt>
    <dgm:pt modelId="{C30EC2C6-5F1D-44B6-B671-13424AB90087}" type="pres">
      <dgm:prSet presAssocID="{426FE131-ADEB-46B2-AB83-537A660B1AF1}" presName="compNode" presStyleCnt="0"/>
      <dgm:spPr/>
    </dgm:pt>
    <dgm:pt modelId="{ADD25497-ED12-4DE2-BCD2-207F9E2EE49F}" type="pres">
      <dgm:prSet presAssocID="{426FE131-ADEB-46B2-AB83-537A660B1AF1}" presName="bgRect" presStyleLbl="bgShp" presStyleIdx="0" presStyleCnt="3"/>
      <dgm:spPr>
        <a:ln>
          <a:solidFill>
            <a:srgbClr val="0070C0"/>
          </a:solidFill>
        </a:ln>
      </dgm:spPr>
    </dgm:pt>
    <dgm:pt modelId="{F4315FEF-E171-429A-ACCC-98E93D1B75F1}" type="pres">
      <dgm:prSet presAssocID="{426FE131-ADEB-46B2-AB83-537A660B1A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</dgm:spPr>
    </dgm:pt>
    <dgm:pt modelId="{B351B840-3501-4E7F-B0E7-173027BFFE34}" type="pres">
      <dgm:prSet presAssocID="{426FE131-ADEB-46B2-AB83-537A660B1AF1}" presName="spaceRect" presStyleCnt="0"/>
      <dgm:spPr/>
    </dgm:pt>
    <dgm:pt modelId="{645D3122-A0E3-40CF-8B58-670C410DC548}" type="pres">
      <dgm:prSet presAssocID="{426FE131-ADEB-46B2-AB83-537A660B1AF1}" presName="parTx" presStyleLbl="revTx" presStyleIdx="0" presStyleCnt="3">
        <dgm:presLayoutVars>
          <dgm:chMax val="0"/>
          <dgm:chPref val="0"/>
        </dgm:presLayoutVars>
      </dgm:prSet>
      <dgm:spPr/>
    </dgm:pt>
    <dgm:pt modelId="{358B522A-8297-469C-AF74-D4F10712AA38}" type="pres">
      <dgm:prSet presAssocID="{79A9FDEB-8C93-4442-B52C-CE2BEBB15FA2}" presName="sibTrans" presStyleCnt="0"/>
      <dgm:spPr/>
    </dgm:pt>
    <dgm:pt modelId="{B67FA00A-C16D-4FD9-A983-EC6D48D5E568}" type="pres">
      <dgm:prSet presAssocID="{02A6C700-CC18-43C3-B4F5-88490CEF210A}" presName="compNode" presStyleCnt="0"/>
      <dgm:spPr/>
    </dgm:pt>
    <dgm:pt modelId="{3B71786E-F72E-4C9C-A9E1-2C0633F27B50}" type="pres">
      <dgm:prSet presAssocID="{02A6C700-CC18-43C3-B4F5-88490CEF210A}" presName="bgRect" presStyleLbl="bgShp" presStyleIdx="1" presStyleCnt="3"/>
      <dgm:spPr>
        <a:ln>
          <a:solidFill>
            <a:srgbClr val="0070C0"/>
          </a:solidFill>
        </a:ln>
      </dgm:spPr>
    </dgm:pt>
    <dgm:pt modelId="{82CD032C-03C7-4EB4-ADD8-9CCD56BD2C76}" type="pres">
      <dgm:prSet presAssocID="{02A6C700-CC18-43C3-B4F5-88490CEF210A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2000" r="-122000"/>
          </a:stretch>
        </a:blipFill>
        <a:ln>
          <a:noFill/>
        </a:ln>
      </dgm:spPr>
    </dgm:pt>
    <dgm:pt modelId="{DD4FED0A-297A-4519-97B5-176BDEE683E5}" type="pres">
      <dgm:prSet presAssocID="{02A6C700-CC18-43C3-B4F5-88490CEF210A}" presName="spaceRect" presStyleCnt="0"/>
      <dgm:spPr/>
    </dgm:pt>
    <dgm:pt modelId="{641537C6-95D9-4FBD-BE4B-D95C0DAB339A}" type="pres">
      <dgm:prSet presAssocID="{02A6C700-CC18-43C3-B4F5-88490CEF210A}" presName="parTx" presStyleLbl="revTx" presStyleIdx="1" presStyleCnt="3">
        <dgm:presLayoutVars>
          <dgm:chMax val="0"/>
          <dgm:chPref val="0"/>
        </dgm:presLayoutVars>
      </dgm:prSet>
      <dgm:spPr/>
    </dgm:pt>
    <dgm:pt modelId="{28046EEB-DE8D-4791-882B-DDE2A2208E79}" type="pres">
      <dgm:prSet presAssocID="{11C38B0B-2E6F-430D-9826-FADAF54F61D3}" presName="sibTrans" presStyleCnt="0"/>
      <dgm:spPr/>
    </dgm:pt>
    <dgm:pt modelId="{6ABF4B7B-AC87-4E64-B792-C0295B3FB49C}" type="pres">
      <dgm:prSet presAssocID="{DB230F58-FC74-4E3A-BF8A-51BED5CAE197}" presName="compNode" presStyleCnt="0"/>
      <dgm:spPr/>
    </dgm:pt>
    <dgm:pt modelId="{E470FE65-A654-4A44-A24E-FE7745EA88BA}" type="pres">
      <dgm:prSet presAssocID="{DB230F58-FC74-4E3A-BF8A-51BED5CAE197}" presName="bgRect" presStyleLbl="bgShp" presStyleIdx="2" presStyleCnt="3"/>
      <dgm:spPr>
        <a:ln>
          <a:solidFill>
            <a:srgbClr val="0070C0"/>
          </a:solidFill>
        </a:ln>
      </dgm:spPr>
    </dgm:pt>
    <dgm:pt modelId="{BE5CAB28-7483-4A88-A83C-CD0A60EDB6DD}" type="pres">
      <dgm:prSet presAssocID="{DB230F58-FC74-4E3A-BF8A-51BED5CAE19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909E94C-64F5-4738-8291-FFE39BE2FE42}" type="pres">
      <dgm:prSet presAssocID="{DB230F58-FC74-4E3A-BF8A-51BED5CAE197}" presName="spaceRect" presStyleCnt="0"/>
      <dgm:spPr/>
    </dgm:pt>
    <dgm:pt modelId="{C4701EEC-78EE-4774-8F89-1374A6E32557}" type="pres">
      <dgm:prSet presAssocID="{DB230F58-FC74-4E3A-BF8A-51BED5CAE1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F7D71C-BFA0-49AD-9474-8FB586E54C30}" type="presOf" srcId="{3240A77A-CEA0-4669-8A9C-113F4573995A}" destId="{B5164EEF-229E-4987-A364-ED4305F033C4}" srcOrd="0" destOrd="0" presId="urn:microsoft.com/office/officeart/2018/2/layout/IconVerticalSolidList"/>
    <dgm:cxn modelId="{FE2FEF62-2BFB-4F3D-9FFA-95144274B1B4}" type="presOf" srcId="{02A6C700-CC18-43C3-B4F5-88490CEF210A}" destId="{641537C6-95D9-4FBD-BE4B-D95C0DAB339A}" srcOrd="0" destOrd="0" presId="urn:microsoft.com/office/officeart/2018/2/layout/IconVerticalSolidList"/>
    <dgm:cxn modelId="{F18E5743-317C-41F7-8EBC-E5078E51CE5D}" srcId="{3240A77A-CEA0-4669-8A9C-113F4573995A}" destId="{02A6C700-CC18-43C3-B4F5-88490CEF210A}" srcOrd="1" destOrd="0" parTransId="{682FDACF-7398-442B-B928-CFE5FDEB22CC}" sibTransId="{11C38B0B-2E6F-430D-9826-FADAF54F61D3}"/>
    <dgm:cxn modelId="{1DD9D36B-9587-405E-9BBF-4815814C3666}" srcId="{3240A77A-CEA0-4669-8A9C-113F4573995A}" destId="{DB230F58-FC74-4E3A-BF8A-51BED5CAE197}" srcOrd="2" destOrd="0" parTransId="{69E1E111-25F0-437C-A247-22A729B326E0}" sibTransId="{411639FE-19EE-40BE-8670-7950FCDDF402}"/>
    <dgm:cxn modelId="{0FA8BC7C-1BB7-4CFE-8A59-3FCF5956FCA0}" type="presOf" srcId="{DB230F58-FC74-4E3A-BF8A-51BED5CAE197}" destId="{C4701EEC-78EE-4774-8F89-1374A6E32557}" srcOrd="0" destOrd="0" presId="urn:microsoft.com/office/officeart/2018/2/layout/IconVerticalSolidList"/>
    <dgm:cxn modelId="{8EF3CBE1-7101-4FC8-AA0E-FDAC84226939}" type="presOf" srcId="{426FE131-ADEB-46B2-AB83-537A660B1AF1}" destId="{645D3122-A0E3-40CF-8B58-670C410DC548}" srcOrd="0" destOrd="0" presId="urn:microsoft.com/office/officeart/2018/2/layout/IconVerticalSolidList"/>
    <dgm:cxn modelId="{993137F0-AD15-439B-97A8-7576E163388F}" srcId="{3240A77A-CEA0-4669-8A9C-113F4573995A}" destId="{426FE131-ADEB-46B2-AB83-537A660B1AF1}" srcOrd="0" destOrd="0" parTransId="{CE6F7E8B-97FF-4EBC-AFDE-41014D12B856}" sibTransId="{79A9FDEB-8C93-4442-B52C-CE2BEBB15FA2}"/>
    <dgm:cxn modelId="{3F459A56-FDE3-4683-AB6A-850EB3B465DF}" type="presParOf" srcId="{B5164EEF-229E-4987-A364-ED4305F033C4}" destId="{C30EC2C6-5F1D-44B6-B671-13424AB90087}" srcOrd="0" destOrd="0" presId="urn:microsoft.com/office/officeart/2018/2/layout/IconVerticalSolidList"/>
    <dgm:cxn modelId="{420DE7C6-7DF5-40D4-8DB4-5E9AAA19B95B}" type="presParOf" srcId="{C30EC2C6-5F1D-44B6-B671-13424AB90087}" destId="{ADD25497-ED12-4DE2-BCD2-207F9E2EE49F}" srcOrd="0" destOrd="0" presId="urn:microsoft.com/office/officeart/2018/2/layout/IconVerticalSolidList"/>
    <dgm:cxn modelId="{A673227E-E837-48B8-85D9-B2894B1FDBE2}" type="presParOf" srcId="{C30EC2C6-5F1D-44B6-B671-13424AB90087}" destId="{F4315FEF-E171-429A-ACCC-98E93D1B75F1}" srcOrd="1" destOrd="0" presId="urn:microsoft.com/office/officeart/2018/2/layout/IconVerticalSolidList"/>
    <dgm:cxn modelId="{7929C07C-7E99-44D2-9B11-20E5D59D17C2}" type="presParOf" srcId="{C30EC2C6-5F1D-44B6-B671-13424AB90087}" destId="{B351B840-3501-4E7F-B0E7-173027BFFE34}" srcOrd="2" destOrd="0" presId="urn:microsoft.com/office/officeart/2018/2/layout/IconVerticalSolidList"/>
    <dgm:cxn modelId="{E1DB336E-09DC-4257-9FB0-A5BC0F1524E6}" type="presParOf" srcId="{C30EC2C6-5F1D-44B6-B671-13424AB90087}" destId="{645D3122-A0E3-40CF-8B58-670C410DC548}" srcOrd="3" destOrd="0" presId="urn:microsoft.com/office/officeart/2018/2/layout/IconVerticalSolidList"/>
    <dgm:cxn modelId="{2816FE53-142C-4804-96A4-ECB15F7F26A1}" type="presParOf" srcId="{B5164EEF-229E-4987-A364-ED4305F033C4}" destId="{358B522A-8297-469C-AF74-D4F10712AA38}" srcOrd="1" destOrd="0" presId="urn:microsoft.com/office/officeart/2018/2/layout/IconVerticalSolidList"/>
    <dgm:cxn modelId="{0E1277D3-07A6-4F6E-9845-299114B9B5BD}" type="presParOf" srcId="{B5164EEF-229E-4987-A364-ED4305F033C4}" destId="{B67FA00A-C16D-4FD9-A983-EC6D48D5E568}" srcOrd="2" destOrd="0" presId="urn:microsoft.com/office/officeart/2018/2/layout/IconVerticalSolidList"/>
    <dgm:cxn modelId="{CE3EB4E9-60C3-46CD-9A01-150ADDD1D367}" type="presParOf" srcId="{B67FA00A-C16D-4FD9-A983-EC6D48D5E568}" destId="{3B71786E-F72E-4C9C-A9E1-2C0633F27B50}" srcOrd="0" destOrd="0" presId="urn:microsoft.com/office/officeart/2018/2/layout/IconVerticalSolidList"/>
    <dgm:cxn modelId="{68D08960-BEB8-459E-908E-5469D22B5A77}" type="presParOf" srcId="{B67FA00A-C16D-4FD9-A983-EC6D48D5E568}" destId="{82CD032C-03C7-4EB4-ADD8-9CCD56BD2C76}" srcOrd="1" destOrd="0" presId="urn:microsoft.com/office/officeart/2018/2/layout/IconVerticalSolidList"/>
    <dgm:cxn modelId="{A86426AE-CB85-4351-B756-4CCE6D60875E}" type="presParOf" srcId="{B67FA00A-C16D-4FD9-A983-EC6D48D5E568}" destId="{DD4FED0A-297A-4519-97B5-176BDEE683E5}" srcOrd="2" destOrd="0" presId="urn:microsoft.com/office/officeart/2018/2/layout/IconVerticalSolidList"/>
    <dgm:cxn modelId="{C7DBFC13-78BF-4BD8-B838-5D55D04D4655}" type="presParOf" srcId="{B67FA00A-C16D-4FD9-A983-EC6D48D5E568}" destId="{641537C6-95D9-4FBD-BE4B-D95C0DAB339A}" srcOrd="3" destOrd="0" presId="urn:microsoft.com/office/officeart/2018/2/layout/IconVerticalSolidList"/>
    <dgm:cxn modelId="{C1062BF1-269B-4E41-993D-E8274EADB0AD}" type="presParOf" srcId="{B5164EEF-229E-4987-A364-ED4305F033C4}" destId="{28046EEB-DE8D-4791-882B-DDE2A2208E79}" srcOrd="3" destOrd="0" presId="urn:microsoft.com/office/officeart/2018/2/layout/IconVerticalSolidList"/>
    <dgm:cxn modelId="{A6D2D1B2-73FB-44AF-9E36-B9AA3D59DF19}" type="presParOf" srcId="{B5164EEF-229E-4987-A364-ED4305F033C4}" destId="{6ABF4B7B-AC87-4E64-B792-C0295B3FB49C}" srcOrd="4" destOrd="0" presId="urn:microsoft.com/office/officeart/2018/2/layout/IconVerticalSolidList"/>
    <dgm:cxn modelId="{F1505A06-88B7-4F02-9C29-6298D073246A}" type="presParOf" srcId="{6ABF4B7B-AC87-4E64-B792-C0295B3FB49C}" destId="{E470FE65-A654-4A44-A24E-FE7745EA88BA}" srcOrd="0" destOrd="0" presId="urn:microsoft.com/office/officeart/2018/2/layout/IconVerticalSolidList"/>
    <dgm:cxn modelId="{D69CE18A-43AC-46FC-9962-B07213F810EB}" type="presParOf" srcId="{6ABF4B7B-AC87-4E64-B792-C0295B3FB49C}" destId="{BE5CAB28-7483-4A88-A83C-CD0A60EDB6DD}" srcOrd="1" destOrd="0" presId="urn:microsoft.com/office/officeart/2018/2/layout/IconVerticalSolidList"/>
    <dgm:cxn modelId="{4053FF13-EFF9-4B38-A88E-204E095B8A6A}" type="presParOf" srcId="{6ABF4B7B-AC87-4E64-B792-C0295B3FB49C}" destId="{C909E94C-64F5-4738-8291-FFE39BE2FE42}" srcOrd="2" destOrd="0" presId="urn:microsoft.com/office/officeart/2018/2/layout/IconVerticalSolidList"/>
    <dgm:cxn modelId="{200CCA77-F041-4165-A3E0-4A51450550AA}" type="presParOf" srcId="{6ABF4B7B-AC87-4E64-B792-C0295B3FB49C}" destId="{C4701EEC-78EE-4774-8F89-1374A6E325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25497-ED12-4DE2-BCD2-207F9E2EE49F}">
      <dsp:nvSpPr>
        <dsp:cNvPr id="0" name=""/>
        <dsp:cNvSpPr/>
      </dsp:nvSpPr>
      <dsp:spPr>
        <a:xfrm>
          <a:off x="0" y="2655"/>
          <a:ext cx="10515600" cy="1204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15FEF-E171-429A-ACCC-98E93D1B75F1}">
      <dsp:nvSpPr>
        <dsp:cNvPr id="0" name=""/>
        <dsp:cNvSpPr/>
      </dsp:nvSpPr>
      <dsp:spPr>
        <a:xfrm>
          <a:off x="364238" y="273576"/>
          <a:ext cx="662899" cy="6622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D3122-A0E3-40CF-8B58-670C410DC548}">
      <dsp:nvSpPr>
        <dsp:cNvPr id="0" name=""/>
        <dsp:cNvSpPr/>
      </dsp:nvSpPr>
      <dsp:spPr>
        <a:xfrm>
          <a:off x="1391376" y="2655"/>
          <a:ext cx="9102796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Lloyd James (1940) : combination of duration, lexical stress, and melodic contour: </a:t>
          </a:r>
          <a:r>
            <a:rPr lang="en-US" sz="1400" kern="1200" dirty="0" err="1"/>
            <a:t>morse</a:t>
          </a:r>
          <a:r>
            <a:rPr lang="en-US" sz="1400" kern="1200" dirty="0"/>
            <a:t>-code ( English) or machine gun (French)</a:t>
          </a:r>
        </a:p>
      </dsp:txBody>
      <dsp:txXfrm>
        <a:off x="1391376" y="2655"/>
        <a:ext cx="9102796" cy="1241722"/>
      </dsp:txXfrm>
    </dsp:sp>
    <dsp:sp modelId="{3B71786E-F72E-4C9C-A9E1-2C0633F27B50}">
      <dsp:nvSpPr>
        <dsp:cNvPr id="0" name=""/>
        <dsp:cNvSpPr/>
      </dsp:nvSpPr>
      <dsp:spPr>
        <a:xfrm>
          <a:off x="0" y="1554807"/>
          <a:ext cx="10515600" cy="1204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D032C-03C7-4EB4-ADD8-9CCD56BD2C76}">
      <dsp:nvSpPr>
        <dsp:cNvPr id="0" name=""/>
        <dsp:cNvSpPr/>
      </dsp:nvSpPr>
      <dsp:spPr>
        <a:xfrm>
          <a:off x="364238" y="1825729"/>
          <a:ext cx="662899" cy="66225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2000" r="-12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537C6-95D9-4FBD-BE4B-D95C0DAB339A}">
      <dsp:nvSpPr>
        <dsp:cNvPr id="0" name=""/>
        <dsp:cNvSpPr/>
      </dsp:nvSpPr>
      <dsp:spPr>
        <a:xfrm>
          <a:off x="1391376" y="1554807"/>
          <a:ext cx="9102796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Pike (1945) : isochrony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stress-timed: stress- syllable equal (English)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syllable-timed: syllable equal (Spanish)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mora- timed: mora equal (Japanese) </a:t>
          </a:r>
        </a:p>
      </dsp:txBody>
      <dsp:txXfrm>
        <a:off x="1391376" y="1554807"/>
        <a:ext cx="9102796" cy="1241722"/>
      </dsp:txXfrm>
    </dsp:sp>
    <dsp:sp modelId="{E470FE65-A654-4A44-A24E-FE7745EA88BA}">
      <dsp:nvSpPr>
        <dsp:cNvPr id="0" name=""/>
        <dsp:cNvSpPr/>
      </dsp:nvSpPr>
      <dsp:spPr>
        <a:xfrm>
          <a:off x="0" y="3106960"/>
          <a:ext cx="10515600" cy="1204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CAB28-7483-4A88-A83C-CD0A60EDB6DD}">
      <dsp:nvSpPr>
        <dsp:cNvPr id="0" name=""/>
        <dsp:cNvSpPr/>
      </dsp:nvSpPr>
      <dsp:spPr>
        <a:xfrm>
          <a:off x="364238" y="3377881"/>
          <a:ext cx="662899" cy="6622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01EEC-78EE-4774-8F89-1374A6E32557}">
      <dsp:nvSpPr>
        <dsp:cNvPr id="0" name=""/>
        <dsp:cNvSpPr/>
      </dsp:nvSpPr>
      <dsp:spPr>
        <a:xfrm>
          <a:off x="1391376" y="3106960"/>
          <a:ext cx="9102796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Grabe</a:t>
          </a:r>
          <a:r>
            <a:rPr lang="en-US" sz="1400" kern="1200" dirty="0"/>
            <a:t> and Low (2002) : gradient language rhythm:  language rhythm may be better described as a continuum rather than purely categorical</a:t>
          </a:r>
        </a:p>
      </dsp:txBody>
      <dsp:txXfrm>
        <a:off x="1391376" y="3106960"/>
        <a:ext cx="9102796" cy="1241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E48D-479F-4D4D-9003-3B694FC3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B5D60-631D-496B-AB15-1BF85A247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D3CF-4B45-4562-B69D-B575F65A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6082-08D1-4E21-9651-F55CCC83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D894-D943-49B3-B8CC-C4614B40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0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CC2C-8E77-4DE4-9F34-D32B4556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3950-5836-4CF3-8D98-AFEDABB0F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AD7D-09E5-4420-A682-366F583D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8C31-F251-4EB5-8BED-190B4E98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BAF87-25A4-406F-AC44-7C0F2AC6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4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AC825-5661-4B39-A450-CE7016986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29EB-752E-40FB-AD0A-775B27BD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0F871-72AD-4787-9B0F-33E3A2D9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4DBB-DCB4-4973-9F00-3213E873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ED90-1031-4C74-B87E-8A0FAF07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6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EECE-C6FD-4DBC-B4D8-FAF174DF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383A-7BB8-4354-A124-1F871690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767A-38AD-41E5-9F23-AD430A4E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48C41-3A22-4423-92FC-0E061C8F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C2D-0DB5-4943-B257-F36B378E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8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BFAF-2197-4168-855A-9DEF5FF5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38B7C-C839-4C5D-BED4-F16FBAC25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1159-A65E-48E0-AB73-6E811BAF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5E11-8254-4C09-8EB1-58E0FBAA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CD9F-297A-4CB4-8DDC-0A478104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AF3E-F43A-4045-A1D2-5B053B7E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B43F-127A-4B6C-80B2-EDC350D28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2DCE3-A276-4463-8E72-B642E365F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FE8A6-A436-410E-BEA4-54C225A7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C52D0-66F5-4E49-8505-1B6155C2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EED66-BCA9-4B91-B0DC-84735FD7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527A-2983-40CC-B225-7C1D3D2E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63598-CEC6-4F39-AFED-DD9EDB6C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23714-6DBD-4CEC-A9DE-6B04C110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5FFD7-244D-4FB4-954D-056AF076F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C15AB-9141-48B2-9979-B0B0C7E1C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DBB70-752E-4D17-BA37-F78FB390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24BEB-3BE3-495D-9E0B-D8A134C1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21907-C436-473E-B17C-34FAB267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279D-11FA-4851-B4FD-FB61E0F5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EB0B-5C5D-4818-B6B0-10609FA8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328FF-8D85-4BC2-8CA6-4446BD8E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07604-67B7-4CDF-BB52-57A32CE3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54D30-7102-4EFF-B088-0C799AE3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9C527-3E58-4081-BD2F-4B07D70B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5AD32-06B5-4257-A562-B256726C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5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5726-EE9D-40F9-AF98-833922DF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8220-E961-4517-8F61-1AC153D2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D418-5D08-4323-8F52-53940EDC2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5FFB8-E2D1-40EB-A39D-DE8FD45A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16D3-CA29-4D2F-9F63-E6C80933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42E4B-1948-4DA1-AA7C-6A4C70AF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D1AA-159E-4886-88E9-73B10B1F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CB0FC-0A47-457E-A3AF-12A8B2B95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BE0D6-C9DD-4722-AA48-0360EAAD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5045A-77F0-4837-A1D5-3788C9FD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9D98-4025-455D-8210-63B46A7E6F7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16227-8B21-402A-B08F-F85011F2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C8A26-908D-4D90-8072-B65B2F26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4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45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12C56-6C45-4589-A137-8A30DD54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11C95-B928-493E-AB5E-F4AC6125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15F9-A25B-4EE3-A59D-E46DC04B7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9D98-4025-455D-8210-63B46A7E6F7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79E4-41BA-429E-B6AE-A1F84F04D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79C3D-CD46-48D0-9E30-BFC75D487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0927-D9D6-4A1E-9D8B-05DBD6D6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AFB7-98FB-4609-8F4C-71B9D8BBF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Hebrew rhythm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AF485-9CE6-4401-9D02-7F782F678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8512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study of rhythm class across languages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24CF2-FCD4-49D9-AB1E-2312D05525D1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735D-ACAD-436A-88A6-882793E3318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/>
              <a:t>Participants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AE1D3-9693-4FD9-AA73-7764E6C8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335171" cy="447674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Experimental group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39F36-FA87-40F0-9BDD-79490AF1B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35170" cy="2500062"/>
          </a:xfrm>
          <a:ln>
            <a:solidFill>
              <a:srgbClr val="0070C0"/>
            </a:solidFill>
          </a:ln>
        </p:spPr>
        <p:txBody>
          <a:bodyPr>
            <a:normAutofit fontScale="47500" lnSpcReduction="20000"/>
          </a:bodyPr>
          <a:lstStyle/>
          <a:p>
            <a:r>
              <a:rPr lang="en-US" sz="3400" dirty="0"/>
              <a:t>32 English Native L2 Spanish learners from Rutgers University</a:t>
            </a:r>
          </a:p>
          <a:p>
            <a:r>
              <a:rPr lang="en-US" sz="3400" dirty="0"/>
              <a:t>32 English native L2 Hebrew learners from Rutgers University and the Jewish Theological Seminary (JTS)</a:t>
            </a:r>
          </a:p>
          <a:p>
            <a:r>
              <a:rPr lang="en-US" sz="3400" dirty="0"/>
              <a:t>They have learned the target languages  in an instructional context.  </a:t>
            </a:r>
          </a:p>
          <a:p>
            <a:r>
              <a:rPr lang="en-US" sz="3400" dirty="0"/>
              <a:t>All of them are sequential bilinguals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D93EA-9642-4F09-8222-332AB6A99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3874" y="1906545"/>
            <a:ext cx="3335171" cy="504073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Comparison group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E6BE7-86F1-4C59-BA6D-BD3AC2E78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3874" y="2410617"/>
            <a:ext cx="3335171" cy="2594519"/>
          </a:xfrm>
          <a:ln>
            <a:solidFill>
              <a:srgbClr val="0070C0"/>
            </a:solidFill>
          </a:ln>
        </p:spPr>
        <p:txBody>
          <a:bodyPr>
            <a:normAutofit fontScale="47500" lnSpcReduction="20000"/>
          </a:bodyPr>
          <a:lstStyle/>
          <a:p>
            <a:r>
              <a:rPr lang="en-US" sz="3400" dirty="0"/>
              <a:t>32 adult Spanish-English  bilingual from Universidad de Playa </a:t>
            </a:r>
            <a:r>
              <a:rPr lang="en-US" sz="3400" dirty="0" err="1"/>
              <a:t>Ancha</a:t>
            </a:r>
            <a:r>
              <a:rPr lang="en-US" sz="3400" dirty="0"/>
              <a:t>, Chile</a:t>
            </a:r>
          </a:p>
          <a:p>
            <a:r>
              <a:rPr lang="en-US" sz="3400" dirty="0"/>
              <a:t>32 adult Hebrew-English bilingual speakers from Tel Aviv University, Israel</a:t>
            </a:r>
          </a:p>
          <a:p>
            <a:r>
              <a:rPr lang="en-US" sz="3400" dirty="0"/>
              <a:t>They were all born and have lived in their home countries most of their lives</a:t>
            </a:r>
          </a:p>
          <a:p>
            <a:r>
              <a:rPr lang="en-US" sz="3400" dirty="0"/>
              <a:t>All of them are sequential bilinguals 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3397C-0FA2-4EB3-B3F2-8D593DA8E4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960" y="4408970"/>
            <a:ext cx="3564069" cy="20459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D42077-DF1E-4E49-9BCA-97D7B4EE3AD3}"/>
              </a:ext>
            </a:extLst>
          </p:cNvPr>
          <p:cNvSpPr/>
          <p:nvPr/>
        </p:nvSpPr>
        <p:spPr>
          <a:xfrm>
            <a:off x="1986924" y="5471554"/>
            <a:ext cx="4204535" cy="8361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 significant differences between means by group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(t = 0.32416, df = 838.82, p-value = 0.7459)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3088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CB52-B8D2-4175-A91F-5F3BB2BB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Materials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F92E-F420-4769-9A8F-AE3432E7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  <a:ln>
            <a:solidFill>
              <a:srgbClr val="0070C0"/>
            </a:solidFill>
          </a:ln>
        </p:spPr>
        <p:txBody>
          <a:bodyPr anchor="t">
            <a:normAutofit/>
          </a:bodyPr>
          <a:lstStyle/>
          <a:p>
            <a:r>
              <a:rPr lang="en-US" sz="1800" dirty="0"/>
              <a:t>Selection of 6 items from MINT for each language produced by the participants</a:t>
            </a:r>
          </a:p>
          <a:p>
            <a:r>
              <a:rPr lang="en-US" sz="1800" dirty="0"/>
              <a:t>The selection include six disyllabic items in Spanish and Hebrew</a:t>
            </a:r>
          </a:p>
          <a:p>
            <a:r>
              <a:rPr lang="en-US" sz="1800" dirty="0"/>
              <a:t>The first syllable no coda</a:t>
            </a:r>
          </a:p>
          <a:p>
            <a:r>
              <a:rPr lang="en-US" sz="1800" dirty="0"/>
              <a:t>Second syllable : Spanish no coda/ Hebrew 4 to 6 word has coda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ed">
            <a:extLst>
              <a:ext uri="{FF2B5EF4-FFF2-40B4-BE49-F238E27FC236}">
                <a16:creationId xmlns:a16="http://schemas.microsoft.com/office/drawing/2014/main" id="{E784B80C-4E35-4138-97C3-35C0932B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9942" y="574623"/>
            <a:ext cx="2671501" cy="180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CB14F-D1A7-4F15-B234-40C7DFD10932}"/>
              </a:ext>
            </a:extLst>
          </p:cNvPr>
          <p:cNvSpPr txBox="1"/>
          <p:nvPr/>
        </p:nvSpPr>
        <p:spPr>
          <a:xfrm>
            <a:off x="7635772" y="2589856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cama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8B8B4-42BA-4AA4-9BB9-48B9BE348987}"/>
              </a:ext>
            </a:extLst>
          </p:cNvPr>
          <p:cNvSpPr txBox="1"/>
          <p:nvPr/>
        </p:nvSpPr>
        <p:spPr>
          <a:xfrm>
            <a:off x="7941026" y="5579745"/>
            <a:ext cx="139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shemesh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4" descr="sun">
            <a:extLst>
              <a:ext uri="{FF2B5EF4-FFF2-40B4-BE49-F238E27FC236}">
                <a16:creationId xmlns:a16="http://schemas.microsoft.com/office/drawing/2014/main" id="{3C373A04-F5E8-4BA1-87BF-0B3E7FE71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302" y="3236331"/>
            <a:ext cx="1922780" cy="20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85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45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72FB-2F5B-45FE-A27A-B10053F1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SEGMENTATION OF ACOUSTIC DATA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A463AA9C-3228-4CF9-86FD-2C5080DF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  <a:ln>
            <a:solidFill>
              <a:srgbClr val="0070C0">
                <a:alpha val="99000"/>
              </a:srgbClr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Segmentation in PRAAT</a:t>
            </a:r>
          </a:p>
          <a:p>
            <a:r>
              <a:rPr lang="en-US" sz="2000" dirty="0"/>
              <a:t>3 tiers:</a:t>
            </a:r>
          </a:p>
          <a:p>
            <a:pPr>
              <a:buFontTx/>
              <a:buChar char="-"/>
            </a:pPr>
            <a:r>
              <a:rPr lang="en-US" sz="2000" dirty="0"/>
              <a:t>word</a:t>
            </a:r>
          </a:p>
          <a:p>
            <a:pPr>
              <a:buFontTx/>
              <a:buChar char="-"/>
            </a:pPr>
            <a:r>
              <a:rPr lang="en-US" sz="2000" dirty="0"/>
              <a:t>vowel1</a:t>
            </a:r>
          </a:p>
          <a:p>
            <a:pPr>
              <a:buFontTx/>
              <a:buChar char="-"/>
            </a:pPr>
            <a:r>
              <a:rPr lang="en-US" sz="2000" dirty="0"/>
              <a:t>vowel2</a:t>
            </a:r>
          </a:p>
          <a:p>
            <a:r>
              <a:rPr lang="en-US" sz="2000" dirty="0"/>
              <a:t> 1 point tier:</a:t>
            </a:r>
          </a:p>
          <a:p>
            <a:pPr marL="0" indent="0">
              <a:buNone/>
            </a:pPr>
            <a:r>
              <a:rPr lang="en-US" sz="2000" dirty="0"/>
              <a:t>Language: HEB1-HEB2/ SP1-SP2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7FA3F-233D-4978-8D5A-4C4D6D845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8244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79C1-DF34-4510-B8BA-F3DAE784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659957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4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240C5-CFD7-4DB9-A1E0-A67D579E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85643"/>
            <a:ext cx="10515600" cy="177070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75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2A3-E969-4E63-A72C-F2A95D2EDF9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Descriptive statistics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1D9F-CA31-4A4E-9677-34FB369A7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Vowel 1 duration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BC7CC-ACDF-42F9-8D20-C14A3C1B9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Vowel 2 duration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29BC1-80DF-43D9-AEB5-DA65EE2AA2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2F97795-0561-4A11-BD59-BED520F418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482716"/>
              </p:ext>
            </p:extLst>
          </p:nvPr>
        </p:nvGraphicFramePr>
        <p:xfrm>
          <a:off x="836612" y="2600325"/>
          <a:ext cx="3979864" cy="218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66">
                  <a:extLst>
                    <a:ext uri="{9D8B030D-6E8A-4147-A177-3AD203B41FA5}">
                      <a16:colId xmlns:a16="http://schemas.microsoft.com/office/drawing/2014/main" val="509266215"/>
                    </a:ext>
                  </a:extLst>
                </a:gridCol>
                <a:gridCol w="994966">
                  <a:extLst>
                    <a:ext uri="{9D8B030D-6E8A-4147-A177-3AD203B41FA5}">
                      <a16:colId xmlns:a16="http://schemas.microsoft.com/office/drawing/2014/main" val="2263718851"/>
                    </a:ext>
                  </a:extLst>
                </a:gridCol>
                <a:gridCol w="994966">
                  <a:extLst>
                    <a:ext uri="{9D8B030D-6E8A-4147-A177-3AD203B41FA5}">
                      <a16:colId xmlns:a16="http://schemas.microsoft.com/office/drawing/2014/main" val="3876034552"/>
                    </a:ext>
                  </a:extLst>
                </a:gridCol>
                <a:gridCol w="994966">
                  <a:extLst>
                    <a:ext uri="{9D8B030D-6E8A-4147-A177-3AD203B41FA5}">
                      <a16:colId xmlns:a16="http://schemas.microsoft.com/office/drawing/2014/main" val="3472729118"/>
                    </a:ext>
                  </a:extLst>
                </a:gridCol>
              </a:tblGrid>
              <a:tr h="550075">
                <a:tc>
                  <a:txBody>
                    <a:bodyPr/>
                    <a:lstStyle/>
                    <a:p>
                      <a:r>
                        <a:rPr lang="en-US" sz="160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type_lan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sd_v1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1418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r>
                        <a:rPr lang="en-US" dirty="0"/>
                        <a:t>HEB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11049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r>
                        <a:rPr lang="en-US" dirty="0"/>
                        <a:t>HEB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32062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r>
                        <a:rPr lang="en-US" dirty="0"/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7385"/>
                  </a:ext>
                </a:extLst>
              </a:tr>
              <a:tr h="535765">
                <a:tc>
                  <a:txBody>
                    <a:bodyPr/>
                    <a:lstStyle/>
                    <a:p>
                      <a:r>
                        <a:rPr lang="en-US" dirty="0"/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77563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B62943DB-D5D4-4BC6-955F-406979208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037501"/>
              </p:ext>
            </p:extLst>
          </p:nvPr>
        </p:nvGraphicFramePr>
        <p:xfrm>
          <a:off x="5997575" y="2600325"/>
          <a:ext cx="3979864" cy="2221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66">
                  <a:extLst>
                    <a:ext uri="{9D8B030D-6E8A-4147-A177-3AD203B41FA5}">
                      <a16:colId xmlns:a16="http://schemas.microsoft.com/office/drawing/2014/main" val="509266215"/>
                    </a:ext>
                  </a:extLst>
                </a:gridCol>
                <a:gridCol w="994966">
                  <a:extLst>
                    <a:ext uri="{9D8B030D-6E8A-4147-A177-3AD203B41FA5}">
                      <a16:colId xmlns:a16="http://schemas.microsoft.com/office/drawing/2014/main" val="2263718851"/>
                    </a:ext>
                  </a:extLst>
                </a:gridCol>
                <a:gridCol w="994966">
                  <a:extLst>
                    <a:ext uri="{9D8B030D-6E8A-4147-A177-3AD203B41FA5}">
                      <a16:colId xmlns:a16="http://schemas.microsoft.com/office/drawing/2014/main" val="3876034552"/>
                    </a:ext>
                  </a:extLst>
                </a:gridCol>
                <a:gridCol w="994966">
                  <a:extLst>
                    <a:ext uri="{9D8B030D-6E8A-4147-A177-3AD203B41FA5}">
                      <a16:colId xmlns:a16="http://schemas.microsoft.com/office/drawing/2014/main" val="3472729118"/>
                    </a:ext>
                  </a:extLst>
                </a:gridCol>
              </a:tblGrid>
              <a:tr h="550075">
                <a:tc>
                  <a:txBody>
                    <a:bodyPr/>
                    <a:lstStyle/>
                    <a:p>
                      <a:r>
                        <a:rPr lang="en-US" sz="160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type_lan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sd_v2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1418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r>
                        <a:rPr lang="en-US" dirty="0"/>
                        <a:t>HEB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11049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r>
                        <a:rPr lang="en-US" dirty="0"/>
                        <a:t>HEB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32062"/>
                  </a:ext>
                </a:extLst>
              </a:tr>
              <a:tr h="314328">
                <a:tc>
                  <a:txBody>
                    <a:bodyPr/>
                    <a:lstStyle/>
                    <a:p>
                      <a:r>
                        <a:rPr lang="en-US" dirty="0"/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7385"/>
                  </a:ext>
                </a:extLst>
              </a:tr>
              <a:tr h="535765">
                <a:tc>
                  <a:txBody>
                    <a:bodyPr/>
                    <a:lstStyle/>
                    <a:p>
                      <a:r>
                        <a:rPr lang="en-US" dirty="0"/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775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28879A-C1AD-4FF4-9370-8753B472B46D}"/>
              </a:ext>
            </a:extLst>
          </p:cNvPr>
          <p:cNvSpPr txBox="1"/>
          <p:nvPr/>
        </p:nvSpPr>
        <p:spPr>
          <a:xfrm>
            <a:off x="3937001" y="5176837"/>
            <a:ext cx="3114675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Higher vowel variability in L1 HEB than L1 SPAN</a:t>
            </a:r>
          </a:p>
          <a:p>
            <a:r>
              <a:rPr lang="en-US" dirty="0"/>
              <a:t>Higher mean differences between L1-L2 SPAN than L1- L2 HEB </a:t>
            </a:r>
          </a:p>
        </p:txBody>
      </p:sp>
    </p:spTree>
    <p:extLst>
      <p:ext uri="{BB962C8B-B14F-4D97-AF65-F5344CB8AC3E}">
        <p14:creationId xmlns:p14="http://schemas.microsoft.com/office/powerpoint/2010/main" val="314340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924B-54B3-43CF-A8F3-3D74834A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8990012" cy="635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Vowel 1  by type of language </a:t>
            </a:r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740D1-8398-4558-871B-303CD948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43" y="3191098"/>
            <a:ext cx="5258379" cy="316107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C2EBF07-D4B9-4112-B764-2540D435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7629"/>
              </p:ext>
            </p:extLst>
          </p:nvPr>
        </p:nvGraphicFramePr>
        <p:xfrm>
          <a:off x="588962" y="1541892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876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21879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331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82037"/>
                  </a:ext>
                </a:extLst>
              </a:tr>
              <a:tr h="223944">
                <a:tc>
                  <a:txBody>
                    <a:bodyPr/>
                    <a:lstStyle/>
                    <a:p>
                      <a:r>
                        <a:rPr lang="en-US" dirty="0"/>
                        <a:t>Vowel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Hebrew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&gt;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4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9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A7492E-1751-46AC-B3F2-43806FAB13CD}"/>
              </a:ext>
            </a:extLst>
          </p:cNvPr>
          <p:cNvSpPr txBox="1"/>
          <p:nvPr/>
        </p:nvSpPr>
        <p:spPr>
          <a:xfrm>
            <a:off x="1028700" y="1086343"/>
            <a:ext cx="235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 1 and 2</a:t>
            </a:r>
          </a:p>
        </p:txBody>
      </p:sp>
    </p:spTree>
    <p:extLst>
      <p:ext uri="{BB962C8B-B14F-4D97-AF65-F5344CB8AC3E}">
        <p14:creationId xmlns:p14="http://schemas.microsoft.com/office/powerpoint/2010/main" val="379947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924B-54B3-43CF-A8F3-3D74834A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7618412" cy="75557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Vowel 2 by type of language 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C2EBF07-D4B9-4112-B764-2540D435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59952"/>
              </p:ext>
            </p:extLst>
          </p:nvPr>
        </p:nvGraphicFramePr>
        <p:xfrm>
          <a:off x="669925" y="1690688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876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21879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331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82037"/>
                  </a:ext>
                </a:extLst>
              </a:tr>
              <a:tr h="223944">
                <a:tc>
                  <a:txBody>
                    <a:bodyPr/>
                    <a:lstStyle/>
                    <a:p>
                      <a:r>
                        <a:rPr lang="en-US" dirty="0"/>
                        <a:t>Vowel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Hebrew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4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9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A7492E-1751-46AC-B3F2-43806FAB13CD}"/>
              </a:ext>
            </a:extLst>
          </p:cNvPr>
          <p:cNvSpPr txBox="1"/>
          <p:nvPr/>
        </p:nvSpPr>
        <p:spPr>
          <a:xfrm>
            <a:off x="1296988" y="1221027"/>
            <a:ext cx="235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 3 and 4</a:t>
            </a: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CEA5F97-5B8C-4EB8-ABD7-DB8346F2A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29000"/>
            <a:ext cx="4698516" cy="2824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275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924B-54B3-43CF-A8F3-3D74834A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0487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Vowel 1 by proficiency (MINT) 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C2EBF07-D4B9-4112-B764-2540D435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83819"/>
              </p:ext>
            </p:extLst>
          </p:nvPr>
        </p:nvGraphicFramePr>
        <p:xfrm>
          <a:off x="708025" y="1859043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876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21879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331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1 by MINT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82037"/>
                  </a:ext>
                </a:extLst>
              </a:tr>
              <a:tr h="282363">
                <a:tc>
                  <a:txBody>
                    <a:bodyPr/>
                    <a:lstStyle/>
                    <a:p>
                      <a:r>
                        <a:rPr lang="en-US" dirty="0"/>
                        <a:t>Vowel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Hebrew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  0.365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4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9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A7492E-1751-46AC-B3F2-43806FAB13CD}"/>
              </a:ext>
            </a:extLst>
          </p:cNvPr>
          <p:cNvSpPr txBox="1"/>
          <p:nvPr/>
        </p:nvSpPr>
        <p:spPr>
          <a:xfrm>
            <a:off x="1109155" y="1420416"/>
            <a:ext cx="235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 5 and 6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D66C6B-0E37-48AC-BA09-33EBC0E3B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99" y="3350244"/>
            <a:ext cx="4746050" cy="2853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02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924B-54B3-43CF-A8F3-3D74834A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655492" cy="86423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Vowel 2 by proficiency (MINT) 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C2EBF07-D4B9-4112-B764-2540D435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92610"/>
              </p:ext>
            </p:extLst>
          </p:nvPr>
        </p:nvGraphicFramePr>
        <p:xfrm>
          <a:off x="708025" y="1859043"/>
          <a:ext cx="8127999" cy="1296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876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21879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3316256"/>
                    </a:ext>
                  </a:extLst>
                </a:gridCol>
              </a:tblGrid>
              <a:tr h="560307">
                <a:tc>
                  <a:txBody>
                    <a:bodyPr/>
                    <a:lstStyle/>
                    <a:p>
                      <a:r>
                        <a:rPr lang="en-US" dirty="0"/>
                        <a:t>Vowel 2 by MINT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82037"/>
                  </a:ext>
                </a:extLst>
              </a:tr>
              <a:tr h="282363">
                <a:tc>
                  <a:txBody>
                    <a:bodyPr/>
                    <a:lstStyle/>
                    <a:p>
                      <a:r>
                        <a:rPr lang="en-US" dirty="0"/>
                        <a:t>Vowel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Hebrew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  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4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vowel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9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A7492E-1751-46AC-B3F2-43806FAB13CD}"/>
              </a:ext>
            </a:extLst>
          </p:cNvPr>
          <p:cNvSpPr txBox="1"/>
          <p:nvPr/>
        </p:nvSpPr>
        <p:spPr>
          <a:xfrm>
            <a:off x="1109155" y="1420416"/>
            <a:ext cx="235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 7 and 8 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C5A6FEDE-43E2-4271-AFA3-6571B746B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96" y="3543666"/>
            <a:ext cx="4905953" cy="29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2179-25AC-49E0-B54E-60E9CCF4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F209B-C1D1-4193-A8C8-592962A0B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4800" b="1" dirty="0"/>
              <a:t>Focus of this study: </a:t>
            </a:r>
          </a:p>
        </p:txBody>
      </p:sp>
      <p:sp>
        <p:nvSpPr>
          <p:cNvPr id="4" name="2 Rectángulo redondeado">
            <a:extLst>
              <a:ext uri="{FF2B5EF4-FFF2-40B4-BE49-F238E27FC236}">
                <a16:creationId xmlns:a16="http://schemas.microsoft.com/office/drawing/2014/main" id="{6EF17B45-2331-4561-8B7B-9133A18393F4}"/>
              </a:ext>
            </a:extLst>
          </p:cNvPr>
          <p:cNvSpPr/>
          <p:nvPr/>
        </p:nvSpPr>
        <p:spPr>
          <a:xfrm>
            <a:off x="438150" y="2095500"/>
            <a:ext cx="11015749" cy="4285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To investigate a previously language that has not been categorized into rhythm categories: Hebrew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To investigate whether Hebrew falls in stress-based rhythm continuum, </a:t>
            </a:r>
            <a:r>
              <a:rPr lang="es-ES" sz="3200" b="1" dirty="0" err="1"/>
              <a:t>making</a:t>
            </a:r>
            <a:r>
              <a:rPr lang="es-ES" sz="3200" b="1" dirty="0"/>
              <a:t> a </a:t>
            </a:r>
            <a:r>
              <a:rPr lang="es-ES" sz="3200" b="1" dirty="0" err="1"/>
              <a:t>comparation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 English L1 L2 </a:t>
            </a:r>
            <a:r>
              <a:rPr lang="es-ES" sz="3200" b="1" dirty="0" err="1"/>
              <a:t>Hebrew</a:t>
            </a:r>
            <a:r>
              <a:rPr lang="es-ES" sz="3200" b="1" dirty="0"/>
              <a:t> </a:t>
            </a:r>
            <a:r>
              <a:rPr lang="es-ES" sz="3200" b="1" dirty="0" err="1"/>
              <a:t>with</a:t>
            </a:r>
            <a:r>
              <a:rPr lang="es-ES" sz="3200" b="1" dirty="0"/>
              <a:t> </a:t>
            </a:r>
            <a:r>
              <a:rPr lang="es-ES" sz="3200" b="1" dirty="0" err="1"/>
              <a:t>Hebrew</a:t>
            </a:r>
            <a:r>
              <a:rPr lang="es-ES" sz="3200" b="1" dirty="0"/>
              <a:t> </a:t>
            </a:r>
            <a:r>
              <a:rPr lang="es-ES" sz="3200" b="1" dirty="0" err="1"/>
              <a:t>natives</a:t>
            </a:r>
            <a:r>
              <a:rPr lang="es-ES" sz="3200" b="1" dirty="0"/>
              <a:t> and English L1 L2 </a:t>
            </a:r>
            <a:r>
              <a:rPr lang="es-ES" sz="3200" b="1" dirty="0" err="1"/>
              <a:t>Spanish</a:t>
            </a:r>
            <a:r>
              <a:rPr lang="es-ES" sz="3200" b="1" dirty="0"/>
              <a:t> </a:t>
            </a:r>
            <a:r>
              <a:rPr lang="es-ES" sz="3200" b="1" dirty="0" err="1"/>
              <a:t>with</a:t>
            </a:r>
            <a:r>
              <a:rPr lang="es-ES" sz="3200" b="1" dirty="0"/>
              <a:t> </a:t>
            </a:r>
            <a:r>
              <a:rPr lang="es-ES" sz="3200" b="1" dirty="0" err="1"/>
              <a:t>Spanish</a:t>
            </a:r>
            <a:r>
              <a:rPr lang="es-ES" sz="3200" b="1" dirty="0"/>
              <a:t> </a:t>
            </a:r>
            <a:r>
              <a:rPr lang="es-ES" sz="3200" b="1" dirty="0" err="1"/>
              <a:t>natives</a:t>
            </a:r>
            <a:r>
              <a:rPr lang="es-ES" sz="32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 err="1"/>
              <a:t>To</a:t>
            </a:r>
            <a:r>
              <a:rPr lang="es-ES" sz="3200" b="1" dirty="0"/>
              <a:t> examine </a:t>
            </a:r>
            <a:r>
              <a:rPr lang="es-ES" sz="3200" b="1" dirty="0" err="1"/>
              <a:t>whether</a:t>
            </a:r>
            <a:r>
              <a:rPr lang="es-ES" sz="3200" b="1" dirty="0"/>
              <a:t> </a:t>
            </a:r>
            <a:r>
              <a:rPr lang="es-ES" sz="3200" b="1" dirty="0" err="1"/>
              <a:t>proficiency</a:t>
            </a:r>
            <a:r>
              <a:rPr lang="es-ES" sz="3200" b="1" dirty="0"/>
              <a:t> </a:t>
            </a:r>
            <a:r>
              <a:rPr lang="es-ES" sz="3200" b="1" dirty="0" err="1"/>
              <a:t>affects</a:t>
            </a:r>
            <a:r>
              <a:rPr lang="es-ES" sz="3200" b="1" dirty="0"/>
              <a:t> </a:t>
            </a:r>
            <a:r>
              <a:rPr lang="es-ES" sz="3200" b="1" dirty="0" err="1"/>
              <a:t>rythm</a:t>
            </a:r>
            <a:r>
              <a:rPr lang="es-ES" sz="3200" b="1" dirty="0"/>
              <a:t> </a:t>
            </a:r>
            <a:r>
              <a:rPr lang="es-ES" sz="3200" b="1" dirty="0" err="1"/>
              <a:t>patterns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61751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5DB8FB-6602-4C0C-BB0C-D8F7D1ECB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34974"/>
              </p:ext>
            </p:extLst>
          </p:nvPr>
        </p:nvGraphicFramePr>
        <p:xfrm>
          <a:off x="573086" y="2512060"/>
          <a:ext cx="9521826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913">
                  <a:extLst>
                    <a:ext uri="{9D8B030D-6E8A-4147-A177-3AD203B41FA5}">
                      <a16:colId xmlns:a16="http://schemas.microsoft.com/office/drawing/2014/main" val="3238336448"/>
                    </a:ext>
                  </a:extLst>
                </a:gridCol>
                <a:gridCol w="4760913">
                  <a:extLst>
                    <a:ext uri="{9D8B030D-6E8A-4147-A177-3AD203B41FA5}">
                      <a16:colId xmlns:a16="http://schemas.microsoft.com/office/drawing/2014/main" val="1571083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 studies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6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L1 English L2 Hebrew showed lower variability in vowel duration compared with native Hebrew than L1 English L2 Spanish compared with native Spanish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Becker (2003): Hebrew intonation. Location of high tones in Hebrew should be understood as a realization of metrical structure, namely trochaic feet.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Niebuhr (2012): stress-timed languages are closer to a trochaic feet: stressed syllable followed by unstressed syllable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3147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6F037D9-967D-487A-9CAE-0FF2AB2FED06}"/>
              </a:ext>
            </a:extLst>
          </p:cNvPr>
          <p:cNvSpPr/>
          <p:nvPr/>
        </p:nvSpPr>
        <p:spPr>
          <a:xfrm>
            <a:off x="723900" y="269136"/>
            <a:ext cx="8127999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Hypothesis 1:</a:t>
            </a:r>
          </a:p>
          <a:p>
            <a:r>
              <a:rPr lang="en-US" dirty="0"/>
              <a:t>Hebrew shares vowel duration similarities of stress-timed language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1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42CF96-F997-44D0-815F-9CD2F5943A2A}"/>
              </a:ext>
            </a:extLst>
          </p:cNvPr>
          <p:cNvSpPr/>
          <p:nvPr/>
        </p:nvSpPr>
        <p:spPr>
          <a:xfrm>
            <a:off x="787397" y="999339"/>
            <a:ext cx="8467725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ea typeface="Times New Roman" panose="02020603050405020304" pitchFamily="18" charset="0"/>
              </a:rPr>
              <a:t>Hypothesis 2</a:t>
            </a:r>
          </a:p>
          <a:p>
            <a:r>
              <a:rPr lang="en-US" dirty="0">
                <a:ea typeface="Times New Roman" panose="02020603050405020304" pitchFamily="18" charset="0"/>
              </a:rPr>
              <a:t>Proficiency has an affect in vowel duration between L1 and L2 who belong to different rhythm class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B0D7039B-182E-419E-91BB-890235F6F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78459"/>
              </p:ext>
            </p:extLst>
          </p:nvPr>
        </p:nvGraphicFramePr>
        <p:xfrm>
          <a:off x="474658" y="2687561"/>
          <a:ext cx="9755192" cy="238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596">
                  <a:extLst>
                    <a:ext uri="{9D8B030D-6E8A-4147-A177-3AD203B41FA5}">
                      <a16:colId xmlns:a16="http://schemas.microsoft.com/office/drawing/2014/main" val="60470971"/>
                    </a:ext>
                  </a:extLst>
                </a:gridCol>
                <a:gridCol w="4877596">
                  <a:extLst>
                    <a:ext uri="{9D8B030D-6E8A-4147-A177-3AD203B41FA5}">
                      <a16:colId xmlns:a16="http://schemas.microsoft.com/office/drawing/2014/main" val="834029543"/>
                    </a:ext>
                  </a:extLst>
                </a:gridCol>
              </a:tblGrid>
              <a:tr h="375374">
                <a:tc>
                  <a:txBody>
                    <a:bodyPr/>
                    <a:lstStyle/>
                    <a:p>
                      <a:r>
                        <a:rPr lang="en-US" dirty="0"/>
                        <a:t>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 studies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5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Mint results has a significant effect in the Spanish group  in vowel1 and vowel2 duration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Mint has no effect in Hebrew group in  vowel 1 duration, but has an effect in Hebrew vowel 2 duration, but the effect is not so strong compared to vowel 2 duration in the Spanish group.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 Carter and Wolford (2016):  younger  generation of Spanish speaker (lower Spanish proficiency) exhibited a stress-rhythm pattern in their Spanish and older generations spoked Spanish with a more syllable-rhythm pattern (higher Spanish proficiency)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66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80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935B-F20A-4B48-B4F3-4CC04A3E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94520" cy="89471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FB66-D1B2-4473-8437-A7D5BE6A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Hebrew share more prosodic features with English than Spanish</a:t>
            </a:r>
          </a:p>
          <a:p>
            <a:r>
              <a:rPr lang="en-US" dirty="0"/>
              <a:t>This suggest that Hebrew falls in the stress-timed continuum  rather than the syllable-timed continuum</a:t>
            </a:r>
          </a:p>
          <a:p>
            <a:r>
              <a:rPr lang="en-US" dirty="0"/>
              <a:t>Proficiency is a not a good predictor of rhythm in bilingual speakers if bilinguals has two languages with similar prosodic features</a:t>
            </a:r>
          </a:p>
          <a:p>
            <a:r>
              <a:rPr lang="en-US" dirty="0"/>
              <a:t>Rhythm can be acquired by bilinguals that speak an L1 that has different rhythm features than the target language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3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179" y="22445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thanks</a:t>
            </a:r>
            <a:br>
              <a:rPr lang="en-US" b="1" dirty="0"/>
            </a:br>
            <a:r>
              <a:rPr lang="en-US" b="1" dirty="0" err="1"/>
              <a:t>muchas</a:t>
            </a:r>
            <a:r>
              <a:rPr lang="en-US" b="1" dirty="0"/>
              <a:t> gracias</a:t>
            </a:r>
            <a:r>
              <a:rPr lang="en-US" dirty="0"/>
              <a:t> </a:t>
            </a:r>
            <a:br>
              <a:rPr lang="en-US" dirty="0"/>
            </a:br>
            <a:r>
              <a:rPr lang="he-IL" dirty="0"/>
              <a:t>תודה רבה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9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508D-C004-4BE4-875E-2E3ACFCDEF4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Theoretical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68CC-DF9E-4578-AE4C-F10109C66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4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93D1-3CA5-4D16-A0DD-0DB7B897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040"/>
            <a:ext cx="5725160" cy="124364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Rhythm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22BF2C-2068-4DAE-A490-D8E9CE1E6814}"/>
              </a:ext>
            </a:extLst>
          </p:cNvPr>
          <p:cNvSpPr/>
          <p:nvPr/>
        </p:nvSpPr>
        <p:spPr>
          <a:xfrm>
            <a:off x="7380315" y="447040"/>
            <a:ext cx="4142009" cy="12772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prosodic characteristic of speech</a:t>
            </a:r>
          </a:p>
          <a:p>
            <a:pPr>
              <a:spcAft>
                <a:spcPts val="600"/>
              </a:spcAft>
            </a:pPr>
            <a:r>
              <a:rPr lang="en-US" dirty="0"/>
              <a:t>The up and down beat of the strong and weak units of a given language (Aldrich, 2019)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E13ECC-DDB5-4083-A307-D0145A67B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440130"/>
              </p:ext>
            </p:extLst>
          </p:nvPr>
        </p:nvGraphicFramePr>
        <p:xfrm>
          <a:off x="553720" y="23031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84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7430-C2A2-4763-966D-4F6E703D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44100" cy="7112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3200" b="1" dirty="0"/>
              <a:t>Stress-rhythm languages and syllable-rhythm languages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1EEB9AA-6A9D-4421-BCFA-2A46B392C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698220"/>
              </p:ext>
            </p:extLst>
          </p:nvPr>
        </p:nvGraphicFramePr>
        <p:xfrm>
          <a:off x="419100" y="1247776"/>
          <a:ext cx="10515600" cy="4417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9295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859670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116279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10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syllable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phonological vowel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acoustic correlates of stress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8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 to three consonants in the onset (straight)</a:t>
                      </a:r>
                    </a:p>
                    <a:p>
                      <a:r>
                        <a:rPr lang="en-US" sz="1400" dirty="0"/>
                        <a:t>up to four in the coda (e.g., twelfths) (Whitley, 2002)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phonological vowel reduction in unstressed syllables (</a:t>
                      </a:r>
                      <a:r>
                        <a:rPr lang="en-US" sz="1400" dirty="0" err="1"/>
                        <a:t>Ladefoged</a:t>
                      </a:r>
                      <a:r>
                        <a:rPr lang="en-US" sz="1400" dirty="0"/>
                        <a:t>, 2006)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stress affects vowel duration: vowels in stressed syllables are longer than in unstressed syllables (</a:t>
                      </a:r>
                      <a:r>
                        <a:rPr lang="nl-NL" sz="1400" dirty="0"/>
                        <a:t>de Jong, 2004; Van Summers, 1987)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 to two consonants  in the onset (e.g., </a:t>
                      </a:r>
                      <a:r>
                        <a:rPr lang="en-US" sz="1400" dirty="0" err="1"/>
                        <a:t>criar</a:t>
                      </a:r>
                      <a:r>
                        <a:rPr lang="en-US" sz="1400" dirty="0"/>
                        <a:t>) up to two in the coda (e.g., </a:t>
                      </a:r>
                      <a:r>
                        <a:rPr lang="en-US" sz="1400" dirty="0" err="1"/>
                        <a:t>vals</a:t>
                      </a:r>
                      <a:r>
                        <a:rPr lang="en-US" sz="1400" dirty="0"/>
                        <a:t>) (</a:t>
                      </a:r>
                      <a:r>
                        <a:rPr lang="en-US" sz="1400" dirty="0" err="1"/>
                        <a:t>Hualde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Olarrea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escobar</a:t>
                      </a:r>
                      <a:r>
                        <a:rPr lang="en-US" sz="1400" dirty="0"/>
                        <a:t> and Travis, 2010)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Ø (</a:t>
                      </a:r>
                      <a:r>
                        <a:rPr lang="en-US" sz="1400" dirty="0" err="1"/>
                        <a:t>Hualde</a:t>
                      </a:r>
                      <a:r>
                        <a:rPr lang="en-US" sz="1400" dirty="0"/>
                        <a:t> et al., 2010)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effect is lower in Spanish (Navarro Tomás, 1917, Whitley, 2002)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12891"/>
                  </a:ext>
                </a:extLst>
              </a:tr>
              <a:tr h="194309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467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EF144A-A381-402E-8ABE-7AD055AA401D}"/>
              </a:ext>
            </a:extLst>
          </p:cNvPr>
          <p:cNvSpPr txBox="1"/>
          <p:nvPr/>
        </p:nvSpPr>
        <p:spPr>
          <a:xfrm>
            <a:off x="619125" y="4528482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Hebrew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A493A-2350-45B8-9500-D177E1B88072}"/>
              </a:ext>
            </a:extLst>
          </p:cNvPr>
          <p:cNvSpPr txBox="1"/>
          <p:nvPr/>
        </p:nvSpPr>
        <p:spPr>
          <a:xfrm>
            <a:off x="3267075" y="3979455"/>
            <a:ext cx="22669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 to one consonant in the onset (</a:t>
            </a:r>
            <a:r>
              <a:rPr lang="en-US" sz="1400" dirty="0" err="1"/>
              <a:t>e.g</a:t>
            </a:r>
            <a:r>
              <a:rPr lang="en-US" sz="1400" dirty="0"/>
              <a:t> </a:t>
            </a:r>
            <a:r>
              <a:rPr lang="en-US" sz="1400" dirty="0" err="1"/>
              <a:t>sefer</a:t>
            </a:r>
            <a:r>
              <a:rPr lang="en-US" sz="1400" dirty="0"/>
              <a:t>) </a:t>
            </a:r>
          </a:p>
          <a:p>
            <a:r>
              <a:rPr lang="en-US" sz="1400" dirty="0"/>
              <a:t>Up to one in the coda, except 2 </a:t>
            </a:r>
            <a:r>
              <a:rPr lang="en-US" sz="1400" dirty="0" err="1"/>
              <a:t>p.s</a:t>
            </a:r>
            <a:r>
              <a:rPr lang="en-US" sz="1400" dirty="0"/>
              <a:t> suffix (</a:t>
            </a:r>
            <a:r>
              <a:rPr lang="en-US" sz="1400" dirty="0" err="1"/>
              <a:t>katabt</a:t>
            </a:r>
            <a:r>
              <a:rPr lang="en-US" sz="1400" dirty="0"/>
              <a:t>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4F617-34E0-49DD-A67A-28AF9D3CDD2E}"/>
              </a:ext>
            </a:extLst>
          </p:cNvPr>
          <p:cNvSpPr txBox="1"/>
          <p:nvPr/>
        </p:nvSpPr>
        <p:spPr>
          <a:xfrm>
            <a:off x="5953124" y="3979455"/>
            <a:ext cx="2266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vowel reduction in  Tiberian Hebrew (the canonical pronunciation of the Hebrew Bible ), but not in Modern Hebrew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62A5B-9FAA-41B0-B170-97947A6A441E}"/>
              </a:ext>
            </a:extLst>
          </p:cNvPr>
          <p:cNvSpPr txBox="1"/>
          <p:nvPr/>
        </p:nvSpPr>
        <p:spPr>
          <a:xfrm>
            <a:off x="8458198" y="4066965"/>
            <a:ext cx="2266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vowels in stressed syllables are twice as long as vowels in </a:t>
            </a:r>
            <a:r>
              <a:rPr lang="en-US" sz="1400" dirty="0" err="1"/>
              <a:t>stressless</a:t>
            </a:r>
            <a:r>
              <a:rPr lang="en-US" sz="1400" dirty="0"/>
              <a:t> syllables , regardless of syllable structure (Becker, 2003)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D9D65-D7FD-4ADE-BF24-1423EE0A72AD}"/>
              </a:ext>
            </a:extLst>
          </p:cNvPr>
          <p:cNvSpPr txBox="1"/>
          <p:nvPr/>
        </p:nvSpPr>
        <p:spPr>
          <a:xfrm>
            <a:off x="1514475" y="5972175"/>
            <a:ext cx="401955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 Hebrew is more similar to stress or syllable rhythm? </a:t>
            </a:r>
          </a:p>
        </p:txBody>
      </p:sp>
    </p:spTree>
    <p:extLst>
      <p:ext uri="{BB962C8B-B14F-4D97-AF65-F5344CB8AC3E}">
        <p14:creationId xmlns:p14="http://schemas.microsoft.com/office/powerpoint/2010/main" val="182649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88A3-AA0B-4925-8011-4347082128D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Proficiency and L2 rhythm</a:t>
            </a: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10A4F4-F488-4CDE-BF11-25F22F182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14308"/>
              </p:ext>
            </p:extLst>
          </p:nvPr>
        </p:nvGraphicFramePr>
        <p:xfrm>
          <a:off x="400050" y="3344756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990283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7946110"/>
                    </a:ext>
                  </a:extLst>
                </a:gridCol>
              </a:tblGrid>
              <a:tr h="226342">
                <a:tc>
                  <a:txBody>
                    <a:bodyPr/>
                    <a:lstStyle/>
                    <a:p>
                      <a:r>
                        <a:rPr lang="en-US" dirty="0"/>
                        <a:t>authors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78308"/>
                  </a:ext>
                </a:extLst>
              </a:tr>
              <a:tr h="226342">
                <a:tc>
                  <a:txBody>
                    <a:bodyPr/>
                    <a:lstStyle/>
                    <a:p>
                      <a:r>
                        <a:rPr lang="en-US" dirty="0"/>
                        <a:t>Carter and Wolford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younger  generation of Spanish English-bilingual living in USA  exhibited a stress-rhythm pattern in their Spanish, and the reverse for older generations, who spoke Spanish with a more syllable-rhythm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93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534AC57-84B2-4661-8323-2DA655A7978F}"/>
              </a:ext>
            </a:extLst>
          </p:cNvPr>
          <p:cNvSpPr/>
          <p:nvPr/>
        </p:nvSpPr>
        <p:spPr>
          <a:xfrm>
            <a:off x="1419224" y="1932232"/>
            <a:ext cx="7515225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if bilinguals use a unique rhythm pattern for each language or if only one rhythm pattern is used for both.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575C1-F627-4437-BCC8-76071BB43229}"/>
              </a:ext>
            </a:extLst>
          </p:cNvPr>
          <p:cNvSpPr txBox="1"/>
          <p:nvPr/>
        </p:nvSpPr>
        <p:spPr>
          <a:xfrm>
            <a:off x="1838325" y="5514975"/>
            <a:ext cx="5762625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 proficiency affect rhythm pattern if two languages have a similar rhythm category?  </a:t>
            </a:r>
          </a:p>
        </p:txBody>
      </p:sp>
    </p:spTree>
    <p:extLst>
      <p:ext uri="{BB962C8B-B14F-4D97-AF65-F5344CB8AC3E}">
        <p14:creationId xmlns:p14="http://schemas.microsoft.com/office/powerpoint/2010/main" val="35216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411FA6-5A94-4A6C-B3D8-79825D6F1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99782"/>
              </p:ext>
            </p:extLst>
          </p:nvPr>
        </p:nvGraphicFramePr>
        <p:xfrm>
          <a:off x="720726" y="1738841"/>
          <a:ext cx="812799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978901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8288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617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measure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Predictions: Stress-time/ syllable-time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4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Ramus, </a:t>
                      </a:r>
                      <a:r>
                        <a:rPr lang="en-US" dirty="0" err="1"/>
                        <a:t>Nespor</a:t>
                      </a:r>
                      <a:r>
                        <a:rPr lang="en-US" dirty="0"/>
                        <a:t>, and </a:t>
                      </a:r>
                      <a:r>
                        <a:rPr lang="en-US" dirty="0" err="1"/>
                        <a:t>Mehler</a:t>
                      </a:r>
                      <a:r>
                        <a:rPr lang="en-US" dirty="0"/>
                        <a:t> (1999)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 %V: the proportion of a given utterance that is vocalic</a:t>
                      </a:r>
                    </a:p>
                    <a:p>
                      <a:r>
                        <a:rPr lang="en-US" dirty="0"/>
                        <a:t>2. ΔV: the standard deviation of vocalic intervals</a:t>
                      </a:r>
                    </a:p>
                    <a:p>
                      <a:r>
                        <a:rPr lang="en-US" dirty="0"/>
                        <a:t>3. ΔC: the standard deviation of consonantal intervals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 %V: syllable-rhythm languages would have higher vowel proportions than stress-rhythm  due to their general lack of vowel reduction </a:t>
                      </a:r>
                    </a:p>
                    <a:p>
                      <a:r>
                        <a:rPr lang="en-US" dirty="0"/>
                        <a:t>Stress-rhythm:  greater variability among vocalic intervals: high ΔV and ΔC scores</a:t>
                      </a:r>
                    </a:p>
                    <a:p>
                      <a:r>
                        <a:rPr lang="en-US" dirty="0"/>
                        <a:t>Syllable-rhythm : low ΔV  and ΔC 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581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CEC72F-D8B2-4949-966C-446596FC67D9}"/>
              </a:ext>
            </a:extLst>
          </p:cNvPr>
          <p:cNvSpPr txBox="1"/>
          <p:nvPr/>
        </p:nvSpPr>
        <p:spPr>
          <a:xfrm>
            <a:off x="720726" y="590550"/>
            <a:ext cx="6638925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Rhythm measure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3FF05-A87B-4B0A-9F26-4E635F07A6AF}"/>
              </a:ext>
            </a:extLst>
          </p:cNvPr>
          <p:cNvSpPr txBox="1"/>
          <p:nvPr/>
        </p:nvSpPr>
        <p:spPr>
          <a:xfrm>
            <a:off x="9505950" y="3262841"/>
            <a:ext cx="1660524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Vowel duration measure:</a:t>
            </a:r>
          </a:p>
          <a:p>
            <a:r>
              <a:rPr lang="en-US" dirty="0"/>
              <a:t>%V: equal</a:t>
            </a:r>
          </a:p>
          <a:p>
            <a:r>
              <a:rPr lang="en-US" dirty="0"/>
              <a:t>ΔC: different number of consonant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3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59" y="335846"/>
            <a:ext cx="9489441" cy="98495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The current study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79293" y="1509087"/>
            <a:ext cx="9725891" cy="286232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sz="2000" dirty="0"/>
              <a:t>The present study attempts to demonstrate phonetic similarities between Hebrew and English comparing vowel duration between:</a:t>
            </a:r>
          </a:p>
          <a:p>
            <a:pPr marL="342900" indent="-342900" algn="just">
              <a:buFontTx/>
              <a:buChar char="-"/>
            </a:pPr>
            <a:r>
              <a:rPr lang="en-US" sz="2000" dirty="0"/>
              <a:t>L1 Hebrew and L1 English L2 Hebrew learners </a:t>
            </a:r>
          </a:p>
          <a:p>
            <a:pPr marL="342900" indent="-342900" algn="just">
              <a:buFontTx/>
              <a:buChar char="-"/>
            </a:pPr>
            <a:r>
              <a:rPr lang="en-US" sz="2000" dirty="0"/>
              <a:t>L1 Spanish and L1 English L2 Spanish learners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/>
              <a:t> It aims to examine data from L1 English who are learning an L2 language with no clear rhythm class classification –Hebrew- and to examine L1 English who are  learning a well-known syllable time language, Spanish, that differ from  English stress –timed.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/>
              <a:t>Also the present work examines whether proficiency is a good predictor  of vowel duration  similarities or differences between  groups.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79080F-2672-4AAA-A8E4-0F89E81CE047}"/>
              </a:ext>
            </a:extLst>
          </p:cNvPr>
          <p:cNvSpPr/>
          <p:nvPr/>
        </p:nvSpPr>
        <p:spPr>
          <a:xfrm>
            <a:off x="1199283" y="4890938"/>
            <a:ext cx="848590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sz="2000" dirty="0"/>
              <a:t>I predict that there will be higher vowel variability between L1 English who are learning Spanish  and native Spanish than  and L1 English L2 Hebrew with native Hebrew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/>
              <a:t>I predict that proficiency has an effect in the Spanish group vowel duration, but not in L2 Hebrew vowel duration</a:t>
            </a:r>
          </a:p>
        </p:txBody>
      </p:sp>
    </p:spTree>
    <p:extLst>
      <p:ext uri="{BB962C8B-B14F-4D97-AF65-F5344CB8AC3E}">
        <p14:creationId xmlns:p14="http://schemas.microsoft.com/office/powerpoint/2010/main" val="28049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2B22-AA88-48AC-AE46-5AC4461DA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RQs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E0017-3F0A-488F-9F4D-54CC3B69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Does Hebrew fall in the stress-timed rhythm pattern continuum alike English?</a:t>
            </a:r>
          </a:p>
          <a:p>
            <a:endParaRPr lang="en-US" dirty="0"/>
          </a:p>
          <a:p>
            <a:r>
              <a:rPr lang="en-US" dirty="0"/>
              <a:t>Does proficiency modulate differences in vowel duration between L1 Spanish and L1 English L2 Spanish learners and between L1 Hebrew and L1 English L2 Hebrew learners 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D2E2-4B60-4D02-9168-C395BF53F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5C339-00C3-4F3F-9090-10F2A7091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122" y="2505075"/>
            <a:ext cx="5183188" cy="3684588"/>
          </a:xfrm>
          <a:ln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Hebrew shares vowel duration similarities of stress-timed  language </a:t>
            </a:r>
          </a:p>
          <a:p>
            <a:endParaRPr lang="en-US" dirty="0"/>
          </a:p>
          <a:p>
            <a:r>
              <a:rPr lang="en-US" dirty="0"/>
              <a:t>Proficiency has an affect in vowel duration between L1 and L2 who belong to different rhythm class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9FA7BA-142C-44EB-9EA9-1EF3F147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193972" cy="103695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b="1" dirty="0"/>
              <a:t>Research questions and hypotheses </a:t>
            </a:r>
          </a:p>
        </p:txBody>
      </p:sp>
    </p:spTree>
    <p:extLst>
      <p:ext uri="{BB962C8B-B14F-4D97-AF65-F5344CB8AC3E}">
        <p14:creationId xmlns:p14="http://schemas.microsoft.com/office/powerpoint/2010/main" val="394705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1464</Words>
  <Application>Microsoft Office PowerPoint</Application>
  <PresentationFormat>Widescreen</PresentationFormat>
  <Paragraphs>217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Hebrew rhythm class</vt:lpstr>
      <vt:lpstr>Focus of this study: </vt:lpstr>
      <vt:lpstr>Theoretical framework</vt:lpstr>
      <vt:lpstr>Rhythm class</vt:lpstr>
      <vt:lpstr>Stress-rhythm languages and syllable-rhythm languages</vt:lpstr>
      <vt:lpstr>Proficiency and L2 rhythm</vt:lpstr>
      <vt:lpstr>PowerPoint Presentation</vt:lpstr>
      <vt:lpstr> The current study </vt:lpstr>
      <vt:lpstr>Research questions and hypotheses </vt:lpstr>
      <vt:lpstr>Participants</vt:lpstr>
      <vt:lpstr>Materials  </vt:lpstr>
      <vt:lpstr>SEGMENTATION OF ACOUSTIC DATA</vt:lpstr>
      <vt:lpstr>Results</vt:lpstr>
      <vt:lpstr>Descriptive statistics </vt:lpstr>
      <vt:lpstr>Vowel 1  by type of language </vt:lpstr>
      <vt:lpstr>Vowel 2 by type of language </vt:lpstr>
      <vt:lpstr>Vowel 1 by proficiency (MINT) </vt:lpstr>
      <vt:lpstr>Vowel 2 by proficiency (MINT) </vt:lpstr>
      <vt:lpstr>Discussion</vt:lpstr>
      <vt:lpstr>PowerPoint Presentation</vt:lpstr>
      <vt:lpstr>PowerPoint Presentation</vt:lpstr>
      <vt:lpstr>Conclusions </vt:lpstr>
      <vt:lpstr>thanks muchas gracias  תודה רבה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Hebrew rhythm class</dc:title>
  <dc:creator>Jennifer Rosanna Markovits Rojas</dc:creator>
  <cp:lastModifiedBy>Jennifer Rosanna Markovits Rojas</cp:lastModifiedBy>
  <cp:revision>24</cp:revision>
  <dcterms:created xsi:type="dcterms:W3CDTF">2020-05-11T22:13:42Z</dcterms:created>
  <dcterms:modified xsi:type="dcterms:W3CDTF">2020-05-13T00:23:38Z</dcterms:modified>
</cp:coreProperties>
</file>