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2" r:id="rId3"/>
    <p:sldId id="263" r:id="rId4"/>
    <p:sldId id="264" r:id="rId5"/>
    <p:sldId id="259" r:id="rId6"/>
    <p:sldId id="265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773" autoAdjust="0"/>
  </p:normalViewPr>
  <p:slideViewPr>
    <p:cSldViewPr snapToGrid="0">
      <p:cViewPr varScale="1">
        <p:scale>
          <a:sx n="74" d="100"/>
          <a:sy n="74" d="100"/>
        </p:scale>
        <p:origin x="1042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F3B13-7E36-4CB1-A31A-4FE272CD73E2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0DCCCEBE-DE2E-47FA-A885-DAA98D1C9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509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F3B13-7E36-4CB1-A31A-4FE272CD73E2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DCCCEBE-DE2E-47FA-A885-DAA98D1C9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440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F3B13-7E36-4CB1-A31A-4FE272CD73E2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DCCCEBE-DE2E-47FA-A885-DAA98D1C928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392010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F3B13-7E36-4CB1-A31A-4FE272CD73E2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DCCCEBE-DE2E-47FA-A885-DAA98D1C9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9924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F3B13-7E36-4CB1-A31A-4FE272CD73E2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DCCCEBE-DE2E-47FA-A885-DAA98D1C9286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702367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F3B13-7E36-4CB1-A31A-4FE272CD73E2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DCCCEBE-DE2E-47FA-A885-DAA98D1C9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8286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F3B13-7E36-4CB1-A31A-4FE272CD73E2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CCEBE-DE2E-47FA-A885-DAA98D1C9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5064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F3B13-7E36-4CB1-A31A-4FE272CD73E2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CCEBE-DE2E-47FA-A885-DAA98D1C9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561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F3B13-7E36-4CB1-A31A-4FE272CD73E2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CCEBE-DE2E-47FA-A885-DAA98D1C9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513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F3B13-7E36-4CB1-A31A-4FE272CD73E2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DCCCEBE-DE2E-47FA-A885-DAA98D1C9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986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F3B13-7E36-4CB1-A31A-4FE272CD73E2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DCCCEBE-DE2E-47FA-A885-DAA98D1C9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6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F3B13-7E36-4CB1-A31A-4FE272CD73E2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DCCCEBE-DE2E-47FA-A885-DAA98D1C9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098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F3B13-7E36-4CB1-A31A-4FE272CD73E2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CCEBE-DE2E-47FA-A885-DAA98D1C9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943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F3B13-7E36-4CB1-A31A-4FE272CD73E2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CCEBE-DE2E-47FA-A885-DAA98D1C9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700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F3B13-7E36-4CB1-A31A-4FE272CD73E2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CCEBE-DE2E-47FA-A885-DAA98D1C9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398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F3B13-7E36-4CB1-A31A-4FE272CD73E2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DCCCEBE-DE2E-47FA-A885-DAA98D1C9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750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EF3B13-7E36-4CB1-A31A-4FE272CD73E2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0DCCCEBE-DE2E-47FA-A885-DAA98D1C9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948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80E0B-6745-E934-2823-635E17C093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94370"/>
            <a:ext cx="9144000" cy="2387600"/>
          </a:xfrm>
        </p:spPr>
        <p:txBody>
          <a:bodyPr/>
          <a:lstStyle/>
          <a:p>
            <a:r>
              <a:rPr lang="en-US" dirty="0"/>
              <a:t>Sentiment analysis: drug reviews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A173DC-33B4-071E-E3AC-87DF677B0E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3" y="4768048"/>
            <a:ext cx="8915399" cy="1126283"/>
          </a:xfrm>
        </p:spPr>
        <p:txBody>
          <a:bodyPr/>
          <a:lstStyle/>
          <a:p>
            <a:r>
              <a:rPr lang="en-US" dirty="0"/>
              <a:t>Jonathan Marks</a:t>
            </a:r>
          </a:p>
        </p:txBody>
      </p:sp>
    </p:spTree>
    <p:extLst>
      <p:ext uri="{BB962C8B-B14F-4D97-AF65-F5344CB8AC3E}">
        <p14:creationId xmlns:p14="http://schemas.microsoft.com/office/powerpoint/2010/main" val="1455614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14336-F6D3-A160-7328-B4676DCA6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Problem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E9BA76-000C-18EC-3BF8-281A779DCC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869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/>
              <a:t>A hospital or insurance provider</a:t>
            </a:r>
          </a:p>
          <a:p>
            <a:endParaRPr lang="en-US" sz="2400" dirty="0"/>
          </a:p>
          <a:p>
            <a:r>
              <a:rPr lang="en-US" sz="2400" dirty="0"/>
              <a:t>Efficiently extracting numeric ratings from patients' written review.  </a:t>
            </a:r>
          </a:p>
          <a:p>
            <a:endParaRPr lang="en-US" sz="2400" dirty="0"/>
          </a:p>
          <a:p>
            <a:r>
              <a:rPr lang="en-US" sz="2400" dirty="0"/>
              <a:t>To this end we build a model using labelled, numerically, patient reviews. 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57353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4F18B-FC41-F758-1DC6-68ED48F0D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5947" y="580794"/>
            <a:ext cx="10515600" cy="1325563"/>
          </a:xfrm>
        </p:spPr>
        <p:txBody>
          <a:bodyPr/>
          <a:lstStyle/>
          <a:p>
            <a:r>
              <a:rPr lang="en-US" dirty="0"/>
              <a:t>Data Understanding	/Preprocessing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DC8818-3A0B-2A75-470D-66AA45EF1B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718" y="1664945"/>
            <a:ext cx="8915400" cy="3777622"/>
          </a:xfrm>
        </p:spPr>
        <p:txBody>
          <a:bodyPr>
            <a:noAutofit/>
          </a:bodyPr>
          <a:lstStyle/>
          <a:p>
            <a:r>
              <a:rPr lang="en-US" sz="2400" dirty="0"/>
              <a:t>160,000 samples</a:t>
            </a:r>
          </a:p>
          <a:p>
            <a:r>
              <a:rPr lang="en-US" sz="2400" dirty="0"/>
              <a:t>Short paragraphs</a:t>
            </a:r>
          </a:p>
          <a:p>
            <a:pPr lvl="1"/>
            <a:r>
              <a:rPr lang="en-US" sz="2200" dirty="0"/>
              <a:t>800 and 3400 unique conditions</a:t>
            </a:r>
          </a:p>
          <a:p>
            <a:pPr marL="457200" lvl="1" indent="0">
              <a:buNone/>
            </a:pPr>
            <a:r>
              <a:rPr lang="en-US" sz="2200" dirty="0"/>
              <a:t>and drugs</a:t>
            </a:r>
          </a:p>
          <a:p>
            <a:endParaRPr lang="en-US" sz="2400" dirty="0"/>
          </a:p>
          <a:p>
            <a:r>
              <a:rPr lang="en-US" sz="2400" dirty="0"/>
              <a:t>Non-normal distribution of target</a:t>
            </a:r>
          </a:p>
          <a:p>
            <a:endParaRPr lang="en-US" sz="2400" dirty="0"/>
          </a:p>
          <a:p>
            <a:r>
              <a:rPr lang="en-US" sz="2400" dirty="0"/>
              <a:t>Text and meta-</a:t>
            </a:r>
            <a:r>
              <a:rPr lang="en-US" sz="2400" dirty="0" err="1"/>
              <a:t>deta</a:t>
            </a:r>
            <a:endParaRPr lang="en-US" sz="2400" dirty="0"/>
          </a:p>
          <a:p>
            <a:endParaRPr lang="en-US" sz="2400" dirty="0"/>
          </a:p>
          <a:p>
            <a:r>
              <a:rPr lang="en-US" sz="1200" dirty="0"/>
              <a:t>The data comes from Drugs.com and is accessed through UCI's website.</a:t>
            </a:r>
          </a:p>
          <a:p>
            <a:pPr marL="0" indent="0">
              <a:buNone/>
            </a:pPr>
            <a:r>
              <a:rPr lang="en-US" sz="1200" dirty="0"/>
              <a:t> </a:t>
            </a:r>
            <a:r>
              <a:rPr lang="en-US" sz="800" dirty="0"/>
              <a:t>(</a:t>
            </a:r>
            <a:r>
              <a:rPr lang="en-US" sz="800" dirty="0" err="1"/>
              <a:t>Kalummadi</a:t>
            </a:r>
            <a:r>
              <a:rPr lang="en-US" sz="800" dirty="0"/>
              <a:t> and </a:t>
            </a:r>
            <a:r>
              <a:rPr lang="en-US" sz="800" dirty="0" err="1"/>
              <a:t>Grer</a:t>
            </a:r>
            <a:r>
              <a:rPr lang="en-US" sz="800" dirty="0"/>
              <a:t>)</a:t>
            </a:r>
          </a:p>
          <a:p>
            <a:endParaRPr lang="en-US" sz="1200" dirty="0"/>
          </a:p>
        </p:txBody>
      </p:sp>
      <p:pic>
        <p:nvPicPr>
          <p:cNvPr id="11" name="Picture 10" descr="A graph with blue squares&#10;&#10;Description automatically generated">
            <a:extLst>
              <a:ext uri="{FF2B5EF4-FFF2-40B4-BE49-F238E27FC236}">
                <a16:creationId xmlns:a16="http://schemas.microsoft.com/office/drawing/2014/main" id="{48A82687-3B62-BBA0-8263-6CEE94E5D7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4144" y="2683761"/>
            <a:ext cx="5202946" cy="3776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390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67587-12F8-6639-A767-E70083420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44892"/>
            <a:ext cx="8911687" cy="1280890"/>
          </a:xfrm>
        </p:spPr>
        <p:txBody>
          <a:bodyPr>
            <a:normAutofit/>
          </a:bodyPr>
          <a:lstStyle/>
          <a:p>
            <a:r>
              <a:rPr lang="en-US" dirty="0"/>
              <a:t>Preprocessing / </a:t>
            </a:r>
            <a:r>
              <a:rPr lang="en-US" dirty="0" err="1"/>
              <a:t>nlp</a:t>
            </a:r>
            <a:r>
              <a:rPr lang="en-US" dirty="0"/>
              <a:t>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DC617-CABC-4807-C27A-A55AFBD299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285588"/>
            <a:ext cx="8915400" cy="3434202"/>
          </a:xfrm>
        </p:spPr>
        <p:txBody>
          <a:bodyPr>
            <a:normAutofit/>
          </a:bodyPr>
          <a:lstStyle/>
          <a:p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A403FB-6AB1-A0DA-BEDD-D46198016A5B}"/>
              </a:ext>
            </a:extLst>
          </p:cNvPr>
          <p:cNvSpPr txBox="1"/>
          <p:nvPr/>
        </p:nvSpPr>
        <p:spPr>
          <a:xfrm>
            <a:off x="3335092" y="2090767"/>
            <a:ext cx="2608891" cy="7630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Tokenizing</a:t>
            </a:r>
          </a:p>
          <a:p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1067B3-04AE-4CBA-24E2-9079A9DE26FA}"/>
              </a:ext>
            </a:extLst>
          </p:cNvPr>
          <p:cNvSpPr txBox="1"/>
          <p:nvPr/>
        </p:nvSpPr>
        <p:spPr>
          <a:xfrm>
            <a:off x="2935437" y="3849825"/>
            <a:ext cx="914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/>
          </a:p>
          <a:p>
            <a:r>
              <a:rPr lang="en-US" sz="2400" dirty="0"/>
              <a:t>TF-IDF		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940297-7A5F-CDA5-02BD-69F253338FA9}"/>
              </a:ext>
            </a:extLst>
          </p:cNvPr>
          <p:cNvSpPr txBox="1"/>
          <p:nvPr/>
        </p:nvSpPr>
        <p:spPr>
          <a:xfrm>
            <a:off x="4952614" y="3430730"/>
            <a:ext cx="260889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Word embeddings	</a:t>
            </a:r>
          </a:p>
          <a:p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F6F5A7-3443-A0A1-4C21-F81C678E56C7}"/>
              </a:ext>
            </a:extLst>
          </p:cNvPr>
          <p:cNvSpPr txBox="1"/>
          <p:nvPr/>
        </p:nvSpPr>
        <p:spPr>
          <a:xfrm>
            <a:off x="5952259" y="3271404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F286A74-3700-B74A-FE66-C38E77A7BB0A}"/>
              </a:ext>
            </a:extLst>
          </p:cNvPr>
          <p:cNvCxnSpPr/>
          <p:nvPr/>
        </p:nvCxnSpPr>
        <p:spPr>
          <a:xfrm>
            <a:off x="4753839" y="3143250"/>
            <a:ext cx="91440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CBEC881-78B4-BE92-1848-0B5B2492FCE6}"/>
              </a:ext>
            </a:extLst>
          </p:cNvPr>
          <p:cNvCxnSpPr/>
          <p:nvPr/>
        </p:nvCxnSpPr>
        <p:spPr>
          <a:xfrm>
            <a:off x="3264400" y="3233304"/>
            <a:ext cx="144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B3FA60F-F0D7-B346-1386-207C5A7A8669}"/>
              </a:ext>
            </a:extLst>
          </p:cNvPr>
          <p:cNvSpPr txBox="1"/>
          <p:nvPr/>
        </p:nvSpPr>
        <p:spPr>
          <a:xfrm>
            <a:off x="7305881" y="4145694"/>
            <a:ext cx="46218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(Queen is to king as women is to man.)	</a:t>
            </a:r>
          </a:p>
        </p:txBody>
      </p:sp>
    </p:spTree>
    <p:extLst>
      <p:ext uri="{BB962C8B-B14F-4D97-AF65-F5344CB8AC3E}">
        <p14:creationId xmlns:p14="http://schemas.microsoft.com/office/powerpoint/2010/main" val="22949528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3D866-B23C-04F2-8CFE-1835F217B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33441"/>
            <a:ext cx="8911687" cy="1280890"/>
          </a:xfrm>
        </p:spPr>
        <p:txBody>
          <a:bodyPr/>
          <a:lstStyle/>
          <a:p>
            <a:r>
              <a:rPr lang="en-US" dirty="0"/>
              <a:t>RMSE cross-model comparisons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69944-AFB6-4D20-A5D9-9DE739DCAE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43991"/>
            <a:ext cx="8915400" cy="3777622"/>
          </a:xfrm>
        </p:spPr>
        <p:txBody>
          <a:bodyPr>
            <a:normAutofit/>
          </a:bodyPr>
          <a:lstStyle/>
          <a:p>
            <a:r>
              <a:rPr lang="en-US" sz="2400" dirty="0"/>
              <a:t>Linear regression  model performs best.		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F8349F7-8044-E12A-E301-9026047A3F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4712534"/>
              </p:ext>
            </p:extLst>
          </p:nvPr>
        </p:nvGraphicFramePr>
        <p:xfrm>
          <a:off x="513533" y="2887625"/>
          <a:ext cx="9825889" cy="40912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4821">
                  <a:extLst>
                    <a:ext uri="{9D8B030D-6E8A-4147-A177-3AD203B41FA5}">
                      <a16:colId xmlns:a16="http://schemas.microsoft.com/office/drawing/2014/main" val="3531711473"/>
                    </a:ext>
                  </a:extLst>
                </a:gridCol>
                <a:gridCol w="1444821">
                  <a:extLst>
                    <a:ext uri="{9D8B030D-6E8A-4147-A177-3AD203B41FA5}">
                      <a16:colId xmlns:a16="http://schemas.microsoft.com/office/drawing/2014/main" val="1707648186"/>
                    </a:ext>
                  </a:extLst>
                </a:gridCol>
                <a:gridCol w="1909036">
                  <a:extLst>
                    <a:ext uri="{9D8B030D-6E8A-4147-A177-3AD203B41FA5}">
                      <a16:colId xmlns:a16="http://schemas.microsoft.com/office/drawing/2014/main" val="1820434955"/>
                    </a:ext>
                  </a:extLst>
                </a:gridCol>
                <a:gridCol w="1675737">
                  <a:extLst>
                    <a:ext uri="{9D8B030D-6E8A-4147-A177-3AD203B41FA5}">
                      <a16:colId xmlns:a16="http://schemas.microsoft.com/office/drawing/2014/main" val="1348581343"/>
                    </a:ext>
                  </a:extLst>
                </a:gridCol>
                <a:gridCol w="1675737">
                  <a:extLst>
                    <a:ext uri="{9D8B030D-6E8A-4147-A177-3AD203B41FA5}">
                      <a16:colId xmlns:a16="http://schemas.microsoft.com/office/drawing/2014/main" val="1705823642"/>
                    </a:ext>
                  </a:extLst>
                </a:gridCol>
                <a:gridCol w="1675737">
                  <a:extLst>
                    <a:ext uri="{9D8B030D-6E8A-4147-A177-3AD203B41FA5}">
                      <a16:colId xmlns:a16="http://schemas.microsoft.com/office/drawing/2014/main" val="2523711392"/>
                    </a:ext>
                  </a:extLst>
                </a:gridCol>
              </a:tblGrid>
              <a:tr h="415019"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215611" marR="215611" marT="41564" marB="41564"/>
                </a:tc>
                <a:tc gridSpan="3">
                  <a:txBody>
                    <a:bodyPr/>
                    <a:lstStyle/>
                    <a:p>
                      <a:r>
                        <a:rPr lang="en-US" sz="1700" dirty="0"/>
                        <a:t>No word embeddings (TF-IDF)</a:t>
                      </a:r>
                    </a:p>
                  </a:txBody>
                  <a:tcPr marL="215611" marR="215611" marT="41564" marB="41564"/>
                </a:tc>
                <a:tc hMerge="1">
                  <a:txBody>
                    <a:bodyPr/>
                    <a:lstStyle/>
                    <a:p>
                      <a:r>
                        <a:rPr lang="en-US" sz="1700" dirty="0"/>
                        <a:t>No word embeddings (TF-IDF)</a:t>
                      </a:r>
                    </a:p>
                  </a:txBody>
                  <a:tcPr marL="100584" marR="100584" marT="50292" marB="50292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700" dirty="0"/>
                        <a:t>Word embeddings</a:t>
                      </a:r>
                    </a:p>
                  </a:txBody>
                  <a:tcPr marL="100584" marR="100584" marT="50292" marB="50292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3643099"/>
                  </a:ext>
                </a:extLst>
              </a:tr>
              <a:tr h="1142965"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215611" marR="215611" marT="41564" marB="41564"/>
                </a:tc>
                <a:tc>
                  <a:txBody>
                    <a:bodyPr/>
                    <a:lstStyle/>
                    <a:p>
                      <a:r>
                        <a:rPr lang="en-US" sz="1700" b="0" dirty="0"/>
                        <a:t>Baseline </a:t>
                      </a:r>
                      <a:r>
                        <a:rPr lang="en-US" sz="1700" dirty="0"/>
                        <a:t>Decision Tree Regressor</a:t>
                      </a:r>
                    </a:p>
                  </a:txBody>
                  <a:tcPr marL="215611" marR="215611" marT="41564" marB="41564"/>
                </a:tc>
                <a:tc>
                  <a:txBody>
                    <a:bodyPr/>
                    <a:lstStyle/>
                    <a:p>
                      <a:r>
                        <a:rPr lang="en-US" sz="1700" b="1" dirty="0"/>
                        <a:t>linear regression </a:t>
                      </a:r>
                    </a:p>
                  </a:txBody>
                  <a:tcPr marL="215611" marR="215611" marT="41564" marB="41564"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Random Forest Regressor</a:t>
                      </a:r>
                    </a:p>
                  </a:txBody>
                  <a:tcPr marL="215611" marR="215611" marT="41564" marB="41564"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linear regression</a:t>
                      </a:r>
                    </a:p>
                  </a:txBody>
                  <a:tcPr marL="215611" marR="215611" marT="41564" marB="41564"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Decision Tree Regressor </a:t>
                      </a:r>
                    </a:p>
                  </a:txBody>
                  <a:tcPr marL="215611" marR="215611" marT="41564" marB="41564"/>
                </a:tc>
                <a:extLst>
                  <a:ext uri="{0D108BD9-81ED-4DB2-BD59-A6C34878D82A}">
                    <a16:rowId xmlns:a16="http://schemas.microsoft.com/office/drawing/2014/main" val="3448773869"/>
                  </a:ext>
                </a:extLst>
              </a:tr>
              <a:tr h="613045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/>
                        <a:t>Train </a:t>
                      </a:r>
                      <a:r>
                        <a:rPr lang="en-US" sz="1700" dirty="0" err="1"/>
                        <a:t>rmse</a:t>
                      </a:r>
                      <a:endParaRPr lang="en-US" sz="1700" dirty="0"/>
                    </a:p>
                    <a:p>
                      <a:endParaRPr lang="en-US" sz="1700" dirty="0"/>
                    </a:p>
                  </a:txBody>
                  <a:tcPr marL="215611" marR="215611" marT="41564" marB="41564"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3.38</a:t>
                      </a:r>
                    </a:p>
                  </a:txBody>
                  <a:tcPr marL="215611" marR="215611" marT="41564" marB="41564"/>
                </a:tc>
                <a:tc>
                  <a:txBody>
                    <a:bodyPr/>
                    <a:lstStyle/>
                    <a:p>
                      <a:r>
                        <a:rPr lang="en-US" sz="1700" b="1" dirty="0"/>
                        <a:t>2.84</a:t>
                      </a:r>
                    </a:p>
                  </a:txBody>
                  <a:tcPr marL="215611" marR="215611" marT="41564" marB="41564"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3.44</a:t>
                      </a:r>
                    </a:p>
                  </a:txBody>
                  <a:tcPr marL="215611" marR="215611" marT="41564" marB="41564"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3.03</a:t>
                      </a:r>
                    </a:p>
                  </a:txBody>
                  <a:tcPr marL="215611" marR="215611" marT="41564" marB="41564"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3.14</a:t>
                      </a:r>
                    </a:p>
                  </a:txBody>
                  <a:tcPr marL="215611" marR="215611" marT="41564" marB="41564"/>
                </a:tc>
                <a:extLst>
                  <a:ext uri="{0D108BD9-81ED-4DB2-BD59-A6C34878D82A}">
                    <a16:rowId xmlns:a16="http://schemas.microsoft.com/office/drawing/2014/main" val="2522166840"/>
                  </a:ext>
                </a:extLst>
              </a:tr>
              <a:tr h="1672884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/>
                        <a:t>Val </a:t>
                      </a:r>
                      <a:r>
                        <a:rPr lang="en-US" sz="1700" dirty="0" err="1"/>
                        <a:t>rmse</a:t>
                      </a:r>
                      <a:endParaRPr lang="en-US" sz="1700" dirty="0"/>
                    </a:p>
                    <a:p>
                      <a:endParaRPr lang="en-US" sz="1700" dirty="0"/>
                    </a:p>
                  </a:txBody>
                  <a:tcPr marL="215611" marR="215611" marT="41564" marB="41564"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3.38 (3.09 w/deeper tree (5 leaves).</a:t>
                      </a:r>
                    </a:p>
                  </a:txBody>
                  <a:tcPr marL="215611" marR="215611" marT="41564" marB="41564"/>
                </a:tc>
                <a:tc>
                  <a:txBody>
                    <a:bodyPr/>
                    <a:lstStyle/>
                    <a:p>
                      <a:r>
                        <a:rPr lang="en-US" sz="1700" b="1" dirty="0"/>
                        <a:t>2.88</a:t>
                      </a:r>
                    </a:p>
                  </a:txBody>
                  <a:tcPr marL="215611" marR="215611" marT="41564" marB="41564"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3.44</a:t>
                      </a:r>
                    </a:p>
                  </a:txBody>
                  <a:tcPr marL="215611" marR="215611" marT="41564" marB="41564"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3.10</a:t>
                      </a:r>
                    </a:p>
                  </a:txBody>
                  <a:tcPr marL="215611" marR="215611" marT="41564" marB="41564"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3.22</a:t>
                      </a:r>
                    </a:p>
                  </a:txBody>
                  <a:tcPr marL="215611" marR="215611" marT="41564" marB="41564"/>
                </a:tc>
                <a:extLst>
                  <a:ext uri="{0D108BD9-81ED-4DB2-BD59-A6C34878D82A}">
                    <a16:rowId xmlns:a16="http://schemas.microsoft.com/office/drawing/2014/main" val="2071527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38808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F6916-D38A-B65D-0C1F-B5B449275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of chosen model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30F0D58-753A-094E-7E9A-6826EC11C8A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6232972"/>
              </p:ext>
            </p:extLst>
          </p:nvPr>
        </p:nvGraphicFramePr>
        <p:xfrm>
          <a:off x="2589213" y="2133600"/>
          <a:ext cx="8915400" cy="2164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1800">
                  <a:extLst>
                    <a:ext uri="{9D8B030D-6E8A-4147-A177-3AD203B41FA5}">
                      <a16:colId xmlns:a16="http://schemas.microsoft.com/office/drawing/2014/main" val="916919713"/>
                    </a:ext>
                  </a:extLst>
                </a:gridCol>
                <a:gridCol w="2971800">
                  <a:extLst>
                    <a:ext uri="{9D8B030D-6E8A-4147-A177-3AD203B41FA5}">
                      <a16:colId xmlns:a16="http://schemas.microsoft.com/office/drawing/2014/main" val="1274554379"/>
                    </a:ext>
                  </a:extLst>
                </a:gridCol>
                <a:gridCol w="2971800">
                  <a:extLst>
                    <a:ext uri="{9D8B030D-6E8A-4147-A177-3AD203B41FA5}">
                      <a16:colId xmlns:a16="http://schemas.microsoft.com/office/drawing/2014/main" val="11564493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600" dirty="0"/>
                        <a:t>Linear Regression with TF-IDF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RMSE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432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8.3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2.9</a:t>
                      </a:r>
                    </a:p>
                    <a:p>
                      <a:endParaRPr lang="en-US" sz="2600" dirty="0"/>
                    </a:p>
                    <a:p>
                      <a:endParaRPr lang="en-US" sz="2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1016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58801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9C024-232F-1F60-3B4A-12E3BD0A8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5237" y="607725"/>
            <a:ext cx="10515600" cy="1325563"/>
          </a:xfrm>
        </p:spPr>
        <p:txBody>
          <a:bodyPr/>
          <a:lstStyle/>
          <a:p>
            <a:r>
              <a:rPr lang="en-US" dirty="0"/>
              <a:t>Recommendations/future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A9001-AE69-7DB6-06F7-D9E33AAB70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75790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Deployment of linear regression model</a:t>
            </a:r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Gather insights on how patients rate drugs</a:t>
            </a:r>
          </a:p>
          <a:p>
            <a:pPr lvl="1"/>
            <a:r>
              <a:rPr lang="en-US" sz="2400" dirty="0"/>
              <a:t>“Doctor”, “horrible”, “worse”, “love”</a:t>
            </a:r>
          </a:p>
          <a:p>
            <a:endParaRPr lang="en-US" sz="2600" dirty="0"/>
          </a:p>
          <a:p>
            <a:endParaRPr lang="en-US" sz="2600" dirty="0"/>
          </a:p>
          <a:p>
            <a:r>
              <a:rPr lang="en-US" sz="2600" dirty="0"/>
              <a:t>Combine the </a:t>
            </a:r>
            <a:r>
              <a:rPr lang="en-US" sz="2600" dirty="0" err="1"/>
              <a:t>tf-idf</a:t>
            </a:r>
            <a:r>
              <a:rPr lang="en-US" sz="2600" dirty="0"/>
              <a:t> and word embedding models.</a:t>
            </a:r>
          </a:p>
          <a:p>
            <a:r>
              <a:rPr lang="en-US" sz="2600" dirty="0"/>
              <a:t>Use the “meta-data” as features. (i.e. the drug evaluated)</a:t>
            </a:r>
          </a:p>
        </p:txBody>
      </p:sp>
    </p:spTree>
    <p:extLst>
      <p:ext uri="{BB962C8B-B14F-4D97-AF65-F5344CB8AC3E}">
        <p14:creationId xmlns:p14="http://schemas.microsoft.com/office/powerpoint/2010/main" val="37202662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687BE-0EC9-3406-FE3E-F3A786FC4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7914" y="654372"/>
            <a:ext cx="10515600" cy="1325563"/>
          </a:xfrm>
        </p:spPr>
        <p:txBody>
          <a:bodyPr/>
          <a:lstStyle/>
          <a:p>
            <a:r>
              <a:rPr lang="en-US" dirty="0"/>
              <a:t>Thank you, 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BDCCC3-0AFA-7201-B91A-75683D6E4F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045739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8649</TotalTime>
  <Words>233</Words>
  <Application>Microsoft Office PowerPoint</Application>
  <PresentationFormat>Widescreen</PresentationFormat>
  <Paragraphs>66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Wisp</vt:lpstr>
      <vt:lpstr>Sentiment analysis: drug reviews</vt:lpstr>
      <vt:lpstr>Business Problem </vt:lpstr>
      <vt:lpstr>Data Understanding /Preprocessing</vt:lpstr>
      <vt:lpstr>Preprocessing / nlp techniques</vt:lpstr>
      <vt:lpstr>RMSE cross-model comparisons</vt:lpstr>
      <vt:lpstr>Evaluation of chosen model</vt:lpstr>
      <vt:lpstr>Recommendations/future work</vt:lpstr>
      <vt:lpstr>Thank you, 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Jonathan Marks</dc:creator>
  <cp:lastModifiedBy>Jonathan Marks</cp:lastModifiedBy>
  <cp:revision>15</cp:revision>
  <cp:lastPrinted>2023-10-30T18:53:09Z</cp:lastPrinted>
  <dcterms:created xsi:type="dcterms:W3CDTF">2023-10-22T20:27:18Z</dcterms:created>
  <dcterms:modified xsi:type="dcterms:W3CDTF">2023-11-03T15:46:51Z</dcterms:modified>
</cp:coreProperties>
</file>